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Lst>
  <p:notesMasterIdLst>
    <p:notesMasterId r:id="rId194"/>
  </p:notesMasterIdLst>
  <p:handoutMasterIdLst>
    <p:handoutMasterId r:id="rId195"/>
  </p:handoutMasterIdLst>
  <p:sldIdLst>
    <p:sldId id="306" r:id="rId2"/>
    <p:sldId id="406" r:id="rId3"/>
    <p:sldId id="418" r:id="rId4"/>
    <p:sldId id="504" r:id="rId5"/>
    <p:sldId id="606" r:id="rId6"/>
    <p:sldId id="419" r:id="rId7"/>
    <p:sldId id="415" r:id="rId8"/>
    <p:sldId id="421" r:id="rId9"/>
    <p:sldId id="505" r:id="rId10"/>
    <p:sldId id="514" r:id="rId11"/>
    <p:sldId id="411" r:id="rId12"/>
    <p:sldId id="303" r:id="rId13"/>
    <p:sldId id="422" r:id="rId14"/>
    <p:sldId id="304" r:id="rId15"/>
    <p:sldId id="305" r:id="rId16"/>
    <p:sldId id="420" r:id="rId17"/>
    <p:sldId id="308" r:id="rId18"/>
    <p:sldId id="307" r:id="rId19"/>
    <p:sldId id="309" r:id="rId20"/>
    <p:sldId id="439" r:id="rId21"/>
    <p:sldId id="461" r:id="rId22"/>
    <p:sldId id="449" r:id="rId23"/>
    <p:sldId id="435" r:id="rId24"/>
    <p:sldId id="445" r:id="rId25"/>
    <p:sldId id="469" r:id="rId26"/>
    <p:sldId id="456" r:id="rId27"/>
    <p:sldId id="447" r:id="rId28"/>
    <p:sldId id="431" r:id="rId29"/>
    <p:sldId id="472" r:id="rId30"/>
    <p:sldId id="462" r:id="rId31"/>
    <p:sldId id="317" r:id="rId32"/>
    <p:sldId id="463" r:id="rId33"/>
    <p:sldId id="446" r:id="rId34"/>
    <p:sldId id="441" r:id="rId35"/>
    <p:sldId id="442" r:id="rId36"/>
    <p:sldId id="443" r:id="rId37"/>
    <p:sldId id="416" r:id="rId38"/>
    <p:sldId id="450" r:id="rId39"/>
    <p:sldId id="451" r:id="rId40"/>
    <p:sldId id="457" r:id="rId41"/>
    <p:sldId id="458" r:id="rId42"/>
    <p:sldId id="470" r:id="rId43"/>
    <p:sldId id="471" r:id="rId44"/>
    <p:sldId id="412" r:id="rId45"/>
    <p:sldId id="413" r:id="rId46"/>
    <p:sldId id="414" r:id="rId47"/>
    <p:sldId id="436" r:id="rId48"/>
    <p:sldId id="417" r:id="rId49"/>
    <p:sldId id="423" r:id="rId50"/>
    <p:sldId id="425" r:id="rId51"/>
    <p:sldId id="433" r:id="rId52"/>
    <p:sldId id="569" r:id="rId53"/>
    <p:sldId id="428" r:id="rId54"/>
    <p:sldId id="434" r:id="rId55"/>
    <p:sldId id="485" r:id="rId56"/>
    <p:sldId id="426" r:id="rId57"/>
    <p:sldId id="427" r:id="rId58"/>
    <p:sldId id="454" r:id="rId59"/>
    <p:sldId id="455" r:id="rId60"/>
    <p:sldId id="491" r:id="rId61"/>
    <p:sldId id="503" r:id="rId62"/>
    <p:sldId id="448" r:id="rId63"/>
    <p:sldId id="430" r:id="rId64"/>
    <p:sldId id="429" r:id="rId65"/>
    <p:sldId id="437" r:id="rId66"/>
    <p:sldId id="438" r:id="rId67"/>
    <p:sldId id="466" r:id="rId68"/>
    <p:sldId id="467" r:id="rId69"/>
    <p:sldId id="465" r:id="rId70"/>
    <p:sldId id="468" r:id="rId71"/>
    <p:sldId id="483" r:id="rId72"/>
    <p:sldId id="484" r:id="rId73"/>
    <p:sldId id="497" r:id="rId74"/>
    <p:sldId id="452" r:id="rId75"/>
    <p:sldId id="453" r:id="rId76"/>
    <p:sldId id="464" r:id="rId77"/>
    <p:sldId id="480" r:id="rId78"/>
    <p:sldId id="473" r:id="rId79"/>
    <p:sldId id="486" r:id="rId80"/>
    <p:sldId id="474" r:id="rId81"/>
    <p:sldId id="475" r:id="rId82"/>
    <p:sldId id="488" r:id="rId83"/>
    <p:sldId id="460" r:id="rId84"/>
    <p:sldId id="479" r:id="rId85"/>
    <p:sldId id="477" r:id="rId86"/>
    <p:sldId id="492" r:id="rId87"/>
    <p:sldId id="493" r:id="rId88"/>
    <p:sldId id="496" r:id="rId89"/>
    <p:sldId id="476" r:id="rId90"/>
    <p:sldId id="316" r:id="rId91"/>
    <p:sldId id="487" r:id="rId92"/>
    <p:sldId id="481" r:id="rId93"/>
    <p:sldId id="482" r:id="rId94"/>
    <p:sldId id="489" r:id="rId95"/>
    <p:sldId id="490" r:id="rId96"/>
    <p:sldId id="494" r:id="rId97"/>
    <p:sldId id="501" r:id="rId98"/>
    <p:sldId id="502" r:id="rId99"/>
    <p:sldId id="498" r:id="rId100"/>
    <p:sldId id="515" r:id="rId101"/>
    <p:sldId id="499" r:id="rId102"/>
    <p:sldId id="500" r:id="rId103"/>
    <p:sldId id="506" r:id="rId104"/>
    <p:sldId id="507" r:id="rId105"/>
    <p:sldId id="545" r:id="rId106"/>
    <p:sldId id="546" r:id="rId107"/>
    <p:sldId id="559" r:id="rId108"/>
    <p:sldId id="547" r:id="rId109"/>
    <p:sldId id="508" r:id="rId110"/>
    <p:sldId id="519" r:id="rId111"/>
    <p:sldId id="509" r:id="rId112"/>
    <p:sldId id="510" r:id="rId113"/>
    <p:sldId id="544" r:id="rId114"/>
    <p:sldId id="513" r:id="rId115"/>
    <p:sldId id="512" r:id="rId116"/>
    <p:sldId id="511" r:id="rId117"/>
    <p:sldId id="541" r:id="rId118"/>
    <p:sldId id="527" r:id="rId119"/>
    <p:sldId id="557" r:id="rId120"/>
    <p:sldId id="558" r:id="rId121"/>
    <p:sldId id="520" r:id="rId122"/>
    <p:sldId id="521" r:id="rId123"/>
    <p:sldId id="397" r:id="rId124"/>
    <p:sldId id="398" r:id="rId125"/>
    <p:sldId id="522" r:id="rId126"/>
    <p:sldId id="537" r:id="rId127"/>
    <p:sldId id="538" r:id="rId128"/>
    <p:sldId id="523" r:id="rId129"/>
    <p:sldId id="524" r:id="rId130"/>
    <p:sldId id="526" r:id="rId131"/>
    <p:sldId id="516" r:id="rId132"/>
    <p:sldId id="517" r:id="rId133"/>
    <p:sldId id="518" r:id="rId134"/>
    <p:sldId id="525" r:id="rId135"/>
    <p:sldId id="552" r:id="rId136"/>
    <p:sldId id="553" r:id="rId137"/>
    <p:sldId id="554" r:id="rId138"/>
    <p:sldId id="555" r:id="rId139"/>
    <p:sldId id="571" r:id="rId140"/>
    <p:sldId id="572" r:id="rId141"/>
    <p:sldId id="528" r:id="rId142"/>
    <p:sldId id="542" r:id="rId143"/>
    <p:sldId id="530" r:id="rId144"/>
    <p:sldId id="539" r:id="rId145"/>
    <p:sldId id="531" r:id="rId146"/>
    <p:sldId id="540" r:id="rId147"/>
    <p:sldId id="532" r:id="rId148"/>
    <p:sldId id="535" r:id="rId149"/>
    <p:sldId id="534" r:id="rId150"/>
    <p:sldId id="536" r:id="rId151"/>
    <p:sldId id="533" r:id="rId152"/>
    <p:sldId id="560" r:id="rId153"/>
    <p:sldId id="562" r:id="rId154"/>
    <p:sldId id="561" r:id="rId155"/>
    <p:sldId id="563" r:id="rId156"/>
    <p:sldId id="564" r:id="rId157"/>
    <p:sldId id="568" r:id="rId158"/>
    <p:sldId id="548" r:id="rId159"/>
    <p:sldId id="550" r:id="rId160"/>
    <p:sldId id="551" r:id="rId161"/>
    <p:sldId id="549" r:id="rId162"/>
    <p:sldId id="556" r:id="rId163"/>
    <p:sldId id="567" r:id="rId164"/>
    <p:sldId id="570" r:id="rId165"/>
    <p:sldId id="573" r:id="rId166"/>
    <p:sldId id="574" r:id="rId167"/>
    <p:sldId id="577" r:id="rId168"/>
    <p:sldId id="576" r:id="rId169"/>
    <p:sldId id="575" r:id="rId170"/>
    <p:sldId id="579" r:id="rId171"/>
    <p:sldId id="578" r:id="rId172"/>
    <p:sldId id="580" r:id="rId173"/>
    <p:sldId id="581" r:id="rId174"/>
    <p:sldId id="582" r:id="rId175"/>
    <p:sldId id="583" r:id="rId176"/>
    <p:sldId id="584" r:id="rId177"/>
    <p:sldId id="310" r:id="rId178"/>
    <p:sldId id="585" r:id="rId179"/>
    <p:sldId id="605" r:id="rId180"/>
    <p:sldId id="586" r:id="rId181"/>
    <p:sldId id="587" r:id="rId182"/>
    <p:sldId id="588" r:id="rId183"/>
    <p:sldId id="595" r:id="rId184"/>
    <p:sldId id="598" r:id="rId185"/>
    <p:sldId id="599" r:id="rId186"/>
    <p:sldId id="600" r:id="rId187"/>
    <p:sldId id="601" r:id="rId188"/>
    <p:sldId id="602" r:id="rId189"/>
    <p:sldId id="603" r:id="rId190"/>
    <p:sldId id="604" r:id="rId191"/>
    <p:sldId id="607" r:id="rId192"/>
    <p:sldId id="608" r:id="rId193"/>
  </p:sldIdLst>
  <p:sldSz cx="12192000" cy="6858000"/>
  <p:notesSz cx="7099300" cy="10234613"/>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ri" initials="P" lastIdx="2" clrIdx="0">
    <p:extLst>
      <p:ext uri="{19B8F6BF-5375-455C-9EA6-DF929625EA0E}">
        <p15:presenceInfo xmlns:p15="http://schemas.microsoft.com/office/powerpoint/2012/main" userId="Pe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6600"/>
    <a:srgbClr val="FF9999"/>
    <a:srgbClr val="FF9966"/>
    <a:srgbClr val="996633"/>
    <a:srgbClr val="FFCC66"/>
    <a:srgbClr val="29298B"/>
    <a:srgbClr val="FFFF66"/>
    <a:srgbClr val="FF00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5095" autoAdjust="0"/>
  </p:normalViewPr>
  <p:slideViewPr>
    <p:cSldViewPr>
      <p:cViewPr varScale="1">
        <p:scale>
          <a:sx n="80" d="100"/>
          <a:sy n="80" d="100"/>
        </p:scale>
        <p:origin x="706" y="106"/>
      </p:cViewPr>
      <p:guideLst>
        <p:guide orient="horz" pos="4319"/>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9731"/>
    </p:cViewPr>
  </p:sorterViewPr>
  <p:notesViewPr>
    <p:cSldViewPr>
      <p:cViewPr varScale="1">
        <p:scale>
          <a:sx n="80" d="100"/>
          <a:sy n="80" d="100"/>
        </p:scale>
        <p:origin x="3006" y="1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handoutMaster" Target="handoutMasters/handout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commentAuthors" Target="commentAuthors.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543248361701548"/>
          <c:y val="1.7492709362421734E-2"/>
          <c:w val="0.51630895162379153"/>
          <c:h val="0.83091092595315486"/>
        </c:manualLayout>
      </c:layout>
      <c:doughnutChart>
        <c:varyColors val="1"/>
        <c:ser>
          <c:idx val="0"/>
          <c:order val="0"/>
          <c:tx>
            <c:strRef>
              <c:f>Sheet1!$B$1</c:f>
              <c:strCache>
                <c:ptCount val="1"/>
                <c:pt idx="0">
                  <c:v>Power Consumption</c:v>
                </c:pt>
              </c:strCache>
            </c:strRef>
          </c:tx>
          <c:dPt>
            <c:idx val="0"/>
            <c:bubble3D val="0"/>
            <c:spPr>
              <a:solidFill>
                <a:srgbClr val="FF0000"/>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78F-4EE1-9D3F-1893BBB16B2E}"/>
              </c:ext>
            </c:extLst>
          </c:dPt>
          <c:dPt>
            <c:idx val="1"/>
            <c:bubble3D val="0"/>
            <c:spPr>
              <a:solidFill>
                <a:srgbClr val="0000FF"/>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478F-4EE1-9D3F-1893BBB16B2E}"/>
              </c:ext>
            </c:extLst>
          </c:dPt>
          <c:dPt>
            <c:idx val="2"/>
            <c:bubble3D val="0"/>
            <c:spPr>
              <a:solidFill>
                <a:srgbClr val="00B05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478F-4EE1-9D3F-1893BBB16B2E}"/>
              </c:ext>
            </c:extLst>
          </c:dPt>
          <c:dPt>
            <c:idx val="3"/>
            <c:bubble3D val="0"/>
            <c:spPr>
              <a:solidFill>
                <a:srgbClr val="FFC000"/>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478F-4EE1-9D3F-1893BBB16B2E}"/>
              </c:ext>
            </c:extLst>
          </c:dPt>
          <c:dPt>
            <c:idx val="4"/>
            <c:bubble3D val="0"/>
            <c:spPr>
              <a:solidFill>
                <a:srgbClr val="7030A0"/>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478F-4EE1-9D3F-1893BBB16B2E}"/>
              </c:ext>
            </c:extLst>
          </c:dPt>
          <c:dPt>
            <c:idx val="5"/>
            <c:bubble3D val="0"/>
            <c:spPr>
              <a:solidFill>
                <a:srgbClr val="FF6600"/>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A-994F-4587-BAB2-7A4C68539714}"/>
              </c:ext>
            </c:extLst>
          </c:dPt>
          <c:dLbls>
            <c:dLbl>
              <c:idx val="0"/>
              <c:layout>
                <c:manualLayout>
                  <c:x val="2.3278444472020136E-3"/>
                  <c:y val="-1.0447135375074034E-2"/>
                </c:manualLayout>
              </c:layout>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78F-4EE1-9D3F-1893BBB16B2E}"/>
                </c:ext>
              </c:extLst>
            </c:dLbl>
            <c:dLbl>
              <c:idx val="1"/>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2-478F-4EE1-9D3F-1893BBB16B2E}"/>
                </c:ext>
              </c:extLst>
            </c:dLbl>
            <c:dLbl>
              <c:idx val="2"/>
              <c:layout>
                <c:manualLayout>
                  <c:x val="1.9401941935494514E-2"/>
                  <c:y val="-2.0987648534671863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78F-4EE1-9D3F-1893BBB16B2E}"/>
                </c:ext>
              </c:extLst>
            </c:dLbl>
            <c:dLbl>
              <c:idx val="3"/>
              <c:layout>
                <c:manualLayout>
                  <c:x val="-9.3113777888080545E-3"/>
                  <c:y val="9.1575124590841262E-3"/>
                </c:manualLayout>
              </c:layout>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478F-4EE1-9D3F-1893BBB16B2E}"/>
                </c:ext>
              </c:extLst>
            </c:dLbl>
            <c:dLbl>
              <c:idx val="4"/>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478F-4EE1-9D3F-1893BBB16B2E}"/>
                </c:ext>
              </c:extLst>
            </c:dLbl>
            <c:dLbl>
              <c:idx val="5"/>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A-994F-4587-BAB2-7A4C68539714}"/>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Sequencer</c:v>
                </c:pt>
                <c:pt idx="1">
                  <c:v>Input Buffer</c:v>
                </c:pt>
                <c:pt idx="2">
                  <c:v>S&amp;H</c:v>
                </c:pt>
                <c:pt idx="3">
                  <c:v>CDAC</c:v>
                </c:pt>
                <c:pt idx="4">
                  <c:v>Control</c:v>
                </c:pt>
                <c:pt idx="5">
                  <c:v>Comparator</c:v>
                </c:pt>
              </c:strCache>
            </c:strRef>
          </c:cat>
          <c:val>
            <c:numRef>
              <c:f>Sheet1!$B$2:$B$7</c:f>
              <c:numCache>
                <c:formatCode>General</c:formatCode>
                <c:ptCount val="6"/>
                <c:pt idx="0">
                  <c:v>0.1</c:v>
                </c:pt>
                <c:pt idx="1">
                  <c:v>0.7</c:v>
                </c:pt>
                <c:pt idx="2">
                  <c:v>0.02</c:v>
                </c:pt>
                <c:pt idx="3">
                  <c:v>0.06</c:v>
                </c:pt>
                <c:pt idx="4">
                  <c:v>0.56999999999999995</c:v>
                </c:pt>
                <c:pt idx="5">
                  <c:v>1.92</c:v>
                </c:pt>
              </c:numCache>
            </c:numRef>
          </c:val>
          <c:extLst>
            <c:ext xmlns:c16="http://schemas.microsoft.com/office/drawing/2014/chart" uri="{C3380CC4-5D6E-409C-BE32-E72D297353CC}">
              <c16:uniqueId val="{00000000-478F-4EE1-9D3F-1893BBB16B2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3.6413051269482043E-2"/>
          <c:y val="0.90962088684593023"/>
          <c:w val="0.89999997860321346"/>
          <c:h val="8.412409217831405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0.349</cdr:x>
      <cdr:y>0.32139</cdr:y>
    </cdr:from>
    <cdr:to>
      <cdr:x>0.67508</cdr:x>
      <cdr:y>0.56847</cdr:y>
    </cdr:to>
    <cdr:sp macro="" textlink="">
      <cdr:nvSpPr>
        <cdr:cNvPr id="2" name="TextBox 1">
          <a:extLst xmlns:a="http://schemas.openxmlformats.org/drawingml/2006/main">
            <a:ext uri="{FF2B5EF4-FFF2-40B4-BE49-F238E27FC236}">
              <a16:creationId xmlns:a16="http://schemas.microsoft.com/office/drawing/2014/main" id="{4BB376CE-F399-BEB4-9AA3-D6C2C1676BA9}"/>
            </a:ext>
          </a:extLst>
        </cdr:cNvPr>
        <cdr:cNvSpPr txBox="1"/>
      </cdr:nvSpPr>
      <cdr:spPr>
        <a:xfrm xmlns:a="http://schemas.openxmlformats.org/drawingml/2006/main">
          <a:off x="1904010" y="891438"/>
          <a:ext cx="1778991" cy="68532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400" dirty="0">
              <a:solidFill>
                <a:srgbClr val="996633"/>
              </a:solidFill>
            </a:rPr>
            <a:t>Power</a:t>
          </a:r>
        </a:p>
        <a:p xmlns:a="http://schemas.openxmlformats.org/drawingml/2006/main">
          <a:pPr algn="ctr"/>
          <a:r>
            <a:rPr lang="en-US" sz="1400" dirty="0">
              <a:solidFill>
                <a:srgbClr val="996633"/>
              </a:solidFill>
            </a:rPr>
            <a:t>Consumption</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E98EC484-717E-4295-A96F-4E5A25857690}" type="datetimeFigureOut">
              <a:rPr lang="en-US" smtClean="0"/>
              <a:t>10/14/2024</a:t>
            </a:fld>
            <a:endParaRPr lang="en-US"/>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6B2497D9-61E8-44AF-84F6-2C06ADE470A3}" type="slidenum">
              <a:rPr lang="en-US" smtClean="0"/>
              <a:t>‹#›</a:t>
            </a:fld>
            <a:endParaRPr lang="en-US"/>
          </a:p>
        </p:txBody>
      </p:sp>
    </p:spTree>
    <p:extLst>
      <p:ext uri="{BB962C8B-B14F-4D97-AF65-F5344CB8AC3E}">
        <p14:creationId xmlns:p14="http://schemas.microsoft.com/office/powerpoint/2010/main" val="1559954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vl1pPr>
          </a:lstStyle>
          <a:p>
            <a:pPr>
              <a:defRPr/>
            </a:pPr>
            <a:endParaRPr lang="en-US"/>
          </a:p>
        </p:txBody>
      </p:sp>
      <p:sp>
        <p:nvSpPr>
          <p:cNvPr id="7171"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vl1pPr>
          </a:lstStyle>
          <a:p>
            <a:pPr>
              <a:defRPr/>
            </a:pPr>
            <a:endParaRPr lang="en-US"/>
          </a:p>
        </p:txBody>
      </p:sp>
      <p:sp>
        <p:nvSpPr>
          <p:cNvPr id="11268"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vl1pPr>
          </a:lstStyle>
          <a:p>
            <a:pPr>
              <a:defRPr/>
            </a:pPr>
            <a:endParaRPr lang="en-US"/>
          </a:p>
        </p:txBody>
      </p:sp>
      <p:sp>
        <p:nvSpPr>
          <p:cNvPr id="7175"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2255DC00-0BD7-4F48-A052-DCBD3F296593}" type="slidenum">
              <a:rPr lang="en-US"/>
              <a:pPr>
                <a:defRPr/>
              </a:pPr>
              <a:t>‹#›</a:t>
            </a:fld>
            <a:endParaRPr lang="en-US"/>
          </a:p>
        </p:txBody>
      </p:sp>
    </p:spTree>
    <p:extLst>
      <p:ext uri="{BB962C8B-B14F-4D97-AF65-F5344CB8AC3E}">
        <p14:creationId xmlns:p14="http://schemas.microsoft.com/office/powerpoint/2010/main" val="24788319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55DC00-0BD7-4F48-A052-DCBD3F296593}" type="slidenum">
              <a:rPr lang="en-US" smtClean="0"/>
              <a:pPr>
                <a:defRPr/>
              </a:pPr>
              <a:t>1</a:t>
            </a:fld>
            <a:endParaRPr lang="en-US"/>
          </a:p>
        </p:txBody>
      </p:sp>
    </p:spTree>
    <p:extLst>
      <p:ext uri="{BB962C8B-B14F-4D97-AF65-F5344CB8AC3E}">
        <p14:creationId xmlns:p14="http://schemas.microsoft.com/office/powerpoint/2010/main" val="434606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55DC00-0BD7-4F48-A052-DCBD3F296593}" type="slidenum">
              <a:rPr lang="en-US" smtClean="0"/>
              <a:pPr>
                <a:defRPr/>
              </a:pPr>
              <a:t>2</a:t>
            </a:fld>
            <a:endParaRPr lang="en-US"/>
          </a:p>
        </p:txBody>
      </p:sp>
    </p:spTree>
    <p:extLst>
      <p:ext uri="{BB962C8B-B14F-4D97-AF65-F5344CB8AC3E}">
        <p14:creationId xmlns:p14="http://schemas.microsoft.com/office/powerpoint/2010/main" val="920442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4" name="Picture 6" descr="caeleste"/>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192000" cy="547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914400" y="3273425"/>
            <a:ext cx="10363200" cy="1470025"/>
          </a:xfrm>
        </p:spPr>
        <p:txBody>
          <a:bodyPr/>
          <a:lstStyle>
            <a:lvl1pPr algn="ctr">
              <a:defRPr b="1"/>
            </a:lvl1pPr>
          </a:lstStyle>
          <a:p>
            <a:r>
              <a:rPr lang="nl-NL"/>
              <a:t>Klik om de stijl te bewerken</a:t>
            </a:r>
            <a:endParaRPr lang="nl-BE"/>
          </a:p>
        </p:txBody>
      </p:sp>
      <p:sp>
        <p:nvSpPr>
          <p:cNvPr id="3" name="Ondertitel 2"/>
          <p:cNvSpPr>
            <a:spLocks noGrp="1"/>
          </p:cNvSpPr>
          <p:nvPr>
            <p:ph type="subTitle" idx="1"/>
          </p:nvPr>
        </p:nvSpPr>
        <p:spPr>
          <a:xfrm>
            <a:off x="1828800" y="5029200"/>
            <a:ext cx="8534400" cy="1752600"/>
          </a:xfrm>
        </p:spPr>
        <p:txBody>
          <a:bodyPr/>
          <a:lstStyle>
            <a:lvl1pPr marL="0" indent="0" algn="ctr">
              <a:buNone/>
              <a:defRPr b="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a:t>Klik om het opmaakprofiel van de modelondertitel te bewerken</a:t>
            </a:r>
            <a:endParaRPr lang="nl-BE"/>
          </a:p>
        </p:txBody>
      </p:sp>
    </p:spTree>
    <p:extLst>
      <p:ext uri="{BB962C8B-B14F-4D97-AF65-F5344CB8AC3E}">
        <p14:creationId xmlns:p14="http://schemas.microsoft.com/office/powerpoint/2010/main" val="3596105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7417" y="0"/>
            <a:ext cx="10972800" cy="1143000"/>
          </a:xfrm>
        </p:spPr>
        <p:txBody>
          <a:bodyPr anchor="t"/>
          <a:lstStyle/>
          <a:p>
            <a:r>
              <a:rPr lang="nl-NL" dirty="0"/>
              <a:t>Klik om de stijl te bewerken</a:t>
            </a:r>
            <a:endParaRPr lang="nl-BE" dirty="0"/>
          </a:p>
        </p:txBody>
      </p:sp>
      <p:sp>
        <p:nvSpPr>
          <p:cNvPr id="3" name="Tijdelijke aanduiding voor inhoud 2"/>
          <p:cNvSpPr>
            <a:spLocks noGrp="1"/>
          </p:cNvSpPr>
          <p:nvPr>
            <p:ph idx="1" hasCustomPrompt="1"/>
          </p:nvPr>
        </p:nvSpPr>
        <p:spPr/>
        <p:txBody>
          <a:bodyPr/>
          <a:lstStyle>
            <a:lvl1pPr marL="0" indent="0">
              <a:defRPr sz="1800" b="0">
                <a:solidFill>
                  <a:schemeClr val="tx1"/>
                </a:solidFill>
              </a:defRPr>
            </a:lvl1pPr>
            <a:lvl2pPr marL="742950" indent="-285750">
              <a:buFont typeface="Arial" panose="020B0604020202020204" pitchFamily="34" charset="0"/>
              <a:buChar char="•"/>
              <a:defRPr sz="1800">
                <a:solidFill>
                  <a:schemeClr val="tx1"/>
                </a:solidFill>
              </a:defRPr>
            </a:lvl2pPr>
            <a:lvl3pPr marL="1143000" indent="-228600">
              <a:buFont typeface="Arial" panose="020B0604020202020204" pitchFamily="34" charset="0"/>
              <a:buChar char="•"/>
              <a:defRPr sz="1800">
                <a:solidFill>
                  <a:schemeClr val="accent6">
                    <a:lumMod val="60000"/>
                    <a:lumOff val="40000"/>
                  </a:schemeClr>
                </a:solidFill>
              </a:defRPr>
            </a:lvl3pPr>
            <a:lvl4pPr marL="1600200" indent="-228600">
              <a:buFont typeface="Courier New" panose="02070309020205020404" pitchFamily="49" charset="0"/>
              <a:buChar char="o"/>
              <a:defRPr sz="1800">
                <a:solidFill>
                  <a:schemeClr val="accent6">
                    <a:lumMod val="60000"/>
                    <a:lumOff val="40000"/>
                  </a:schemeClr>
                </a:solidFill>
              </a:defRPr>
            </a:lvl4pPr>
            <a:lvl5pPr marL="2057400" indent="-228600">
              <a:buFont typeface="Courier New" panose="02070309020205020404" pitchFamily="49" charset="0"/>
              <a:buChar char="o"/>
              <a:defRPr sz="1800">
                <a:solidFill>
                  <a:schemeClr val="accent6">
                    <a:lumMod val="60000"/>
                    <a:lumOff val="40000"/>
                  </a:schemeClr>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Rectangle 4"/>
          <p:cNvSpPr>
            <a:spLocks noGrp="1" noChangeArrowheads="1"/>
          </p:cNvSpPr>
          <p:nvPr>
            <p:ph type="dt" sz="half" idx="2"/>
          </p:nvPr>
        </p:nvSpPr>
        <p:spPr bwMode="auto">
          <a:xfrm>
            <a:off x="609600" y="6477001"/>
            <a:ext cx="2844800" cy="3794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solidFill>
                  <a:schemeClr val="accent2">
                    <a:lumMod val="60000"/>
                    <a:lumOff val="40000"/>
                  </a:schemeClr>
                </a:solidFill>
                <a:latin typeface="Arial" charset="0"/>
              </a:defRPr>
            </a:lvl1pPr>
          </a:lstStyle>
          <a:p>
            <a:pPr fontAlgn="auto">
              <a:spcBef>
                <a:spcPts val="0"/>
              </a:spcBef>
              <a:spcAft>
                <a:spcPts val="0"/>
              </a:spcAft>
              <a:defRPr/>
            </a:pPr>
            <a:fld id="{601F7A45-BFDB-4D50-9E58-7C287ABF561A}" type="datetime1">
              <a:rPr lang="en-US" kern="0" smtClean="0"/>
              <a:pPr fontAlgn="auto">
                <a:spcBef>
                  <a:spcPts val="0"/>
                </a:spcBef>
                <a:spcAft>
                  <a:spcPts val="0"/>
                </a:spcAft>
                <a:defRPr/>
              </a:pPr>
              <a:t>10/14/2024</a:t>
            </a:fld>
            <a:endParaRPr lang="en-US" kern="0" dirty="0"/>
          </a:p>
        </p:txBody>
      </p:sp>
      <p:sp>
        <p:nvSpPr>
          <p:cNvPr id="8" name="Rectangle 5"/>
          <p:cNvSpPr>
            <a:spLocks noGrp="1" noChangeArrowheads="1"/>
          </p:cNvSpPr>
          <p:nvPr>
            <p:ph type="ftr" sz="quarter" idx="3"/>
          </p:nvPr>
        </p:nvSpPr>
        <p:spPr bwMode="auto">
          <a:xfrm>
            <a:off x="3759200" y="6477000"/>
            <a:ext cx="4673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smtClean="0">
                <a:solidFill>
                  <a:schemeClr val="accent2">
                    <a:lumMod val="60000"/>
                    <a:lumOff val="40000"/>
                  </a:schemeClr>
                </a:solidFill>
                <a:latin typeface="Arial" charset="0"/>
              </a:defRPr>
            </a:lvl1pPr>
          </a:lstStyle>
          <a:p>
            <a:pPr fontAlgn="auto">
              <a:spcBef>
                <a:spcPts val="0"/>
              </a:spcBef>
              <a:spcAft>
                <a:spcPts val="0"/>
              </a:spcAft>
              <a:defRPr/>
            </a:pPr>
            <a:r>
              <a:rPr lang="fr-FR" kern="0" dirty="0"/>
              <a:t>SARADC</a:t>
            </a:r>
            <a:endParaRPr lang="en-US" kern="0" dirty="0"/>
          </a:p>
        </p:txBody>
      </p:sp>
      <p:sp>
        <p:nvSpPr>
          <p:cNvPr id="9" name="Rectangle 6"/>
          <p:cNvSpPr>
            <a:spLocks noGrp="1" noChangeArrowheads="1"/>
          </p:cNvSpPr>
          <p:nvPr>
            <p:ph type="sldNum" sz="quarter" idx="4"/>
          </p:nvPr>
        </p:nvSpPr>
        <p:spPr bwMode="auto">
          <a:xfrm>
            <a:off x="8737600" y="6477000"/>
            <a:ext cx="28448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accent2">
                    <a:lumMod val="60000"/>
                    <a:lumOff val="40000"/>
                  </a:schemeClr>
                </a:solidFill>
                <a:latin typeface="Arial" charset="0"/>
              </a:defRPr>
            </a:lvl1pPr>
          </a:lstStyle>
          <a:p>
            <a:pPr fontAlgn="auto">
              <a:spcBef>
                <a:spcPts val="0"/>
              </a:spcBef>
              <a:spcAft>
                <a:spcPts val="0"/>
              </a:spcAft>
              <a:defRPr/>
            </a:pPr>
            <a:fld id="{D19C2587-FF4B-422C-B168-E803C62EEB52}" type="slidenum">
              <a:rPr lang="en-US" kern="0" smtClean="0"/>
              <a:pPr fontAlgn="auto">
                <a:spcBef>
                  <a:spcPts val="0"/>
                </a:spcBef>
                <a:spcAft>
                  <a:spcPts val="0"/>
                </a:spcAft>
                <a:defRPr/>
              </a:pPr>
              <a:t>‹#›</a:t>
            </a:fld>
            <a:endParaRPr lang="en-US" kern="0" dirty="0"/>
          </a:p>
        </p:txBody>
      </p:sp>
    </p:spTree>
    <p:extLst>
      <p:ext uri="{BB962C8B-B14F-4D97-AF65-F5344CB8AC3E}">
        <p14:creationId xmlns:p14="http://schemas.microsoft.com/office/powerpoint/2010/main" val="192516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dirty="0"/>
              <a:t>Klik om de stijl te bewerken</a:t>
            </a:r>
            <a:endParaRPr lang="nl-BE" dirty="0"/>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4000" b="1">
                <a:solidFill>
                  <a:srgbClr val="FFC00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dirty="0"/>
              <a:t>Klik om de modelstijlen te bewerken</a:t>
            </a:r>
          </a:p>
        </p:txBody>
      </p:sp>
      <p:sp>
        <p:nvSpPr>
          <p:cNvPr id="4" name="Rectangle 4"/>
          <p:cNvSpPr>
            <a:spLocks noGrp="1" noChangeArrowheads="1"/>
          </p:cNvSpPr>
          <p:nvPr>
            <p:ph type="dt" sz="half" idx="10"/>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fld id="{FF5A15E8-BC25-45AC-8FF3-E60C9CE1CA87}" type="datetime1">
              <a:rPr lang="en-US" kern="0" smtClean="0"/>
              <a:pPr fontAlgn="auto">
                <a:spcBef>
                  <a:spcPts val="0"/>
                </a:spcBef>
                <a:spcAft>
                  <a:spcPts val="0"/>
                </a:spcAft>
                <a:defRPr/>
              </a:pPr>
              <a:t>10/14/2024</a:t>
            </a:fld>
            <a:endParaRPr lang="en-US" kern="0" dirty="0"/>
          </a:p>
        </p:txBody>
      </p:sp>
      <p:sp>
        <p:nvSpPr>
          <p:cNvPr id="5" name="Rectangle 5"/>
          <p:cNvSpPr>
            <a:spLocks noGrp="1" noChangeArrowheads="1"/>
          </p:cNvSpPr>
          <p:nvPr>
            <p:ph type="ftr" sz="quarter" idx="11"/>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r>
              <a:rPr lang="fr-FR" kern="0"/>
              <a:t>SARADC</a:t>
            </a:r>
            <a:endParaRPr lang="en-US" kern="0"/>
          </a:p>
        </p:txBody>
      </p:sp>
      <p:sp>
        <p:nvSpPr>
          <p:cNvPr id="6" name="Rectangle 6"/>
          <p:cNvSpPr>
            <a:spLocks noGrp="1" noChangeArrowheads="1"/>
          </p:cNvSpPr>
          <p:nvPr>
            <p:ph type="sldNum" sz="quarter" idx="12"/>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fld id="{C8E73D66-7D89-47D5-8BE6-71FE6777882F}" type="slidenum">
              <a:rPr lang="en-US" kern="0" smtClean="0"/>
              <a:pPr fontAlgn="auto">
                <a:spcBef>
                  <a:spcPts val="0"/>
                </a:spcBef>
                <a:spcAft>
                  <a:spcPts val="0"/>
                </a:spcAft>
                <a:defRPr/>
              </a:pPr>
              <a:t>‹#›</a:t>
            </a:fld>
            <a:endParaRPr lang="en-US" kern="0" dirty="0"/>
          </a:p>
        </p:txBody>
      </p:sp>
    </p:spTree>
    <p:extLst>
      <p:ext uri="{BB962C8B-B14F-4D97-AF65-F5344CB8AC3E}">
        <p14:creationId xmlns:p14="http://schemas.microsoft.com/office/powerpoint/2010/main" val="4254439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0" y="15240"/>
            <a:ext cx="10972800" cy="1143000"/>
          </a:xfrm>
        </p:spPr>
        <p:txBody>
          <a:bodyPr anchor="t"/>
          <a:lstStyle/>
          <a:p>
            <a:r>
              <a:rPr lang="nl-NL"/>
              <a:t>Klik om de stijl te bewerken</a:t>
            </a:r>
            <a:endParaRPr lang="nl-BE"/>
          </a:p>
        </p:txBody>
      </p:sp>
      <p:sp>
        <p:nvSpPr>
          <p:cNvPr id="3" name="Tijdelijke aanduiding voor inhoud 2"/>
          <p:cNvSpPr>
            <a:spLocks noGrp="1"/>
          </p:cNvSpPr>
          <p:nvPr>
            <p:ph sz="half" idx="1" hasCustomPrompt="1"/>
          </p:nvPr>
        </p:nvSpPr>
        <p:spPr>
          <a:xfrm>
            <a:off x="609600" y="1600201"/>
            <a:ext cx="5384800" cy="4525963"/>
          </a:xfrm>
        </p:spPr>
        <p:txBody>
          <a:bodyPr/>
          <a:lstStyle>
            <a:lvl1pPr marL="0" indent="0">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197600" y="1600201"/>
            <a:ext cx="5384800" cy="4525963"/>
          </a:xfrm>
        </p:spPr>
        <p:txBody>
          <a:bodyPr/>
          <a:lstStyle>
            <a:lvl1pPr marL="0" indent="0">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Rectangle 4"/>
          <p:cNvSpPr>
            <a:spLocks noGrp="1" noChangeArrowheads="1"/>
          </p:cNvSpPr>
          <p:nvPr>
            <p:ph type="dt" sz="half" idx="10"/>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fld id="{EEACC961-7735-4A7A-8D0C-0A49D30A8DCC}" type="datetime1">
              <a:rPr lang="en-US" kern="0" smtClean="0"/>
              <a:pPr fontAlgn="auto">
                <a:spcBef>
                  <a:spcPts val="0"/>
                </a:spcBef>
                <a:spcAft>
                  <a:spcPts val="0"/>
                </a:spcAft>
                <a:defRPr/>
              </a:pPr>
              <a:t>10/14/2024</a:t>
            </a:fld>
            <a:endParaRPr lang="en-US" kern="0" dirty="0"/>
          </a:p>
        </p:txBody>
      </p:sp>
      <p:sp>
        <p:nvSpPr>
          <p:cNvPr id="6" name="Rectangle 5"/>
          <p:cNvSpPr>
            <a:spLocks noGrp="1" noChangeArrowheads="1"/>
          </p:cNvSpPr>
          <p:nvPr>
            <p:ph type="ftr" sz="quarter" idx="11"/>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r>
              <a:rPr lang="fr-FR" kern="0"/>
              <a:t>SARADC</a:t>
            </a:r>
            <a:endParaRPr lang="en-US" kern="0"/>
          </a:p>
        </p:txBody>
      </p:sp>
      <p:sp>
        <p:nvSpPr>
          <p:cNvPr id="7" name="Rectangle 6"/>
          <p:cNvSpPr>
            <a:spLocks noGrp="1" noChangeArrowheads="1"/>
          </p:cNvSpPr>
          <p:nvPr>
            <p:ph type="sldNum" sz="quarter" idx="12"/>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fld id="{E211E93F-8089-4880-AF7C-EBAB87F21834}" type="slidenum">
              <a:rPr lang="en-US" kern="0" smtClean="0"/>
              <a:pPr fontAlgn="auto">
                <a:spcBef>
                  <a:spcPts val="0"/>
                </a:spcBef>
                <a:spcAft>
                  <a:spcPts val="0"/>
                </a:spcAft>
                <a:defRPr/>
              </a:pPr>
              <a:t>‹#›</a:t>
            </a:fld>
            <a:endParaRPr lang="en-US" kern="0" dirty="0"/>
          </a:p>
        </p:txBody>
      </p:sp>
    </p:spTree>
    <p:extLst>
      <p:ext uri="{BB962C8B-B14F-4D97-AF65-F5344CB8AC3E}">
        <p14:creationId xmlns:p14="http://schemas.microsoft.com/office/powerpoint/2010/main" val="103079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a:xfrm>
            <a:off x="0" y="6531"/>
            <a:ext cx="10972800" cy="1143000"/>
          </a:xfrm>
        </p:spPr>
        <p:txBody>
          <a:bodyPr anchor="t"/>
          <a:lstStyle/>
          <a:p>
            <a:r>
              <a:rPr lang="nl-NL"/>
              <a:t>Klik om de stijl te bewerken</a:t>
            </a:r>
            <a:endParaRPr lang="nl-BE"/>
          </a:p>
        </p:txBody>
      </p:sp>
      <p:sp>
        <p:nvSpPr>
          <p:cNvPr id="3" name="Rectangle 4"/>
          <p:cNvSpPr>
            <a:spLocks noGrp="1" noChangeArrowheads="1"/>
          </p:cNvSpPr>
          <p:nvPr>
            <p:ph type="dt" sz="half" idx="10"/>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fld id="{C024886F-BB8A-4A07-83E7-6E4FA4FCEDC1}" type="datetime1">
              <a:rPr lang="en-US" kern="0" smtClean="0"/>
              <a:pPr fontAlgn="auto">
                <a:spcBef>
                  <a:spcPts val="0"/>
                </a:spcBef>
                <a:spcAft>
                  <a:spcPts val="0"/>
                </a:spcAft>
                <a:defRPr/>
              </a:pPr>
              <a:t>10/14/2024</a:t>
            </a:fld>
            <a:endParaRPr lang="en-US" sz="1400" kern="0" dirty="0"/>
          </a:p>
        </p:txBody>
      </p:sp>
      <p:sp>
        <p:nvSpPr>
          <p:cNvPr id="4" name="Rectangle 5"/>
          <p:cNvSpPr>
            <a:spLocks noGrp="1" noChangeArrowheads="1"/>
          </p:cNvSpPr>
          <p:nvPr>
            <p:ph type="ftr" sz="quarter" idx="11"/>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r>
              <a:rPr lang="fr-FR" kern="0"/>
              <a:t>SARADC</a:t>
            </a:r>
            <a:endParaRPr lang="en-US" sz="1400" kern="0"/>
          </a:p>
        </p:txBody>
      </p:sp>
      <p:sp>
        <p:nvSpPr>
          <p:cNvPr id="5" name="Rectangle 6"/>
          <p:cNvSpPr>
            <a:spLocks noGrp="1" noChangeArrowheads="1"/>
          </p:cNvSpPr>
          <p:nvPr>
            <p:ph type="sldNum" sz="quarter" idx="12"/>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fld id="{7E765882-723E-4063-A0B8-2040E5519E84}" type="slidenum">
              <a:rPr lang="en-US" kern="0" smtClean="0"/>
              <a:pPr fontAlgn="auto">
                <a:spcBef>
                  <a:spcPts val="0"/>
                </a:spcBef>
                <a:spcAft>
                  <a:spcPts val="0"/>
                </a:spcAft>
                <a:defRPr/>
              </a:pPr>
              <a:t>‹#›</a:t>
            </a:fld>
            <a:endParaRPr lang="en-US" sz="1400" kern="0" dirty="0"/>
          </a:p>
        </p:txBody>
      </p:sp>
    </p:spTree>
    <p:extLst>
      <p:ext uri="{BB962C8B-B14F-4D97-AF65-F5344CB8AC3E}">
        <p14:creationId xmlns:p14="http://schemas.microsoft.com/office/powerpoint/2010/main" val="917138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fld id="{ADA53EFD-77AF-4686-BD55-6967C7A9511F}" type="datetime1">
              <a:rPr lang="en-US" kern="0" smtClean="0"/>
              <a:pPr fontAlgn="auto">
                <a:spcBef>
                  <a:spcPts val="0"/>
                </a:spcBef>
                <a:spcAft>
                  <a:spcPts val="0"/>
                </a:spcAft>
                <a:defRPr/>
              </a:pPr>
              <a:t>10/14/2024</a:t>
            </a:fld>
            <a:endParaRPr lang="en-US" kern="0" dirty="0"/>
          </a:p>
        </p:txBody>
      </p:sp>
      <p:sp>
        <p:nvSpPr>
          <p:cNvPr id="3" name="Rectangle 5"/>
          <p:cNvSpPr>
            <a:spLocks noGrp="1" noChangeArrowheads="1"/>
          </p:cNvSpPr>
          <p:nvPr>
            <p:ph type="ftr" sz="quarter" idx="11"/>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r>
              <a:rPr lang="fr-FR" kern="0"/>
              <a:t>SARADC</a:t>
            </a:r>
            <a:endParaRPr lang="en-US" kern="0"/>
          </a:p>
        </p:txBody>
      </p:sp>
      <p:sp>
        <p:nvSpPr>
          <p:cNvPr id="4" name="Rectangle 6"/>
          <p:cNvSpPr>
            <a:spLocks noGrp="1" noChangeArrowheads="1"/>
          </p:cNvSpPr>
          <p:nvPr>
            <p:ph type="sldNum" sz="quarter" idx="12"/>
          </p:nvPr>
        </p:nvSpPr>
        <p:spPr>
          <a:ln/>
        </p:spPr>
        <p:txBody>
          <a:bodyPr/>
          <a:lstStyle>
            <a:lvl1pPr>
              <a:defRPr sz="1400">
                <a:solidFill>
                  <a:schemeClr val="accent2">
                    <a:lumMod val="40000"/>
                    <a:lumOff val="60000"/>
                  </a:schemeClr>
                </a:solidFill>
              </a:defRPr>
            </a:lvl1pPr>
          </a:lstStyle>
          <a:p>
            <a:pPr fontAlgn="auto">
              <a:spcBef>
                <a:spcPts val="0"/>
              </a:spcBef>
              <a:spcAft>
                <a:spcPts val="0"/>
              </a:spcAft>
              <a:defRPr/>
            </a:pPr>
            <a:fld id="{E8DDF170-D7BF-4AC6-91C0-048DC47A0C2D}" type="slidenum">
              <a:rPr lang="en-US" kern="0" smtClean="0"/>
              <a:pPr fontAlgn="auto">
                <a:spcBef>
                  <a:spcPts val="0"/>
                </a:spcBef>
                <a:spcAft>
                  <a:spcPts val="0"/>
                </a:spcAft>
                <a:defRPr/>
              </a:pPr>
              <a:t>‹#›</a:t>
            </a:fld>
            <a:endParaRPr lang="en-US" kern="0" dirty="0"/>
          </a:p>
        </p:txBody>
      </p:sp>
    </p:spTree>
    <p:extLst>
      <p:ext uri="{BB962C8B-B14F-4D97-AF65-F5344CB8AC3E}">
        <p14:creationId xmlns:p14="http://schemas.microsoft.com/office/powerpoint/2010/main" val="2340721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3CBDC-FE26-4062-83DC-B818C0FF6699}"/>
              </a:ext>
            </a:extLst>
          </p:cNvPr>
          <p:cNvSpPr/>
          <p:nvPr userDrawn="1"/>
        </p:nvSpPr>
        <p:spPr bwMode="auto">
          <a:xfrm>
            <a:off x="0" y="0"/>
            <a:ext cx="12192000" cy="6857660"/>
          </a:xfrm>
          <a:prstGeom prst="rect">
            <a:avLst/>
          </a:prstGeom>
          <a:solidFill>
            <a:srgbClr val="FFE4C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34" charset="0"/>
            </a:endParaRPr>
          </a:p>
        </p:txBody>
      </p:sp>
      <p:sp>
        <p:nvSpPr>
          <p:cNvPr id="2" name="Title 1"/>
          <p:cNvSpPr>
            <a:spLocks noGrp="1"/>
          </p:cNvSpPr>
          <p:nvPr>
            <p:ph type="ctrTitle"/>
          </p:nvPr>
        </p:nvSpPr>
        <p:spPr>
          <a:xfrm>
            <a:off x="914400" y="2130427"/>
            <a:ext cx="11277600" cy="722493"/>
          </a:xfrm>
          <a:effectLst>
            <a:outerShdw blurRad="50800" dist="38100" dir="2700000" algn="tl" rotWithShape="0">
              <a:prstClr val="black">
                <a:alpha val="40000"/>
              </a:prstClr>
            </a:outerShdw>
          </a:effectLst>
        </p:spPr>
        <p:txBody>
          <a:bodyPr anchor="b"/>
          <a:lstStyle>
            <a:lvl1pPr>
              <a:defRPr sz="7200" b="1">
                <a:solidFill>
                  <a:srgbClr val="FF9900"/>
                </a:solidFill>
              </a:defRPr>
            </a:lvl1pPr>
          </a:lstStyle>
          <a:p>
            <a:r>
              <a:rPr lang="en-US" dirty="0"/>
              <a:t>Click to edit Master title style</a:t>
            </a:r>
            <a:endParaRPr lang="nl-BE" dirty="0"/>
          </a:p>
        </p:txBody>
      </p:sp>
      <p:sp>
        <p:nvSpPr>
          <p:cNvPr id="3" name="Subtitle 2"/>
          <p:cNvSpPr>
            <a:spLocks noGrp="1"/>
          </p:cNvSpPr>
          <p:nvPr>
            <p:ph type="subTitle" idx="1"/>
          </p:nvPr>
        </p:nvSpPr>
        <p:spPr>
          <a:xfrm>
            <a:off x="914400" y="2852920"/>
            <a:ext cx="11277600" cy="2785880"/>
          </a:xfrm>
        </p:spPr>
        <p:txBody>
          <a:bodyPr/>
          <a:lstStyle>
            <a:lvl1pPr marL="0" indent="0" algn="l">
              <a:buFont typeface="Arial" panose="020B0604020202020204" pitchFamily="34" charset="0"/>
              <a:buNone/>
              <a:defRPr sz="2400" b="0">
                <a:solidFill>
                  <a:srgbClr val="C00000"/>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endParaRPr lang="nl-BE" dirty="0"/>
          </a:p>
        </p:txBody>
      </p:sp>
      <p:sp>
        <p:nvSpPr>
          <p:cNvPr id="4" name="Rectangle 4"/>
          <p:cNvSpPr>
            <a:spLocks noGrp="1" noChangeArrowheads="1"/>
          </p:cNvSpPr>
          <p:nvPr>
            <p:ph type="dt" sz="half" idx="10"/>
          </p:nvPr>
        </p:nvSpPr>
        <p:spPr>
          <a:ln/>
        </p:spPr>
        <p:txBody>
          <a:bodyPr/>
          <a:lstStyle>
            <a:lvl1pPr>
              <a:defRPr>
                <a:solidFill>
                  <a:srgbClr val="C00000"/>
                </a:solidFill>
              </a:defRPr>
            </a:lvl1pPr>
          </a:lstStyle>
          <a:p>
            <a:pPr>
              <a:defRPr/>
            </a:pPr>
            <a:fld id="{6459A2AD-FBC9-4503-986A-27D1B5052B46}" type="datetime1">
              <a:rPr lang="en-US" smtClean="0"/>
              <a:pPr>
                <a:defRPr/>
              </a:pPr>
              <a:t>10/14/2024</a:t>
            </a:fld>
            <a:endParaRPr lang="en-US"/>
          </a:p>
        </p:txBody>
      </p:sp>
      <p:sp>
        <p:nvSpPr>
          <p:cNvPr id="6" name="Rectangle 6"/>
          <p:cNvSpPr>
            <a:spLocks noGrp="1" noChangeArrowheads="1"/>
          </p:cNvSpPr>
          <p:nvPr>
            <p:ph type="sldNum" sz="quarter" idx="12"/>
          </p:nvPr>
        </p:nvSpPr>
        <p:spPr>
          <a:ln/>
        </p:spPr>
        <p:txBody>
          <a:bodyPr/>
          <a:lstStyle>
            <a:lvl1pPr>
              <a:defRPr>
                <a:solidFill>
                  <a:srgbClr val="C00000"/>
                </a:solidFill>
              </a:defRPr>
            </a:lvl1pPr>
          </a:lstStyle>
          <a:p>
            <a:fld id="{7E689A40-3C96-44CF-8AD5-B8413A1FA80F}" type="slidenum">
              <a:rPr lang="en-US" altLang="nl-BE" smtClean="0"/>
              <a:pPr/>
              <a:t>‹#›</a:t>
            </a:fld>
            <a:endParaRPr lang="en-US" altLang="nl-BE"/>
          </a:p>
        </p:txBody>
      </p:sp>
      <p:pic>
        <p:nvPicPr>
          <p:cNvPr id="5" name="Picture 4" descr="Logo&#10;&#10;Description automatically generated with medium confidence">
            <a:extLst>
              <a:ext uri="{FF2B5EF4-FFF2-40B4-BE49-F238E27FC236}">
                <a16:creationId xmlns:a16="http://schemas.microsoft.com/office/drawing/2014/main" id="{3AE0A5F6-40F7-86D8-E5DB-08DF6927BE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898"/>
          <a:stretch/>
        </p:blipFill>
        <p:spPr>
          <a:xfrm>
            <a:off x="9296400" y="-672109"/>
            <a:ext cx="3141388" cy="21404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36511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3CBDC-FE26-4062-83DC-B818C0FF6699}"/>
              </a:ext>
            </a:extLst>
          </p:cNvPr>
          <p:cNvSpPr/>
          <p:nvPr userDrawn="1"/>
        </p:nvSpPr>
        <p:spPr bwMode="auto">
          <a:xfrm>
            <a:off x="0" y="11779"/>
            <a:ext cx="12192000" cy="6857660"/>
          </a:xfrm>
          <a:prstGeom prst="rect">
            <a:avLst/>
          </a:prstGeom>
          <a:solidFill>
            <a:srgbClr val="C00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7200" b="1" i="0" u="none" strike="noStrike" cap="none" normalizeH="0" baseline="0" dirty="0">
              <a:ln>
                <a:noFill/>
              </a:ln>
              <a:solidFill>
                <a:schemeClr val="bg1">
                  <a:lumMod val="85000"/>
                </a:schemeClr>
              </a:solidFill>
              <a:effectLst/>
              <a:latin typeface="Arial" pitchFamily="34" charset="0"/>
            </a:endParaRPr>
          </a:p>
        </p:txBody>
      </p:sp>
      <p:sp>
        <p:nvSpPr>
          <p:cNvPr id="2" name="Title 1"/>
          <p:cNvSpPr>
            <a:spLocks noGrp="1"/>
          </p:cNvSpPr>
          <p:nvPr>
            <p:ph type="ctrTitle"/>
          </p:nvPr>
        </p:nvSpPr>
        <p:spPr>
          <a:xfrm>
            <a:off x="897835" y="1518014"/>
            <a:ext cx="11277600" cy="2785880"/>
          </a:xfrm>
          <a:effectLst>
            <a:outerShdw blurRad="50800" dist="38100" dir="2700000" algn="tl" rotWithShape="0">
              <a:prstClr val="black">
                <a:alpha val="40000"/>
              </a:prstClr>
            </a:outerShdw>
          </a:effectLst>
        </p:spPr>
        <p:txBody>
          <a:bodyPr anchor="b"/>
          <a:lstStyle>
            <a:lvl1pPr>
              <a:defRPr sz="7200" b="1">
                <a:solidFill>
                  <a:schemeClr val="bg1"/>
                </a:solidFill>
              </a:defRPr>
            </a:lvl1pPr>
          </a:lstStyle>
          <a:p>
            <a:r>
              <a:rPr lang="en-US" dirty="0"/>
              <a:t>Click to edit Master title style</a:t>
            </a:r>
            <a:endParaRPr lang="nl-BE" dirty="0"/>
          </a:p>
        </p:txBody>
      </p:sp>
      <p:sp>
        <p:nvSpPr>
          <p:cNvPr id="3" name="Subtitle 2"/>
          <p:cNvSpPr>
            <a:spLocks noGrp="1"/>
          </p:cNvSpPr>
          <p:nvPr>
            <p:ph type="subTitle" idx="1"/>
          </p:nvPr>
        </p:nvSpPr>
        <p:spPr>
          <a:xfrm>
            <a:off x="914400" y="4453120"/>
            <a:ext cx="6400800" cy="1642880"/>
          </a:xfrm>
          <a:effectLst>
            <a:outerShdw blurRad="50800" dist="38100" dir="2700000" algn="tl" rotWithShape="0">
              <a:prstClr val="black">
                <a:alpha val="40000"/>
              </a:prstClr>
            </a:outerShdw>
          </a:effectLst>
        </p:spPr>
        <p:txBody>
          <a:bodyPr/>
          <a:lstStyle>
            <a:lvl1pPr marL="0" indent="0" algn="l">
              <a:buFont typeface="Arial" panose="020B0604020202020204" pitchFamily="34" charset="0"/>
              <a:buNone/>
              <a:defRPr sz="2400" b="0">
                <a:solidFill>
                  <a:srgbClr val="FFFF99"/>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endParaRPr lang="nl-BE" dirty="0"/>
          </a:p>
        </p:txBody>
      </p:sp>
      <p:sp>
        <p:nvSpPr>
          <p:cNvPr id="4" name="Rectangle 4"/>
          <p:cNvSpPr>
            <a:spLocks noGrp="1" noChangeArrowheads="1"/>
          </p:cNvSpPr>
          <p:nvPr>
            <p:ph type="dt" sz="half" idx="10"/>
          </p:nvPr>
        </p:nvSpPr>
        <p:spPr>
          <a:ln/>
        </p:spPr>
        <p:txBody>
          <a:bodyPr/>
          <a:lstStyle>
            <a:lvl1pPr>
              <a:defRPr>
                <a:solidFill>
                  <a:srgbClr val="FFCC66"/>
                </a:solidFill>
              </a:defRPr>
            </a:lvl1pPr>
          </a:lstStyle>
          <a:p>
            <a:pPr>
              <a:defRPr/>
            </a:pPr>
            <a:fld id="{6459A2AD-FBC9-4503-986A-27D1B5052B46}" type="datetime1">
              <a:rPr lang="en-US" smtClean="0"/>
              <a:pPr>
                <a:defRPr/>
              </a:pPr>
              <a:t>10/14/2024</a:t>
            </a:fld>
            <a:endParaRPr lang="en-US"/>
          </a:p>
        </p:txBody>
      </p:sp>
      <p:sp>
        <p:nvSpPr>
          <p:cNvPr id="6" name="Rectangle 6"/>
          <p:cNvSpPr>
            <a:spLocks noGrp="1" noChangeArrowheads="1"/>
          </p:cNvSpPr>
          <p:nvPr>
            <p:ph type="sldNum" sz="quarter" idx="12"/>
          </p:nvPr>
        </p:nvSpPr>
        <p:spPr>
          <a:ln/>
        </p:spPr>
        <p:txBody>
          <a:bodyPr/>
          <a:lstStyle>
            <a:lvl1pPr>
              <a:defRPr>
                <a:solidFill>
                  <a:srgbClr val="FFCC66"/>
                </a:solidFill>
              </a:defRPr>
            </a:lvl1pPr>
          </a:lstStyle>
          <a:p>
            <a:fld id="{7E689A40-3C96-44CF-8AD5-B8413A1FA80F}" type="slidenum">
              <a:rPr lang="en-US" altLang="nl-BE" smtClean="0"/>
              <a:pPr/>
              <a:t>‹#›</a:t>
            </a:fld>
            <a:endParaRPr lang="en-US" altLang="nl-BE"/>
          </a:p>
        </p:txBody>
      </p:sp>
      <p:sp>
        <p:nvSpPr>
          <p:cNvPr id="7" name="TextBox 6">
            <a:extLst>
              <a:ext uri="{FF2B5EF4-FFF2-40B4-BE49-F238E27FC236}">
                <a16:creationId xmlns:a16="http://schemas.microsoft.com/office/drawing/2014/main" id="{6675E669-F850-EDF3-C658-A4D8924B490C}"/>
              </a:ext>
            </a:extLst>
          </p:cNvPr>
          <p:cNvSpPr txBox="1"/>
          <p:nvPr userDrawn="1"/>
        </p:nvSpPr>
        <p:spPr>
          <a:xfrm>
            <a:off x="897835" y="218377"/>
            <a:ext cx="3416320" cy="120032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7200" b="1" dirty="0">
                <a:solidFill>
                  <a:schemeClr val="bg1"/>
                </a:solidFill>
              </a:rPr>
              <a:t>section</a:t>
            </a:r>
          </a:p>
        </p:txBody>
      </p:sp>
      <p:pic>
        <p:nvPicPr>
          <p:cNvPr id="5" name="Picture 4" descr="Logo&#10;&#10;Description automatically generated with medium confidence">
            <a:extLst>
              <a:ext uri="{FF2B5EF4-FFF2-40B4-BE49-F238E27FC236}">
                <a16:creationId xmlns:a16="http://schemas.microsoft.com/office/drawing/2014/main" id="{354D2195-E494-F8CA-7CB0-6A002D0670E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898"/>
          <a:stretch/>
        </p:blipFill>
        <p:spPr>
          <a:xfrm>
            <a:off x="9296400" y="-672109"/>
            <a:ext cx="3141388" cy="21404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02582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tretch>
            <a:fillRect/>
          </a:stretch>
        </p:blipFill>
        <p:spPr bwMode="auto">
          <a:xfrm>
            <a:off x="9444511" y="0"/>
            <a:ext cx="2747489" cy="631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Rectangle 3"/>
          <p:cNvSpPr>
            <a:spLocks noGrp="1" noChangeArrowheads="1"/>
          </p:cNvSpPr>
          <p:nvPr>
            <p:ph type="body" idx="1"/>
          </p:nvPr>
        </p:nvSpPr>
        <p:spPr bwMode="auto">
          <a:xfrm>
            <a:off x="609600" y="1600200"/>
            <a:ext cx="10972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2"/>
          <p:cNvSpPr>
            <a:spLocks noGrp="1" noChangeArrowheads="1"/>
          </p:cNvSpPr>
          <p:nvPr>
            <p:ph type="title"/>
          </p:nvPr>
        </p:nvSpPr>
        <p:spPr bwMode="auto">
          <a:xfrm>
            <a:off x="609600" y="1524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 name="Rectangle 4"/>
          <p:cNvSpPr>
            <a:spLocks noGrp="1" noChangeArrowheads="1"/>
          </p:cNvSpPr>
          <p:nvPr>
            <p:ph type="dt" sz="half" idx="2"/>
          </p:nvPr>
        </p:nvSpPr>
        <p:spPr bwMode="auto">
          <a:xfrm>
            <a:off x="609600" y="6477001"/>
            <a:ext cx="2844800" cy="3794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solidFill>
                  <a:schemeClr val="accent2">
                    <a:lumMod val="60000"/>
                    <a:lumOff val="40000"/>
                  </a:schemeClr>
                </a:solidFill>
                <a:latin typeface="Arial" charset="0"/>
              </a:defRPr>
            </a:lvl1pPr>
          </a:lstStyle>
          <a:p>
            <a:pPr fontAlgn="auto">
              <a:spcBef>
                <a:spcPts val="0"/>
              </a:spcBef>
              <a:spcAft>
                <a:spcPts val="0"/>
              </a:spcAft>
              <a:defRPr/>
            </a:pPr>
            <a:fld id="{5A4FF824-4EFF-4446-A9A6-B62111DC866D}" type="datetime1">
              <a:rPr lang="en-US" kern="0" smtClean="0"/>
              <a:pPr fontAlgn="auto">
                <a:spcBef>
                  <a:spcPts val="0"/>
                </a:spcBef>
                <a:spcAft>
                  <a:spcPts val="0"/>
                </a:spcAft>
                <a:defRPr/>
              </a:pPr>
              <a:t>10/14/2024</a:t>
            </a:fld>
            <a:endParaRPr lang="en-US" kern="0" dirty="0"/>
          </a:p>
        </p:txBody>
      </p:sp>
      <p:sp>
        <p:nvSpPr>
          <p:cNvPr id="12" name="Rectangle 5"/>
          <p:cNvSpPr>
            <a:spLocks noGrp="1" noChangeArrowheads="1"/>
          </p:cNvSpPr>
          <p:nvPr>
            <p:ph type="ftr" sz="quarter" idx="3"/>
          </p:nvPr>
        </p:nvSpPr>
        <p:spPr bwMode="auto">
          <a:xfrm>
            <a:off x="3759200" y="6477000"/>
            <a:ext cx="4673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smtClean="0">
                <a:solidFill>
                  <a:schemeClr val="accent2">
                    <a:lumMod val="60000"/>
                    <a:lumOff val="40000"/>
                  </a:schemeClr>
                </a:solidFill>
                <a:latin typeface="Arial" charset="0"/>
              </a:defRPr>
            </a:lvl1pPr>
          </a:lstStyle>
          <a:p>
            <a:pPr fontAlgn="auto">
              <a:spcBef>
                <a:spcPts val="0"/>
              </a:spcBef>
              <a:spcAft>
                <a:spcPts val="0"/>
              </a:spcAft>
              <a:defRPr/>
            </a:pPr>
            <a:r>
              <a:rPr lang="fr-FR" kern="0" dirty="0"/>
              <a:t>Course on SARADC</a:t>
            </a:r>
            <a:endParaRPr lang="en-US" kern="0" dirty="0"/>
          </a:p>
        </p:txBody>
      </p:sp>
      <p:sp>
        <p:nvSpPr>
          <p:cNvPr id="13" name="Rectangle 6"/>
          <p:cNvSpPr>
            <a:spLocks noGrp="1" noChangeArrowheads="1"/>
          </p:cNvSpPr>
          <p:nvPr>
            <p:ph type="sldNum" sz="quarter" idx="4"/>
          </p:nvPr>
        </p:nvSpPr>
        <p:spPr bwMode="auto">
          <a:xfrm>
            <a:off x="8737600" y="6477000"/>
            <a:ext cx="28448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accent2">
                    <a:lumMod val="60000"/>
                    <a:lumOff val="40000"/>
                  </a:schemeClr>
                </a:solidFill>
                <a:latin typeface="Arial" charset="0"/>
              </a:defRPr>
            </a:lvl1pPr>
          </a:lstStyle>
          <a:p>
            <a:pPr fontAlgn="auto">
              <a:spcBef>
                <a:spcPts val="0"/>
              </a:spcBef>
              <a:spcAft>
                <a:spcPts val="0"/>
              </a:spcAft>
              <a:defRPr/>
            </a:pPr>
            <a:fld id="{D19C2587-FF4B-422C-B168-E803C62EEB52}" type="slidenum">
              <a:rPr lang="en-US" kern="0" smtClean="0"/>
              <a:pPr fontAlgn="auto">
                <a:spcBef>
                  <a:spcPts val="0"/>
                </a:spcBef>
                <a:spcAft>
                  <a:spcPts val="0"/>
                </a:spcAft>
                <a:defRPr/>
              </a:pPr>
              <a:t>‹#›</a:t>
            </a:fld>
            <a:endParaRPr lang="en-US" kern="0" dirty="0"/>
          </a:p>
        </p:txBody>
      </p:sp>
    </p:spTree>
    <p:extLst>
      <p:ext uri="{BB962C8B-B14F-4D97-AF65-F5344CB8AC3E}">
        <p14:creationId xmlns:p14="http://schemas.microsoft.com/office/powerpoint/2010/main" val="217224664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3" r:id="rId5"/>
    <p:sldLayoutId id="2147483664" r:id="rId6"/>
    <p:sldLayoutId id="2147483672" r:id="rId7"/>
    <p:sldLayoutId id="2147483673" r:id="rId8"/>
  </p:sldLayoutIdLst>
  <p:hf hdr="0" dt="0"/>
  <p:txStyles>
    <p:titleStyle>
      <a:lvl1pPr algn="l" rtl="0" eaLnBrk="0" fontAlgn="base" hangingPunct="0">
        <a:spcBef>
          <a:spcPct val="0"/>
        </a:spcBef>
        <a:spcAft>
          <a:spcPct val="0"/>
        </a:spcAft>
        <a:defRPr sz="4400">
          <a:solidFill>
            <a:srgbClr val="7575D1"/>
          </a:solidFill>
          <a:latin typeface="+mj-lt"/>
          <a:ea typeface="+mj-ea"/>
          <a:cs typeface="+mj-cs"/>
        </a:defRPr>
      </a:lvl1pPr>
      <a:lvl2pPr algn="l" rtl="0" eaLnBrk="0" fontAlgn="base" hangingPunct="0">
        <a:spcBef>
          <a:spcPct val="0"/>
        </a:spcBef>
        <a:spcAft>
          <a:spcPct val="0"/>
        </a:spcAft>
        <a:defRPr sz="4400">
          <a:solidFill>
            <a:srgbClr val="7575D1"/>
          </a:solidFill>
          <a:latin typeface="Arial" charset="0"/>
        </a:defRPr>
      </a:lvl2pPr>
      <a:lvl3pPr algn="l" rtl="0" eaLnBrk="0" fontAlgn="base" hangingPunct="0">
        <a:spcBef>
          <a:spcPct val="0"/>
        </a:spcBef>
        <a:spcAft>
          <a:spcPct val="0"/>
        </a:spcAft>
        <a:defRPr sz="4400">
          <a:solidFill>
            <a:srgbClr val="7575D1"/>
          </a:solidFill>
          <a:latin typeface="Arial" charset="0"/>
        </a:defRPr>
      </a:lvl3pPr>
      <a:lvl4pPr algn="l" rtl="0" eaLnBrk="0" fontAlgn="base" hangingPunct="0">
        <a:spcBef>
          <a:spcPct val="0"/>
        </a:spcBef>
        <a:spcAft>
          <a:spcPct val="0"/>
        </a:spcAft>
        <a:defRPr sz="4400">
          <a:solidFill>
            <a:srgbClr val="7575D1"/>
          </a:solidFill>
          <a:latin typeface="Arial" charset="0"/>
        </a:defRPr>
      </a:lvl4pPr>
      <a:lvl5pPr algn="l" rtl="0" eaLnBrk="0" fontAlgn="base" hangingPunct="0">
        <a:spcBef>
          <a:spcPct val="0"/>
        </a:spcBef>
        <a:spcAft>
          <a:spcPct val="0"/>
        </a:spcAft>
        <a:defRPr sz="4400">
          <a:solidFill>
            <a:srgbClr val="7575D1"/>
          </a:solidFill>
          <a:latin typeface="Arial" charset="0"/>
        </a:defRPr>
      </a:lvl5pPr>
      <a:lvl6pPr marL="457200" algn="l" rtl="0" fontAlgn="base">
        <a:spcBef>
          <a:spcPct val="0"/>
        </a:spcBef>
        <a:spcAft>
          <a:spcPct val="0"/>
        </a:spcAft>
        <a:defRPr sz="4400">
          <a:solidFill>
            <a:srgbClr val="DDDDDD"/>
          </a:solidFill>
          <a:latin typeface="Arial" charset="0"/>
        </a:defRPr>
      </a:lvl6pPr>
      <a:lvl7pPr marL="914400" algn="l" rtl="0" fontAlgn="base">
        <a:spcBef>
          <a:spcPct val="0"/>
        </a:spcBef>
        <a:spcAft>
          <a:spcPct val="0"/>
        </a:spcAft>
        <a:defRPr sz="4400">
          <a:solidFill>
            <a:srgbClr val="DDDDDD"/>
          </a:solidFill>
          <a:latin typeface="Arial" charset="0"/>
        </a:defRPr>
      </a:lvl7pPr>
      <a:lvl8pPr marL="1371600" algn="l" rtl="0" fontAlgn="base">
        <a:spcBef>
          <a:spcPct val="0"/>
        </a:spcBef>
        <a:spcAft>
          <a:spcPct val="0"/>
        </a:spcAft>
        <a:defRPr sz="4400">
          <a:solidFill>
            <a:srgbClr val="DDDDDD"/>
          </a:solidFill>
          <a:latin typeface="Arial" charset="0"/>
        </a:defRPr>
      </a:lvl8pPr>
      <a:lvl9pPr marL="1828800" algn="l" rtl="0" fontAlgn="base">
        <a:spcBef>
          <a:spcPct val="0"/>
        </a:spcBef>
        <a:spcAft>
          <a:spcPct val="0"/>
        </a:spcAft>
        <a:defRPr sz="4400">
          <a:solidFill>
            <a:srgbClr val="DDDDDD"/>
          </a:solidFill>
          <a:latin typeface="Arial" charset="0"/>
        </a:defRPr>
      </a:lvl9pPr>
    </p:titleStyle>
    <p:bodyStyle>
      <a:lvl1pPr marL="0" indent="0" algn="l" rtl="0" eaLnBrk="0" fontAlgn="base" hangingPunct="0">
        <a:spcBef>
          <a:spcPct val="20000"/>
        </a:spcBef>
        <a:spcAft>
          <a:spcPct val="0"/>
        </a:spcAft>
        <a:defRPr sz="1800" b="0">
          <a:solidFill>
            <a:schemeClr val="tx1"/>
          </a:solidFill>
          <a:latin typeface="+mn-lt"/>
          <a:ea typeface="+mn-ea"/>
          <a:cs typeface="+mn-cs"/>
        </a:defRPr>
      </a:lvl1pPr>
      <a:lvl2pPr marL="742950" indent="-285750" algn="l" rtl="0" eaLnBrk="0" fontAlgn="base" hangingPunct="0">
        <a:spcBef>
          <a:spcPct val="20000"/>
        </a:spcBef>
        <a:spcAft>
          <a:spcPct val="0"/>
        </a:spcAft>
        <a:buFont typeface="Symbol" pitchFamily="18" charset="2"/>
        <a:buChar char="Þ"/>
        <a:defRPr sz="1800" b="0">
          <a:solidFill>
            <a:schemeClr val="tx1"/>
          </a:solidFill>
          <a:latin typeface="+mn-lt"/>
        </a:defRPr>
      </a:lvl2pPr>
      <a:lvl3pPr marL="1143000" indent="-228600" algn="l" rtl="0" eaLnBrk="0" fontAlgn="base" hangingPunct="0">
        <a:spcBef>
          <a:spcPct val="20000"/>
        </a:spcBef>
        <a:spcAft>
          <a:spcPct val="0"/>
        </a:spcAft>
        <a:buChar char="•"/>
        <a:defRPr sz="1800" b="0">
          <a:solidFill>
            <a:schemeClr val="tx1"/>
          </a:solidFill>
          <a:latin typeface="+mn-lt"/>
        </a:defRPr>
      </a:lvl3pPr>
      <a:lvl4pPr marL="1600200" indent="-228600" algn="l" rtl="0" eaLnBrk="0" fontAlgn="base" hangingPunct="0">
        <a:spcBef>
          <a:spcPct val="20000"/>
        </a:spcBef>
        <a:spcAft>
          <a:spcPct val="0"/>
        </a:spcAft>
        <a:buFont typeface="Courier New" pitchFamily="49" charset="0"/>
        <a:buChar char="o"/>
        <a:defRPr sz="1800">
          <a:solidFill>
            <a:schemeClr val="accent6">
              <a:lumMod val="60000"/>
              <a:lumOff val="40000"/>
            </a:schemeClr>
          </a:solidFill>
          <a:latin typeface="+mn-lt"/>
        </a:defRPr>
      </a:lvl4pPr>
      <a:lvl5pPr marL="2057400" indent="-228600" algn="l" rtl="0" eaLnBrk="0" fontAlgn="base" hangingPunct="0">
        <a:spcBef>
          <a:spcPct val="20000"/>
        </a:spcBef>
        <a:spcAft>
          <a:spcPct val="0"/>
        </a:spcAft>
        <a:buFont typeface="Arial" charset="0"/>
        <a:buChar char="→"/>
        <a:defRPr sz="1800">
          <a:solidFill>
            <a:schemeClr val="accent6">
              <a:lumMod val="60000"/>
              <a:lumOff val="40000"/>
            </a:schemeClr>
          </a:solidFill>
          <a:latin typeface="+mn-lt"/>
        </a:defRPr>
      </a:lvl5pPr>
      <a:lvl6pPr marL="2514600" indent="-228600" algn="l" rtl="0" fontAlgn="base">
        <a:spcBef>
          <a:spcPct val="20000"/>
        </a:spcBef>
        <a:spcAft>
          <a:spcPct val="0"/>
        </a:spcAft>
        <a:buChar char="»"/>
        <a:defRPr sz="2000">
          <a:solidFill>
            <a:srgbClr val="4D4D4D"/>
          </a:solidFill>
          <a:latin typeface="+mn-lt"/>
        </a:defRPr>
      </a:lvl6pPr>
      <a:lvl7pPr marL="2971800" indent="-228600" algn="l" rtl="0" fontAlgn="base">
        <a:spcBef>
          <a:spcPct val="20000"/>
        </a:spcBef>
        <a:spcAft>
          <a:spcPct val="0"/>
        </a:spcAft>
        <a:buChar char="»"/>
        <a:defRPr sz="2000">
          <a:solidFill>
            <a:srgbClr val="4D4D4D"/>
          </a:solidFill>
          <a:latin typeface="+mn-lt"/>
        </a:defRPr>
      </a:lvl7pPr>
      <a:lvl8pPr marL="3429000" indent="-228600" algn="l" rtl="0" fontAlgn="base">
        <a:spcBef>
          <a:spcPct val="20000"/>
        </a:spcBef>
        <a:spcAft>
          <a:spcPct val="0"/>
        </a:spcAft>
        <a:buChar char="»"/>
        <a:defRPr sz="2000">
          <a:solidFill>
            <a:srgbClr val="4D4D4D"/>
          </a:solidFill>
          <a:latin typeface="+mn-lt"/>
        </a:defRPr>
      </a:lvl8pPr>
      <a:lvl9pPr marL="3886200" indent="-228600" algn="l" rtl="0" fontAlgn="base">
        <a:spcBef>
          <a:spcPct val="20000"/>
        </a:spcBef>
        <a:spcAft>
          <a:spcPct val="0"/>
        </a:spcAft>
        <a:buChar char="»"/>
        <a:defRPr sz="2000">
          <a:solidFill>
            <a:srgbClr val="4D4D4D"/>
          </a:solidFill>
          <a:latin typeface="+mn-lt"/>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1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1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www.maximintegrated.com/en/design/technical-documents/tutorials/1/1080.html" TargetMode="Externa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70.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6.png"/><Relationship Id="rId4" Type="http://schemas.openxmlformats.org/officeDocument/2006/relationships/image" Target="../media/image63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package" Target="../embeddings/Microsoft_Excel_Worksheet2.xlsx"/><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hyperlink" Target="../../../../intranet/notebook/2024%20NOTEBOOKS%200730-xxxx/0746%2020240225ba%20less%20than%2010%20pJ%20column%20SARADC.pdf"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9.xml"/><Relationship Id="rId1" Type="http://schemas.openxmlformats.org/officeDocument/2006/relationships/slideLayout" Target="../slideLayouts/slideLayout2.xml"/><Relationship Id="rId4" Type="http://schemas.openxmlformats.org/officeDocument/2006/relationships/slide" Target="slide17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914400" y="4304690"/>
            <a:ext cx="10363200" cy="1470025"/>
          </a:xfrm>
        </p:spPr>
        <p:txBody>
          <a:bodyPr/>
          <a:lstStyle/>
          <a:p>
            <a:r>
              <a:rPr lang="nl-BE" dirty="0"/>
              <a:t>Course on</a:t>
            </a:r>
            <a:br>
              <a:rPr lang="nl-BE" dirty="0"/>
            </a:br>
            <a:r>
              <a:rPr lang="nl-BE" dirty="0"/>
              <a:t>Caeleste’s in house</a:t>
            </a:r>
            <a:br>
              <a:rPr lang="nl-BE" dirty="0"/>
            </a:br>
            <a:r>
              <a:rPr lang="nl-BE" dirty="0"/>
              <a:t>SAR ADC</a:t>
            </a:r>
            <a:endParaRPr lang="en-US" dirty="0"/>
          </a:p>
        </p:txBody>
      </p:sp>
    </p:spTree>
    <p:extLst>
      <p:ext uri="{BB962C8B-B14F-4D97-AF65-F5344CB8AC3E}">
        <p14:creationId xmlns:p14="http://schemas.microsoft.com/office/powerpoint/2010/main" val="1385750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3A46BE-92F2-4D66-BA5C-1B6488E23973}"/>
              </a:ext>
            </a:extLst>
          </p:cNvPr>
          <p:cNvSpPr>
            <a:spLocks noGrp="1"/>
          </p:cNvSpPr>
          <p:nvPr>
            <p:ph type="title"/>
          </p:nvPr>
        </p:nvSpPr>
        <p:spPr/>
        <p:txBody>
          <a:bodyPr/>
          <a:lstStyle/>
          <a:p>
            <a:r>
              <a:rPr lang="en-US" dirty="0"/>
              <a:t>Goal of this course</a:t>
            </a:r>
          </a:p>
        </p:txBody>
      </p:sp>
      <p:sp>
        <p:nvSpPr>
          <p:cNvPr id="7" name="Content Placeholder 6">
            <a:extLst>
              <a:ext uri="{FF2B5EF4-FFF2-40B4-BE49-F238E27FC236}">
                <a16:creationId xmlns:a16="http://schemas.microsoft.com/office/drawing/2014/main" id="{6B5F3E39-6A5A-4FA0-94A2-2CA5947A5D35}"/>
              </a:ext>
            </a:extLst>
          </p:cNvPr>
          <p:cNvSpPr>
            <a:spLocks noGrp="1"/>
          </p:cNvSpPr>
          <p:nvPr>
            <p:ph idx="1"/>
          </p:nvPr>
        </p:nvSpPr>
        <p:spPr>
          <a:xfrm>
            <a:off x="609600" y="990600"/>
            <a:ext cx="10972800" cy="5257800"/>
          </a:xfrm>
        </p:spPr>
        <p:txBody>
          <a:bodyPr/>
          <a:lstStyle/>
          <a:p>
            <a:r>
              <a:rPr lang="en-US" dirty="0"/>
              <a:t>Understand why we historically chose the binary SARADC concept</a:t>
            </a:r>
          </a:p>
          <a:p>
            <a:pPr lvl="1"/>
            <a:r>
              <a:rPr lang="en-US" dirty="0"/>
              <a:t>Why differential? Why pseudodifferential?</a:t>
            </a:r>
          </a:p>
          <a:p>
            <a:pPr lvl="1"/>
            <a:r>
              <a:rPr lang="en-US" dirty="0"/>
              <a:t>Why interleaving? And full parallel?</a:t>
            </a:r>
          </a:p>
          <a:p>
            <a:r>
              <a:rPr lang="en-US" dirty="0"/>
              <a:t>Understand the CDAC concept, how to construct a CDAC</a:t>
            </a:r>
          </a:p>
          <a:p>
            <a:pPr lvl="1"/>
            <a:r>
              <a:rPr lang="en-US" dirty="0"/>
              <a:t>Why unary, binary, RDAC,</a:t>
            </a:r>
          </a:p>
          <a:p>
            <a:pPr indent="-285750"/>
            <a:r>
              <a:rPr lang="en-US" dirty="0"/>
              <a:t>Understand the comparator, clocked or not clocked, its auto-zeroing, its output signals.</a:t>
            </a:r>
          </a:p>
          <a:p>
            <a:r>
              <a:rPr lang="en-US" dirty="0"/>
              <a:t>What is double conversion, what is </a:t>
            </a:r>
            <a:r>
              <a:rPr lang="en-US" dirty="0" err="1"/>
              <a:t>postcorrection</a:t>
            </a:r>
            <a:r>
              <a:rPr lang="en-US" dirty="0"/>
              <a:t> and how to solve the odd/even effect</a:t>
            </a:r>
          </a:p>
          <a:p>
            <a:r>
              <a:rPr lang="en-US" dirty="0"/>
              <a:t>Why and how can we do oversampling</a:t>
            </a:r>
          </a:p>
          <a:p>
            <a:r>
              <a:rPr lang="en-US" dirty="0"/>
              <a:t>Understand the array aspects</a:t>
            </a:r>
          </a:p>
          <a:p>
            <a:endParaRPr lang="en-US" dirty="0"/>
          </a:p>
          <a:p>
            <a:r>
              <a:rPr lang="en-US" dirty="0">
                <a:solidFill>
                  <a:srgbClr val="0000FF"/>
                </a:solidFill>
              </a:rPr>
              <a:t>Understand and contribute to future improvements</a:t>
            </a:r>
          </a:p>
          <a:p>
            <a:pPr marL="285750" indent="-285750">
              <a:buFont typeface="Arial" panose="020B0604020202020204" pitchFamily="34" charset="0"/>
              <a:buChar char="•"/>
            </a:pPr>
            <a:r>
              <a:rPr lang="en-US" dirty="0">
                <a:solidFill>
                  <a:srgbClr val="0000FF"/>
                </a:solidFill>
              </a:rPr>
              <a:t>Improving speed / power</a:t>
            </a:r>
          </a:p>
          <a:p>
            <a:pPr marL="285750" indent="-285750">
              <a:buFont typeface="Arial" panose="020B0604020202020204" pitchFamily="34" charset="0"/>
              <a:buChar char="•"/>
            </a:pPr>
            <a:r>
              <a:rPr lang="en-US" dirty="0">
                <a:solidFill>
                  <a:srgbClr val="0000FF"/>
                </a:solidFill>
              </a:rPr>
              <a:t>Increase resolution </a:t>
            </a:r>
          </a:p>
          <a:p>
            <a:pPr marL="285750" indent="-285750">
              <a:buFont typeface="Arial" panose="020B0604020202020204" pitchFamily="34" charset="0"/>
              <a:buChar char="•"/>
            </a:pPr>
            <a:r>
              <a:rPr lang="en-US" dirty="0">
                <a:solidFill>
                  <a:srgbClr val="0000FF"/>
                </a:solidFill>
              </a:rPr>
              <a:t>Reduce large conversion errors, reduce noise, improve DNL/INL, improve PSR</a:t>
            </a:r>
          </a:p>
          <a:p>
            <a:endParaRPr lang="en-US" dirty="0"/>
          </a:p>
          <a:p>
            <a:endParaRPr lang="en-US" dirty="0"/>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A7D8C1C3-4575-4D7D-8560-5580740CDD26}"/>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a:p>
        </p:txBody>
      </p:sp>
      <p:sp>
        <p:nvSpPr>
          <p:cNvPr id="5" name="Slide Number Placeholder 4">
            <a:extLst>
              <a:ext uri="{FF2B5EF4-FFF2-40B4-BE49-F238E27FC236}">
                <a16:creationId xmlns:a16="http://schemas.microsoft.com/office/drawing/2014/main" id="{009E7800-373E-451C-9C07-A573059127E6}"/>
              </a:ext>
            </a:extLst>
          </p:cNvPr>
          <p:cNvSpPr>
            <a:spLocks noGrp="1"/>
          </p:cNvSpPr>
          <p:nvPr>
            <p:ph type="sldNum" sz="quarter" idx="4"/>
          </p:nvPr>
        </p:nvSpPr>
        <p:spPr/>
        <p:txBody>
          <a:bodyPr/>
          <a:lstStyle/>
          <a:p>
            <a:pPr fontAlgn="auto">
              <a:spcBef>
                <a:spcPts val="0"/>
              </a:spcBef>
              <a:spcAft>
                <a:spcPts val="0"/>
              </a:spcAft>
              <a:defRPr/>
            </a:pPr>
            <a:fld id="{C8E73D66-7D89-47D5-8BE6-71FE6777882F}" type="slidenum">
              <a:rPr lang="en-US" kern="0" smtClean="0"/>
              <a:pPr fontAlgn="auto">
                <a:spcBef>
                  <a:spcPts val="0"/>
                </a:spcBef>
                <a:spcAft>
                  <a:spcPts val="0"/>
                </a:spcAft>
                <a:defRPr/>
              </a:pPr>
              <a:t>10</a:t>
            </a:fld>
            <a:endParaRPr lang="en-US" kern="0" dirty="0"/>
          </a:p>
        </p:txBody>
      </p:sp>
    </p:spTree>
    <p:extLst>
      <p:ext uri="{BB962C8B-B14F-4D97-AF65-F5344CB8AC3E}">
        <p14:creationId xmlns:p14="http://schemas.microsoft.com/office/powerpoint/2010/main" val="4636456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3A46BE-92F2-4D66-BA5C-1B6488E23973}"/>
              </a:ext>
            </a:extLst>
          </p:cNvPr>
          <p:cNvSpPr>
            <a:spLocks noGrp="1"/>
          </p:cNvSpPr>
          <p:nvPr>
            <p:ph type="title"/>
          </p:nvPr>
        </p:nvSpPr>
        <p:spPr/>
        <p:txBody>
          <a:bodyPr/>
          <a:lstStyle/>
          <a:p>
            <a:r>
              <a:rPr lang="en-US" dirty="0"/>
              <a:t>Goal of this course</a:t>
            </a:r>
          </a:p>
        </p:txBody>
      </p:sp>
      <p:sp>
        <p:nvSpPr>
          <p:cNvPr id="7" name="Content Placeholder 6">
            <a:extLst>
              <a:ext uri="{FF2B5EF4-FFF2-40B4-BE49-F238E27FC236}">
                <a16:creationId xmlns:a16="http://schemas.microsoft.com/office/drawing/2014/main" id="{6B5F3E39-6A5A-4FA0-94A2-2CA5947A5D35}"/>
              </a:ext>
            </a:extLst>
          </p:cNvPr>
          <p:cNvSpPr>
            <a:spLocks noGrp="1"/>
          </p:cNvSpPr>
          <p:nvPr>
            <p:ph idx="1"/>
          </p:nvPr>
        </p:nvSpPr>
        <p:spPr>
          <a:xfrm>
            <a:off x="609600" y="838200"/>
            <a:ext cx="10972800" cy="6096000"/>
          </a:xfrm>
        </p:spPr>
        <p:txBody>
          <a:bodyPr/>
          <a:lstStyle/>
          <a:p>
            <a:r>
              <a:rPr lang="en-US" dirty="0"/>
              <a:t>Understand why we chose the non-binary SARADC concept</a:t>
            </a:r>
          </a:p>
          <a:p>
            <a:pPr lvl="1"/>
            <a:r>
              <a:rPr lang="en-US" dirty="0"/>
              <a:t>Why differential? Why pseudodifferential?</a:t>
            </a:r>
          </a:p>
          <a:p>
            <a:pPr lvl="1"/>
            <a:r>
              <a:rPr lang="en-US" dirty="0"/>
              <a:t>Why the modular approach with split between Sequencer and Core ADC</a:t>
            </a:r>
          </a:p>
          <a:p>
            <a:pPr lvl="1"/>
            <a:r>
              <a:rPr lang="en-US" dirty="0"/>
              <a:t>Why and how to combine the modules in interleaving and full parallel?</a:t>
            </a:r>
          </a:p>
          <a:p>
            <a:r>
              <a:rPr lang="en-US" dirty="0"/>
              <a:t>Understand the CDAC concept, how to construct this CDAC</a:t>
            </a:r>
          </a:p>
          <a:p>
            <a:pPr lvl="1"/>
            <a:r>
              <a:rPr lang="en-US" dirty="0"/>
              <a:t>Why non-binary</a:t>
            </a:r>
          </a:p>
          <a:p>
            <a:pPr lvl="1"/>
            <a:r>
              <a:rPr lang="en-US" dirty="0"/>
              <a:t>Why the series capacitors</a:t>
            </a:r>
          </a:p>
          <a:p>
            <a:r>
              <a:rPr lang="en-US" dirty="0"/>
              <a:t>How to calibrate the non-binary</a:t>
            </a:r>
          </a:p>
          <a:p>
            <a:pPr marL="857250" indent="-285750">
              <a:buFont typeface="Arial" panose="020B0604020202020204" pitchFamily="34" charset="0"/>
              <a:buChar char="•"/>
            </a:pPr>
            <a:r>
              <a:rPr lang="en-US" dirty="0"/>
              <a:t>On-chip versus off-chip nb2b</a:t>
            </a:r>
          </a:p>
          <a:p>
            <a:pPr marL="857250" indent="-285750">
              <a:buFont typeface="Arial" panose="020B0604020202020204" pitchFamily="34" charset="0"/>
              <a:buChar char="•"/>
            </a:pPr>
            <a:r>
              <a:rPr lang="en-US" dirty="0"/>
              <a:t>How to obtain the coefficients for nb2b</a:t>
            </a:r>
          </a:p>
          <a:p>
            <a:pPr indent="-285750"/>
            <a:r>
              <a:rPr lang="en-US" dirty="0"/>
              <a:t>Understand the comparator, clocked or not clocked, its auto-zeroing, its output signals.</a:t>
            </a:r>
          </a:p>
          <a:p>
            <a:r>
              <a:rPr lang="en-US" dirty="0"/>
              <a:t>Understand the array aspects</a:t>
            </a:r>
          </a:p>
          <a:p>
            <a:endParaRPr lang="en-US" dirty="0"/>
          </a:p>
          <a:p>
            <a:r>
              <a:rPr lang="en-US" dirty="0">
                <a:solidFill>
                  <a:srgbClr val="0000FF"/>
                </a:solidFill>
              </a:rPr>
              <a:t>Understand and contribute to future improvements</a:t>
            </a:r>
          </a:p>
          <a:p>
            <a:pPr marL="285750" indent="-285750">
              <a:buFont typeface="Arial" panose="020B0604020202020204" pitchFamily="34" charset="0"/>
              <a:buChar char="•"/>
            </a:pPr>
            <a:r>
              <a:rPr lang="en-US" dirty="0">
                <a:solidFill>
                  <a:srgbClr val="0000FF"/>
                </a:solidFill>
              </a:rPr>
              <a:t>Improving speed / power</a:t>
            </a:r>
          </a:p>
          <a:p>
            <a:pPr marL="285750" indent="-285750">
              <a:buFont typeface="Arial" panose="020B0604020202020204" pitchFamily="34" charset="0"/>
              <a:buChar char="•"/>
            </a:pPr>
            <a:r>
              <a:rPr lang="en-US" dirty="0">
                <a:solidFill>
                  <a:srgbClr val="0000FF"/>
                </a:solidFill>
              </a:rPr>
              <a:t>Increase resolution </a:t>
            </a:r>
          </a:p>
          <a:p>
            <a:pPr marL="285750" indent="-285750">
              <a:buFont typeface="Arial" panose="020B0604020202020204" pitchFamily="34" charset="0"/>
              <a:buChar char="•"/>
            </a:pPr>
            <a:r>
              <a:rPr lang="en-US" dirty="0">
                <a:solidFill>
                  <a:srgbClr val="0000FF"/>
                </a:solidFill>
              </a:rPr>
              <a:t>Reduce large conversion errors, reduce noise, improve DNL/INL, improve PSR</a:t>
            </a:r>
          </a:p>
          <a:p>
            <a:pPr marL="285750" indent="-285750">
              <a:buFont typeface="Arial" panose="020B0604020202020204" pitchFamily="34" charset="0"/>
              <a:buChar char="•"/>
            </a:pPr>
            <a:r>
              <a:rPr lang="en-US" dirty="0">
                <a:solidFill>
                  <a:srgbClr val="0000FF"/>
                </a:solidFill>
              </a:rPr>
              <a:t>Strive to a set of modular cells with limited parametrization</a:t>
            </a:r>
          </a:p>
          <a:p>
            <a:endParaRPr lang="en-US" dirty="0"/>
          </a:p>
          <a:p>
            <a:endParaRPr lang="en-US" dirty="0"/>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009E7800-373E-451C-9C07-A573059127E6}"/>
              </a:ext>
            </a:extLst>
          </p:cNvPr>
          <p:cNvSpPr>
            <a:spLocks noGrp="1"/>
          </p:cNvSpPr>
          <p:nvPr>
            <p:ph type="sldNum" sz="quarter" idx="4"/>
          </p:nvPr>
        </p:nvSpPr>
        <p:spPr/>
        <p:txBody>
          <a:bodyPr/>
          <a:lstStyle/>
          <a:p>
            <a:pPr fontAlgn="auto">
              <a:spcBef>
                <a:spcPts val="0"/>
              </a:spcBef>
              <a:spcAft>
                <a:spcPts val="0"/>
              </a:spcAft>
              <a:defRPr/>
            </a:pPr>
            <a:fld id="{C8E73D66-7D89-47D5-8BE6-71FE6777882F}" type="slidenum">
              <a:rPr lang="en-US" kern="0" smtClean="0"/>
              <a:pPr fontAlgn="auto">
                <a:spcBef>
                  <a:spcPts val="0"/>
                </a:spcBef>
                <a:spcAft>
                  <a:spcPts val="0"/>
                </a:spcAft>
                <a:defRPr/>
              </a:pPr>
              <a:t>100</a:t>
            </a:fld>
            <a:endParaRPr lang="en-US" kern="0" dirty="0"/>
          </a:p>
        </p:txBody>
      </p:sp>
    </p:spTree>
    <p:extLst>
      <p:ext uri="{BB962C8B-B14F-4D97-AF65-F5344CB8AC3E}">
        <p14:creationId xmlns:p14="http://schemas.microsoft.com/office/powerpoint/2010/main" val="3476022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CFD32D-34AF-B229-B59D-1779588C7B73}"/>
              </a:ext>
            </a:extLst>
          </p:cNvPr>
          <p:cNvSpPr>
            <a:spLocks noGrp="1"/>
          </p:cNvSpPr>
          <p:nvPr>
            <p:ph type="title"/>
          </p:nvPr>
        </p:nvSpPr>
        <p:spPr/>
        <p:txBody>
          <a:bodyPr/>
          <a:lstStyle/>
          <a:p>
            <a:r>
              <a:rPr lang="en-US" dirty="0"/>
              <a:t>SARADC10: </a:t>
            </a:r>
            <a:br>
              <a:rPr lang="en-US" dirty="0"/>
            </a:br>
            <a:r>
              <a:rPr lang="en-US" dirty="0"/>
              <a:t>non-binary, short </a:t>
            </a:r>
            <a:r>
              <a:rPr lang="en-US" dirty="0" err="1"/>
              <a:t>specsheet</a:t>
            </a:r>
            <a:endParaRPr lang="en-US" dirty="0"/>
          </a:p>
        </p:txBody>
      </p:sp>
      <p:sp>
        <p:nvSpPr>
          <p:cNvPr id="6" name="Content Placeholder 5">
            <a:extLst>
              <a:ext uri="{FF2B5EF4-FFF2-40B4-BE49-F238E27FC236}">
                <a16:creationId xmlns:a16="http://schemas.microsoft.com/office/drawing/2014/main" id="{5D718B22-D43A-AAC8-9DC0-63114CE9A149}"/>
              </a:ext>
            </a:extLst>
          </p:cNvPr>
          <p:cNvSpPr>
            <a:spLocks noGrp="1"/>
          </p:cNvSpPr>
          <p:nvPr>
            <p:ph idx="1"/>
          </p:nvPr>
        </p:nvSpPr>
        <p:spPr>
          <a:xfrm>
            <a:off x="685800" y="1828800"/>
            <a:ext cx="10972800" cy="4267200"/>
          </a:xfrm>
        </p:spPr>
        <p:txBody>
          <a:bodyPr/>
          <a:lstStyle/>
          <a:p>
            <a:pPr marL="285750" indent="-285750">
              <a:buFont typeface="Arial" panose="020B0604020202020204" pitchFamily="34" charset="0"/>
              <a:buChar char="•"/>
            </a:pPr>
            <a:r>
              <a:rPr lang="en-US" dirty="0"/>
              <a:t>Concept design: as “radical non-binary” in Notebook </a:t>
            </a:r>
            <a:r>
              <a:rPr lang="it-IT" u="sng" dirty="0"/>
              <a:t>0645 20221216ba non-binary SARADC.pdf</a:t>
            </a:r>
          </a:p>
          <a:p>
            <a:pPr marL="285750" indent="-285750">
              <a:buFont typeface="Arial" panose="020B0604020202020204" pitchFamily="34" charset="0"/>
              <a:buChar char="•"/>
            </a:pPr>
            <a:r>
              <a:rPr lang="en-US" dirty="0"/>
              <a:t>Topology: non-binary</a:t>
            </a:r>
          </a:p>
          <a:p>
            <a:pPr marL="285750" indent="-285750">
              <a:buFont typeface="Arial" panose="020B0604020202020204" pitchFamily="34" charset="0"/>
              <a:buChar char="•"/>
            </a:pPr>
            <a:r>
              <a:rPr lang="en-US" dirty="0"/>
              <a:t>Target number of bits: 12 to 14 when converted back to real binary</a:t>
            </a:r>
          </a:p>
          <a:p>
            <a:pPr marL="285750" indent="-285750">
              <a:buFont typeface="Arial" panose="020B0604020202020204" pitchFamily="34" charset="0"/>
              <a:buChar char="•"/>
            </a:pPr>
            <a:r>
              <a:rPr lang="en-US" dirty="0"/>
              <a:t>Input: Accepts fully differential and pseudodifferential</a:t>
            </a:r>
          </a:p>
          <a:p>
            <a:pPr marL="285750" indent="-285750">
              <a:buFont typeface="Arial" panose="020B0604020202020204" pitchFamily="34" charset="0"/>
              <a:buChar char="•"/>
            </a:pPr>
            <a:r>
              <a:rPr lang="en-US" dirty="0"/>
              <a:t>Internal number of (non-binary) bits: 16</a:t>
            </a:r>
          </a:p>
          <a:p>
            <a:pPr marL="285750" indent="-285750">
              <a:buFont typeface="Arial" panose="020B0604020202020204" pitchFamily="34" charset="0"/>
              <a:buChar char="•"/>
            </a:pPr>
            <a:r>
              <a:rPr lang="en-US" dirty="0"/>
              <a:t>Non-binary factor “radix”: ~1.8</a:t>
            </a:r>
          </a:p>
          <a:p>
            <a:pPr marL="285750" indent="-285750">
              <a:buFont typeface="Arial" panose="020B0604020202020204" pitchFamily="34" charset="0"/>
              <a:buChar char="•"/>
            </a:pPr>
            <a:r>
              <a:rPr lang="en-US" dirty="0"/>
              <a:t>Conversion non-binary to binary: </a:t>
            </a:r>
          </a:p>
          <a:p>
            <a:pPr marL="1028700" lvl="1"/>
            <a:r>
              <a:rPr lang="en-US" dirty="0"/>
              <a:t>on-chip with a 16bit/16word adder</a:t>
            </a:r>
          </a:p>
          <a:p>
            <a:pPr marL="1028700" lvl="1"/>
            <a:r>
              <a:rPr lang="en-US" dirty="0"/>
              <a:t>In-line (firmware) or off chip (software), i.e. acting on the non-binary word</a:t>
            </a:r>
          </a:p>
          <a:p>
            <a:pPr marL="285750" indent="-285750">
              <a:buFont typeface="Arial" panose="020B0604020202020204" pitchFamily="34" charset="0"/>
              <a:buChar char="•"/>
            </a:pPr>
            <a:r>
              <a:rPr lang="en-US" dirty="0"/>
              <a:t>Can easily run with less bits by simply having shorter SAR sequence and not serializing the extra bits.</a:t>
            </a:r>
          </a:p>
          <a:p>
            <a:endParaRPr lang="en-US" dirty="0"/>
          </a:p>
          <a:p>
            <a:r>
              <a:rPr lang="en-US" dirty="0"/>
              <a:t>Also difference form earlier topology:</a:t>
            </a:r>
          </a:p>
          <a:p>
            <a:pPr lvl="1">
              <a:buFont typeface="Courier New" panose="02070309020205020404" pitchFamily="49" charset="0"/>
              <a:buChar char="o"/>
            </a:pPr>
            <a:r>
              <a:rPr lang="en-US" dirty="0"/>
              <a:t>Modular separation sequencer from core ADC: can easily make both parallel and interleaving</a:t>
            </a:r>
          </a:p>
          <a:p>
            <a:pPr lvl="1">
              <a:buFont typeface="Courier New" panose="02070309020205020404" pitchFamily="49" charset="0"/>
              <a:buChar char="o"/>
            </a:pPr>
            <a:r>
              <a:rPr lang="en-US" dirty="0"/>
              <a:t>#ADCs in an interleaved group: baseline 8, yet also 16 (24, 32..) envisaged.</a:t>
            </a:r>
          </a:p>
          <a:p>
            <a:pPr lvl="1">
              <a:buFont typeface="Courier New" panose="02070309020205020404" pitchFamily="49" charset="0"/>
              <a:buChar char="o"/>
            </a:pPr>
            <a:endParaRPr lang="en-US" dirty="0"/>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32F6114-1030-07D6-9EDF-67FFAEFCD202}"/>
              </a:ext>
            </a:extLst>
          </p:cNvPr>
          <p:cNvSpPr>
            <a:spLocks noGrp="1"/>
          </p:cNvSpPr>
          <p:nvPr>
            <p:ph type="sldNum" sz="quarter" idx="4"/>
          </p:nvPr>
        </p:nvSpPr>
        <p:spPr/>
        <p:txBody>
          <a:bodyPr/>
          <a:lstStyle/>
          <a:p>
            <a:fld id="{7E689A40-3C96-44CF-8AD5-B8413A1FA80F}" type="slidenum">
              <a:rPr lang="en-US" altLang="nl-BE" smtClean="0"/>
              <a:pPr/>
              <a:t>101</a:t>
            </a:fld>
            <a:endParaRPr lang="en-US" altLang="nl-BE"/>
          </a:p>
        </p:txBody>
      </p:sp>
      <p:sp>
        <p:nvSpPr>
          <p:cNvPr id="2" name="Speech Bubble: Rectangle 1">
            <a:extLst>
              <a:ext uri="{FF2B5EF4-FFF2-40B4-BE49-F238E27FC236}">
                <a16:creationId xmlns:a16="http://schemas.microsoft.com/office/drawing/2014/main" id="{16C897CF-6052-1B10-7F55-7008CFA257A1}"/>
              </a:ext>
            </a:extLst>
          </p:cNvPr>
          <p:cNvSpPr/>
          <p:nvPr/>
        </p:nvSpPr>
        <p:spPr bwMode="auto">
          <a:xfrm>
            <a:off x="8737600" y="2834173"/>
            <a:ext cx="2667000" cy="1477328"/>
          </a:xfrm>
          <a:prstGeom prst="wedgeRectCallout">
            <a:avLst>
              <a:gd name="adj1" fmla="val -36295"/>
              <a:gd name="adj2" fmla="val -90820"/>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true purpose of “non-binary” is to solve conversion errors and code gaps.  It acts on every SAR conversion.</a:t>
            </a:r>
          </a:p>
        </p:txBody>
      </p:sp>
    </p:spTree>
    <p:extLst>
      <p:ext uri="{BB962C8B-B14F-4D97-AF65-F5344CB8AC3E}">
        <p14:creationId xmlns:p14="http://schemas.microsoft.com/office/powerpoint/2010/main" val="39050403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CFD32D-34AF-B229-B59D-1779588C7B73}"/>
              </a:ext>
            </a:extLst>
          </p:cNvPr>
          <p:cNvSpPr>
            <a:spLocks noGrp="1"/>
          </p:cNvSpPr>
          <p:nvPr>
            <p:ph type="title"/>
          </p:nvPr>
        </p:nvSpPr>
        <p:spPr/>
        <p:txBody>
          <a:bodyPr/>
          <a:lstStyle/>
          <a:p>
            <a:r>
              <a:rPr lang="en-US" dirty="0"/>
              <a:t>SARADC10: non-binary</a:t>
            </a:r>
          </a:p>
        </p:txBody>
      </p:sp>
      <p:sp>
        <p:nvSpPr>
          <p:cNvPr id="6" name="Content Placeholder 5">
            <a:extLst>
              <a:ext uri="{FF2B5EF4-FFF2-40B4-BE49-F238E27FC236}">
                <a16:creationId xmlns:a16="http://schemas.microsoft.com/office/drawing/2014/main" id="{5D718B22-D43A-AAC8-9DC0-63114CE9A149}"/>
              </a:ext>
            </a:extLst>
          </p:cNvPr>
          <p:cNvSpPr>
            <a:spLocks noGrp="1"/>
          </p:cNvSpPr>
          <p:nvPr>
            <p:ph idx="1"/>
          </p:nvPr>
        </p:nvSpPr>
        <p:spPr>
          <a:xfrm>
            <a:off x="642256" y="762000"/>
            <a:ext cx="11532327" cy="5867400"/>
          </a:xfrm>
        </p:spPr>
        <p:txBody>
          <a:bodyPr/>
          <a:lstStyle/>
          <a:p>
            <a:r>
              <a:rPr lang="en-US" dirty="0"/>
              <a:t>Comparator</a:t>
            </a:r>
          </a:p>
          <a:p>
            <a:pPr marL="285750" indent="-285750">
              <a:buFont typeface="Arial" panose="020B0604020202020204" pitchFamily="34" charset="0"/>
              <a:buChar char="•"/>
            </a:pPr>
            <a:r>
              <a:rPr lang="en-US" dirty="0"/>
              <a:t>Topology strongly influenced by Millipede ADC design</a:t>
            </a:r>
          </a:p>
          <a:p>
            <a:pPr marL="285750" indent="-285750">
              <a:buFont typeface="Arial" panose="020B0604020202020204" pitchFamily="34" charset="0"/>
              <a:buChar char="•"/>
            </a:pPr>
            <a:r>
              <a:rPr lang="en-US" dirty="0"/>
              <a:t>Comparator keeps 3.3V capability, as we cannot guaranteed low input voltages.</a:t>
            </a:r>
          </a:p>
          <a:p>
            <a:pPr marL="285750" indent="-285750">
              <a:buFont typeface="Arial" panose="020B0604020202020204" pitchFamily="34" charset="0"/>
              <a:buChar char="•"/>
            </a:pPr>
            <a:r>
              <a:rPr lang="en-US" dirty="0"/>
              <a:t>1</a:t>
            </a:r>
            <a:r>
              <a:rPr lang="en-US" baseline="30000" dirty="0"/>
              <a:t>st</a:t>
            </a:r>
            <a:r>
              <a:rPr lang="en-US" dirty="0"/>
              <a:t> stage remains the same.  </a:t>
            </a:r>
            <a:r>
              <a:rPr lang="en-US" dirty="0">
                <a:solidFill>
                  <a:schemeClr val="bg1">
                    <a:lumMod val="50000"/>
                  </a:schemeClr>
                </a:solidFill>
              </a:rPr>
              <a:t>Experiment to add autozero in first stage as a programmable option not satisfactory and not maintained</a:t>
            </a:r>
            <a:r>
              <a:rPr lang="en-US" dirty="0"/>
              <a:t>.</a:t>
            </a:r>
          </a:p>
          <a:p>
            <a:pPr marL="285750" indent="-285750">
              <a:buFont typeface="Arial" panose="020B0604020202020204" pitchFamily="34" charset="0"/>
              <a:buChar char="•"/>
            </a:pPr>
            <a:r>
              <a:rPr lang="en-US" dirty="0"/>
              <a:t>2</a:t>
            </a:r>
            <a:r>
              <a:rPr lang="en-US" baseline="30000" dirty="0"/>
              <a:t>nd</a:t>
            </a:r>
            <a:r>
              <a:rPr lang="en-US" dirty="0"/>
              <a:t> stage is bypass-able.</a:t>
            </a:r>
          </a:p>
          <a:p>
            <a:pPr marL="285750" indent="-285750">
              <a:buFont typeface="Arial" panose="020B0604020202020204" pitchFamily="34" charset="0"/>
              <a:buChar char="•"/>
            </a:pPr>
            <a:r>
              <a:rPr lang="en-US" dirty="0"/>
              <a:t>2</a:t>
            </a:r>
            <a:r>
              <a:rPr lang="en-US" baseline="30000" dirty="0"/>
              <a:t>nd</a:t>
            </a:r>
            <a:r>
              <a:rPr lang="en-US" dirty="0"/>
              <a:t> stage calibration switch 1.8V NMOS replaced with a 3.3V one. Avoids issues with high common-mode and speeds up the calibration. </a:t>
            </a:r>
            <a:r>
              <a:rPr lang="en-US" dirty="0">
                <a:solidFill>
                  <a:srgbClr val="FF0000"/>
                </a:solidFill>
              </a:rPr>
              <a:t>(is this justified)</a:t>
            </a:r>
          </a:p>
          <a:p>
            <a:pPr marL="285750" indent="-285750">
              <a:buFont typeface="Arial" panose="020B0604020202020204" pitchFamily="34" charset="0"/>
              <a:buChar char="•"/>
            </a:pPr>
            <a:r>
              <a:rPr lang="en-US" dirty="0"/>
              <a:t>Reset of the 1</a:t>
            </a:r>
            <a:r>
              <a:rPr lang="en-US" baseline="30000" dirty="0"/>
              <a:t>st</a:t>
            </a:r>
            <a:r>
              <a:rPr lang="en-US" dirty="0"/>
              <a:t> and 2</a:t>
            </a:r>
            <a:r>
              <a:rPr lang="en-US" baseline="30000" dirty="0"/>
              <a:t>nd</a:t>
            </a:r>
            <a:r>
              <a:rPr lang="en-US" dirty="0"/>
              <a:t> comparator stages is generated as in Millipede.</a:t>
            </a:r>
          </a:p>
          <a:p>
            <a:pPr marL="285750" indent="-285750">
              <a:buFont typeface="Arial" panose="020B0604020202020204" pitchFamily="34" charset="0"/>
              <a:buChar char="•"/>
            </a:pPr>
            <a:r>
              <a:rPr lang="en-US" dirty="0"/>
              <a:t>3</a:t>
            </a:r>
            <a:r>
              <a:rPr lang="en-US" baseline="30000" dirty="0"/>
              <a:t>rd</a:t>
            </a:r>
            <a:r>
              <a:rPr lang="en-US" dirty="0"/>
              <a:t> stage removed as Monte Carlo simulations showed no offset cancellation benefits.</a:t>
            </a:r>
          </a:p>
          <a:p>
            <a:endParaRPr lang="en-US" dirty="0"/>
          </a:p>
          <a:p>
            <a:r>
              <a:rPr lang="en-US" dirty="0"/>
              <a:t>CDAC</a:t>
            </a:r>
          </a:p>
          <a:p>
            <a:pPr marL="285750" indent="-285750">
              <a:buFont typeface="Arial" panose="020B0604020202020204" pitchFamily="34" charset="0"/>
              <a:buChar char="•"/>
            </a:pPr>
            <a:r>
              <a:rPr lang="en-US" dirty="0"/>
              <a:t>Fully non-binary. No unary part, no RDAC part, no </a:t>
            </a:r>
            <a:r>
              <a:rPr lang="en-US" dirty="0" err="1"/>
              <a:t>guardrings</a:t>
            </a:r>
            <a:r>
              <a:rPr lang="en-US" dirty="0"/>
              <a:t>.</a:t>
            </a:r>
          </a:p>
          <a:p>
            <a:pPr marL="285750" indent="-285750">
              <a:buFont typeface="Arial" panose="020B0604020202020204" pitchFamily="34" charset="0"/>
              <a:buChar char="•"/>
            </a:pPr>
            <a:r>
              <a:rPr lang="en-US" dirty="0" err="1"/>
              <a:t>Subranging</a:t>
            </a:r>
            <a:r>
              <a:rPr lang="en-US" dirty="0"/>
              <a:t> with capacitive division</a:t>
            </a:r>
          </a:p>
          <a:p>
            <a:pPr marL="285750" indent="-285750">
              <a:buFont typeface="Arial" panose="020B0604020202020204" pitchFamily="34" charset="0"/>
              <a:buChar char="•"/>
            </a:pPr>
            <a:r>
              <a:rPr lang="en-US" dirty="0"/>
              <a:t>“split capacitor” section to allow </a:t>
            </a:r>
            <a:r>
              <a:rPr lang="en-US" dirty="0" err="1"/>
              <a:t>Vhigh-Vlow</a:t>
            </a:r>
            <a:r>
              <a:rPr lang="en-US" dirty="0"/>
              <a:t>=1.8V, enables noise minimum shift</a:t>
            </a:r>
          </a:p>
          <a:p>
            <a:pPr marL="285750" indent="-285750">
              <a:buFont typeface="Arial" panose="020B0604020202020204" pitchFamily="34" charset="0"/>
              <a:buChar char="•"/>
            </a:pPr>
            <a:r>
              <a:rPr lang="en-US" dirty="0"/>
              <a:t>“offset capacitor” section to offset S versus R ranges when calibrating</a:t>
            </a:r>
          </a:p>
          <a:p>
            <a:pPr marL="285750" indent="-285750">
              <a:buFont typeface="Arial" panose="020B0604020202020204" pitchFamily="34" charset="0"/>
              <a:buChar char="•"/>
            </a:pPr>
            <a:r>
              <a:rPr lang="en-US" dirty="0"/>
              <a:t>Start-from-the-middle (monotonic) switching: no odd-even artifact.  </a:t>
            </a:r>
            <a:r>
              <a:rPr lang="en-US" dirty="0">
                <a:solidFill>
                  <a:schemeClr val="bg1">
                    <a:lumMod val="50000"/>
                  </a:schemeClr>
                </a:solidFill>
              </a:rPr>
              <a:t>Possible drawback is common mode drift.</a:t>
            </a:r>
          </a:p>
          <a:p>
            <a:pPr marL="285750" indent="-285750">
              <a:buFont typeface="Arial" panose="020B0604020202020204" pitchFamily="34" charset="0"/>
              <a:buChar char="•"/>
            </a:pPr>
            <a:r>
              <a:rPr lang="en-US" dirty="0"/>
              <a:t>No design for matching as all mismatch compensation should be included in the non-binary </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32F6114-1030-07D6-9EDF-67FFAEFCD202}"/>
              </a:ext>
            </a:extLst>
          </p:cNvPr>
          <p:cNvSpPr>
            <a:spLocks noGrp="1"/>
          </p:cNvSpPr>
          <p:nvPr>
            <p:ph type="sldNum" sz="quarter" idx="4"/>
          </p:nvPr>
        </p:nvSpPr>
        <p:spPr/>
        <p:txBody>
          <a:bodyPr/>
          <a:lstStyle/>
          <a:p>
            <a:fld id="{7E689A40-3C96-44CF-8AD5-B8413A1FA80F}" type="slidenum">
              <a:rPr lang="en-US" altLang="nl-BE" smtClean="0"/>
              <a:pPr/>
              <a:t>102</a:t>
            </a:fld>
            <a:endParaRPr lang="en-US" altLang="nl-BE"/>
          </a:p>
        </p:txBody>
      </p:sp>
    </p:spTree>
    <p:extLst>
      <p:ext uri="{BB962C8B-B14F-4D97-AF65-F5344CB8AC3E}">
        <p14:creationId xmlns:p14="http://schemas.microsoft.com/office/powerpoint/2010/main" val="9067697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C695-D7A9-BD67-9990-ECE0D04B1C52}"/>
              </a:ext>
            </a:extLst>
          </p:cNvPr>
          <p:cNvSpPr>
            <a:spLocks noGrp="1"/>
          </p:cNvSpPr>
          <p:nvPr>
            <p:ph type="title"/>
          </p:nvPr>
        </p:nvSpPr>
        <p:spPr>
          <a:xfrm>
            <a:off x="17417" y="0"/>
            <a:ext cx="11837631" cy="1143000"/>
          </a:xfrm>
        </p:spPr>
        <p:txBody>
          <a:bodyPr/>
          <a:lstStyle/>
          <a:p>
            <a:r>
              <a:rPr lang="en-US" dirty="0"/>
              <a:t>subcircuits: modular blocks</a:t>
            </a:r>
          </a:p>
        </p:txBody>
      </p:sp>
      <p:sp>
        <p:nvSpPr>
          <p:cNvPr id="3" name="Content Placeholder 2">
            <a:extLst>
              <a:ext uri="{FF2B5EF4-FFF2-40B4-BE49-F238E27FC236}">
                <a16:creationId xmlns:a16="http://schemas.microsoft.com/office/drawing/2014/main" id="{67A7936C-F4E6-4A86-3D6A-E404A6854F23}"/>
              </a:ext>
            </a:extLst>
          </p:cNvPr>
          <p:cNvSpPr>
            <a:spLocks noGrp="1"/>
          </p:cNvSpPr>
          <p:nvPr>
            <p:ph idx="1"/>
          </p:nvPr>
        </p:nvSpPr>
        <p:spPr>
          <a:xfrm>
            <a:off x="336952" y="672580"/>
            <a:ext cx="4845738" cy="5728220"/>
          </a:xfrm>
        </p:spPr>
        <p:txBody>
          <a:bodyPr/>
          <a:lstStyle/>
          <a:p>
            <a:r>
              <a:rPr lang="en-US" dirty="0">
                <a:solidFill>
                  <a:srgbClr val="FF0000"/>
                </a:solidFill>
              </a:rPr>
              <a:t>ADC core</a:t>
            </a:r>
          </a:p>
          <a:p>
            <a:r>
              <a:rPr lang="en-US" dirty="0"/>
              <a:t>inputs</a:t>
            </a:r>
          </a:p>
          <a:p>
            <a:pPr marL="285750" indent="-285750">
              <a:buFont typeface="Arial" panose="020B0604020202020204" pitchFamily="34" charset="0"/>
              <a:buChar char="•"/>
            </a:pPr>
            <a:r>
              <a:rPr lang="en-US" dirty="0"/>
              <a:t>Analog input sampling</a:t>
            </a:r>
          </a:p>
          <a:p>
            <a:pPr marL="285750" indent="-285750">
              <a:buFont typeface="Arial" panose="020B0604020202020204" pitchFamily="34" charset="0"/>
              <a:buChar char="•"/>
            </a:pPr>
            <a:r>
              <a:rPr lang="en-US" dirty="0"/>
              <a:t>Comparator clock</a:t>
            </a:r>
          </a:p>
          <a:p>
            <a:pPr marL="285750" indent="-285750">
              <a:buFont typeface="Arial" panose="020B0604020202020204" pitchFamily="34" charset="0"/>
              <a:buChar char="•"/>
            </a:pPr>
            <a:r>
              <a:rPr lang="en-US" dirty="0"/>
              <a:t>SAR bits</a:t>
            </a:r>
          </a:p>
          <a:p>
            <a:endParaRPr lang="en-US" dirty="0"/>
          </a:p>
          <a:p>
            <a:r>
              <a:rPr lang="en-US" dirty="0">
                <a:solidFill>
                  <a:srgbClr val="0000FF"/>
                </a:solidFill>
              </a:rPr>
              <a:t>Sequencer</a:t>
            </a:r>
          </a:p>
          <a:p>
            <a:r>
              <a:rPr lang="en-US" dirty="0"/>
              <a:t>inputs </a:t>
            </a:r>
          </a:p>
          <a:p>
            <a:pPr marL="285750" indent="-285750">
              <a:buFont typeface="Arial" panose="020B0604020202020204" pitchFamily="34" charset="0"/>
              <a:buChar char="•"/>
            </a:pPr>
            <a:r>
              <a:rPr lang="en-US" dirty="0"/>
              <a:t>ADC clock/sync and ASPI bits</a:t>
            </a:r>
          </a:p>
          <a:p>
            <a:r>
              <a:rPr lang="en-US" dirty="0"/>
              <a:t>outputs</a:t>
            </a:r>
          </a:p>
          <a:p>
            <a:pPr marL="285750" indent="-285750">
              <a:buFont typeface="Arial" panose="020B0604020202020204" pitchFamily="34" charset="0"/>
              <a:buChar char="•"/>
            </a:pPr>
            <a:r>
              <a:rPr lang="en-US" dirty="0"/>
              <a:t>Controls towards ADC core</a:t>
            </a:r>
          </a:p>
          <a:p>
            <a:endParaRPr lang="en-US" dirty="0"/>
          </a:p>
          <a:p>
            <a:r>
              <a:rPr lang="en-US" dirty="0">
                <a:solidFill>
                  <a:srgbClr val="00B050"/>
                </a:solidFill>
              </a:rPr>
              <a:t>Serializer</a:t>
            </a:r>
          </a:p>
          <a:p>
            <a:pPr marL="285750" indent="-285750">
              <a:buFont typeface="Arial" panose="020B0604020202020204" pitchFamily="34" charset="0"/>
              <a:buChar char="•"/>
            </a:pPr>
            <a:r>
              <a:rPr lang="en-US" dirty="0"/>
              <a:t>Inputs: AD converted values and LVDS clock/sync</a:t>
            </a:r>
          </a:p>
          <a:p>
            <a:pPr marL="285750" indent="-285750">
              <a:buFont typeface="Arial" panose="020B0604020202020204" pitchFamily="34" charset="0"/>
              <a:buChar char="•"/>
            </a:pPr>
            <a:r>
              <a:rPr lang="en-US" dirty="0"/>
              <a:t>16 word NB2B convertor</a:t>
            </a:r>
          </a:p>
          <a:p>
            <a:pPr marL="285750" indent="-285750">
              <a:buFont typeface="Arial" panose="020B0604020202020204" pitchFamily="34" charset="0"/>
              <a:buChar char="•"/>
            </a:pPr>
            <a:r>
              <a:rPr lang="en-US" dirty="0"/>
              <a:t>Outputs: CML sender</a:t>
            </a:r>
          </a:p>
          <a:p>
            <a:endParaRPr lang="en-US" dirty="0"/>
          </a:p>
          <a:p>
            <a:endParaRPr lang="en-US" dirty="0"/>
          </a:p>
        </p:txBody>
      </p:sp>
      <p:sp>
        <p:nvSpPr>
          <p:cNvPr id="4" name="Footer Placeholder 3">
            <a:extLst>
              <a:ext uri="{FF2B5EF4-FFF2-40B4-BE49-F238E27FC236}">
                <a16:creationId xmlns:a16="http://schemas.microsoft.com/office/drawing/2014/main" id="{A8CA658E-6FC3-B94C-F0A0-BD62380B1E6D}"/>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C6C04F87-A8A9-D438-CD56-B549AE0925CF}"/>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103</a:t>
            </a:fld>
            <a:endParaRPr lang="en-US" kern="0" dirty="0"/>
          </a:p>
        </p:txBody>
      </p:sp>
      <p:sp>
        <p:nvSpPr>
          <p:cNvPr id="6" name="TextBox 5">
            <a:extLst>
              <a:ext uri="{FF2B5EF4-FFF2-40B4-BE49-F238E27FC236}">
                <a16:creationId xmlns:a16="http://schemas.microsoft.com/office/drawing/2014/main" id="{6F876444-8B41-7F37-5445-6DD2607C2E3B}"/>
              </a:ext>
            </a:extLst>
          </p:cNvPr>
          <p:cNvSpPr txBox="1"/>
          <p:nvPr/>
        </p:nvSpPr>
        <p:spPr>
          <a:xfrm>
            <a:off x="5334000" y="2238173"/>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7" name="TextBox 6">
            <a:extLst>
              <a:ext uri="{FF2B5EF4-FFF2-40B4-BE49-F238E27FC236}">
                <a16:creationId xmlns:a16="http://schemas.microsoft.com/office/drawing/2014/main" id="{5A2B172B-5A97-E7B1-36CA-3CDF054BF490}"/>
              </a:ext>
            </a:extLst>
          </p:cNvPr>
          <p:cNvSpPr txBox="1"/>
          <p:nvPr/>
        </p:nvSpPr>
        <p:spPr>
          <a:xfrm>
            <a:off x="5334000" y="1780973"/>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0" name="TextBox 9">
            <a:extLst>
              <a:ext uri="{FF2B5EF4-FFF2-40B4-BE49-F238E27FC236}">
                <a16:creationId xmlns:a16="http://schemas.microsoft.com/office/drawing/2014/main" id="{141D10BA-7216-5E60-2E87-E7F431FB70B4}"/>
              </a:ext>
            </a:extLst>
          </p:cNvPr>
          <p:cNvSpPr txBox="1"/>
          <p:nvPr/>
        </p:nvSpPr>
        <p:spPr>
          <a:xfrm>
            <a:off x="5334000" y="3149854"/>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1" name="TextBox 10">
            <a:extLst>
              <a:ext uri="{FF2B5EF4-FFF2-40B4-BE49-F238E27FC236}">
                <a16:creationId xmlns:a16="http://schemas.microsoft.com/office/drawing/2014/main" id="{4F6AAB4F-96AC-074D-F54C-B5C40E73CAE8}"/>
              </a:ext>
            </a:extLst>
          </p:cNvPr>
          <p:cNvSpPr txBox="1"/>
          <p:nvPr/>
        </p:nvSpPr>
        <p:spPr>
          <a:xfrm>
            <a:off x="5334000" y="2692654"/>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2" name="TextBox 11">
            <a:extLst>
              <a:ext uri="{FF2B5EF4-FFF2-40B4-BE49-F238E27FC236}">
                <a16:creationId xmlns:a16="http://schemas.microsoft.com/office/drawing/2014/main" id="{8959F654-25AB-06A3-3CED-FF5B0FF2EEB5}"/>
              </a:ext>
            </a:extLst>
          </p:cNvPr>
          <p:cNvSpPr txBox="1"/>
          <p:nvPr/>
        </p:nvSpPr>
        <p:spPr>
          <a:xfrm>
            <a:off x="5334000" y="4060758"/>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3" name="TextBox 12">
            <a:extLst>
              <a:ext uri="{FF2B5EF4-FFF2-40B4-BE49-F238E27FC236}">
                <a16:creationId xmlns:a16="http://schemas.microsoft.com/office/drawing/2014/main" id="{3A6BA82F-35CB-F7B2-0433-020485F8892B}"/>
              </a:ext>
            </a:extLst>
          </p:cNvPr>
          <p:cNvSpPr txBox="1"/>
          <p:nvPr/>
        </p:nvSpPr>
        <p:spPr>
          <a:xfrm>
            <a:off x="5334000" y="3603558"/>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4" name="TextBox 13">
            <a:extLst>
              <a:ext uri="{FF2B5EF4-FFF2-40B4-BE49-F238E27FC236}">
                <a16:creationId xmlns:a16="http://schemas.microsoft.com/office/drawing/2014/main" id="{014CFB8D-0F4E-9F5F-4FC8-E69585FC8E7F}"/>
              </a:ext>
            </a:extLst>
          </p:cNvPr>
          <p:cNvSpPr txBox="1"/>
          <p:nvPr/>
        </p:nvSpPr>
        <p:spPr>
          <a:xfrm>
            <a:off x="5334000" y="5000812"/>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5" name="TextBox 14">
            <a:extLst>
              <a:ext uri="{FF2B5EF4-FFF2-40B4-BE49-F238E27FC236}">
                <a16:creationId xmlns:a16="http://schemas.microsoft.com/office/drawing/2014/main" id="{3AD3602C-61E6-7710-3157-B131CC66133C}"/>
              </a:ext>
            </a:extLst>
          </p:cNvPr>
          <p:cNvSpPr txBox="1"/>
          <p:nvPr/>
        </p:nvSpPr>
        <p:spPr>
          <a:xfrm>
            <a:off x="5334000" y="4530785"/>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7" name="TextBox 16">
            <a:extLst>
              <a:ext uri="{FF2B5EF4-FFF2-40B4-BE49-F238E27FC236}">
                <a16:creationId xmlns:a16="http://schemas.microsoft.com/office/drawing/2014/main" id="{3ABD704A-0356-AEC7-6A99-67652D21401C}"/>
              </a:ext>
            </a:extLst>
          </p:cNvPr>
          <p:cNvSpPr txBox="1"/>
          <p:nvPr/>
        </p:nvSpPr>
        <p:spPr>
          <a:xfrm>
            <a:off x="5334000" y="1126083"/>
            <a:ext cx="1300356" cy="369332"/>
          </a:xfrm>
          <a:prstGeom prst="rect">
            <a:avLst/>
          </a:prstGeom>
          <a:noFill/>
          <a:ln>
            <a:solidFill>
              <a:srgbClr val="0000FF"/>
            </a:solidFill>
          </a:ln>
        </p:spPr>
        <p:txBody>
          <a:bodyPr wrap="none" rtlCol="0">
            <a:spAutoFit/>
          </a:bodyPr>
          <a:lstStyle/>
          <a:p>
            <a:pPr algn="ctr"/>
            <a:r>
              <a:rPr lang="en-US" dirty="0">
                <a:solidFill>
                  <a:srgbClr val="0000FF"/>
                </a:solidFill>
              </a:rPr>
              <a:t>Sequencer</a:t>
            </a:r>
          </a:p>
        </p:txBody>
      </p:sp>
      <p:sp>
        <p:nvSpPr>
          <p:cNvPr id="18" name="TextBox 17">
            <a:extLst>
              <a:ext uri="{FF2B5EF4-FFF2-40B4-BE49-F238E27FC236}">
                <a16:creationId xmlns:a16="http://schemas.microsoft.com/office/drawing/2014/main" id="{7E6D2DC5-4B11-56DA-D042-B4E265331BDC}"/>
              </a:ext>
            </a:extLst>
          </p:cNvPr>
          <p:cNvSpPr txBox="1"/>
          <p:nvPr/>
        </p:nvSpPr>
        <p:spPr>
          <a:xfrm rot="16200000">
            <a:off x="5432983" y="3418892"/>
            <a:ext cx="3589170" cy="369332"/>
          </a:xfrm>
          <a:prstGeom prst="rect">
            <a:avLst/>
          </a:prstGeom>
          <a:noFill/>
          <a:ln>
            <a:solidFill>
              <a:srgbClr val="00B050"/>
            </a:solidFill>
          </a:ln>
        </p:spPr>
        <p:txBody>
          <a:bodyPr wrap="square" rtlCol="0">
            <a:spAutoFit/>
          </a:bodyPr>
          <a:lstStyle/>
          <a:p>
            <a:pPr algn="ctr"/>
            <a:r>
              <a:rPr lang="en-US" dirty="0">
                <a:solidFill>
                  <a:srgbClr val="00B050"/>
                </a:solidFill>
              </a:rPr>
              <a:t>(Mux)</a:t>
            </a:r>
          </a:p>
        </p:txBody>
      </p:sp>
      <p:cxnSp>
        <p:nvCxnSpPr>
          <p:cNvPr id="20" name="Straight Arrow Connector 19">
            <a:extLst>
              <a:ext uri="{FF2B5EF4-FFF2-40B4-BE49-F238E27FC236}">
                <a16:creationId xmlns:a16="http://schemas.microsoft.com/office/drawing/2014/main" id="{08F8A59B-8B7E-C06F-30E1-34C4FDD1E761}"/>
              </a:ext>
            </a:extLst>
          </p:cNvPr>
          <p:cNvCxnSpPr>
            <a:stCxn id="17" idx="2"/>
            <a:endCxn id="14" idx="0"/>
          </p:cNvCxnSpPr>
          <p:nvPr/>
        </p:nvCxnSpPr>
        <p:spPr bwMode="auto">
          <a:xfrm>
            <a:off x="5984178" y="1495415"/>
            <a:ext cx="0" cy="3505397"/>
          </a:xfrm>
          <a:prstGeom prst="straightConnector1">
            <a:avLst/>
          </a:prstGeom>
          <a:solidFill>
            <a:schemeClr val="accent1"/>
          </a:solidFill>
          <a:ln w="9525" cap="flat" cmpd="sng" algn="ctr">
            <a:solidFill>
              <a:srgbClr val="0000FF"/>
            </a:solidFill>
            <a:prstDash val="solid"/>
            <a:round/>
            <a:headEnd type="none" w="med" len="med"/>
            <a:tailEnd type="arrow" w="med" len="med"/>
          </a:ln>
          <a:effectLst/>
        </p:spPr>
      </p:cxnSp>
      <p:cxnSp>
        <p:nvCxnSpPr>
          <p:cNvPr id="21" name="Straight Arrow Connector 20">
            <a:extLst>
              <a:ext uri="{FF2B5EF4-FFF2-40B4-BE49-F238E27FC236}">
                <a16:creationId xmlns:a16="http://schemas.microsoft.com/office/drawing/2014/main" id="{337548A3-F445-C3F6-AD7E-62EA5E72C439}"/>
              </a:ext>
            </a:extLst>
          </p:cNvPr>
          <p:cNvCxnSpPr>
            <a:cxnSpLocks/>
            <a:stCxn id="18" idx="2"/>
            <a:endCxn id="24" idx="0"/>
          </p:cNvCxnSpPr>
          <p:nvPr/>
        </p:nvCxnSpPr>
        <p:spPr bwMode="auto">
          <a:xfrm>
            <a:off x="7412234" y="3603558"/>
            <a:ext cx="1058724" cy="11089"/>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sp>
        <p:nvSpPr>
          <p:cNvPr id="24" name="TextBox 23">
            <a:extLst>
              <a:ext uri="{FF2B5EF4-FFF2-40B4-BE49-F238E27FC236}">
                <a16:creationId xmlns:a16="http://schemas.microsoft.com/office/drawing/2014/main" id="{021AD138-7E7E-FBBC-A9A7-81BD8B1EDD24}"/>
              </a:ext>
            </a:extLst>
          </p:cNvPr>
          <p:cNvSpPr txBox="1"/>
          <p:nvPr/>
        </p:nvSpPr>
        <p:spPr>
          <a:xfrm rot="16200000">
            <a:off x="8202102" y="3429981"/>
            <a:ext cx="907043" cy="369332"/>
          </a:xfrm>
          <a:prstGeom prst="rect">
            <a:avLst/>
          </a:prstGeom>
          <a:noFill/>
          <a:ln>
            <a:solidFill>
              <a:schemeClr val="tx1"/>
            </a:solidFill>
          </a:ln>
        </p:spPr>
        <p:txBody>
          <a:bodyPr wrap="none" rtlCol="0">
            <a:spAutoFit/>
          </a:bodyPr>
          <a:lstStyle/>
          <a:p>
            <a:r>
              <a:rPr lang="en-US" dirty="0"/>
              <a:t>CML io</a:t>
            </a:r>
          </a:p>
        </p:txBody>
      </p:sp>
      <p:cxnSp>
        <p:nvCxnSpPr>
          <p:cNvPr id="25" name="Straight Arrow Connector 24">
            <a:extLst>
              <a:ext uri="{FF2B5EF4-FFF2-40B4-BE49-F238E27FC236}">
                <a16:creationId xmlns:a16="http://schemas.microsoft.com/office/drawing/2014/main" id="{A2A9C7D6-2484-14D2-D2A7-4FA6C38F04B4}"/>
              </a:ext>
            </a:extLst>
          </p:cNvPr>
          <p:cNvCxnSpPr>
            <a:cxnSpLocks/>
          </p:cNvCxnSpPr>
          <p:nvPr/>
        </p:nvCxnSpPr>
        <p:spPr bwMode="auto">
          <a:xfrm>
            <a:off x="6634356" y="1965639"/>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26" name="Straight Arrow Connector 25">
            <a:extLst>
              <a:ext uri="{FF2B5EF4-FFF2-40B4-BE49-F238E27FC236}">
                <a16:creationId xmlns:a16="http://schemas.microsoft.com/office/drawing/2014/main" id="{8CADE6A4-B075-A212-A76F-4B4385400F3E}"/>
              </a:ext>
            </a:extLst>
          </p:cNvPr>
          <p:cNvCxnSpPr>
            <a:cxnSpLocks/>
          </p:cNvCxnSpPr>
          <p:nvPr/>
        </p:nvCxnSpPr>
        <p:spPr bwMode="auto">
          <a:xfrm>
            <a:off x="6629400" y="2419738"/>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27" name="Straight Arrow Connector 26">
            <a:extLst>
              <a:ext uri="{FF2B5EF4-FFF2-40B4-BE49-F238E27FC236}">
                <a16:creationId xmlns:a16="http://schemas.microsoft.com/office/drawing/2014/main" id="{5B6BAD52-DA8B-48DF-743E-BC4659584714}"/>
              </a:ext>
            </a:extLst>
          </p:cNvPr>
          <p:cNvCxnSpPr>
            <a:cxnSpLocks/>
          </p:cNvCxnSpPr>
          <p:nvPr/>
        </p:nvCxnSpPr>
        <p:spPr bwMode="auto">
          <a:xfrm>
            <a:off x="6634356" y="2870708"/>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28" name="Straight Arrow Connector 27">
            <a:extLst>
              <a:ext uri="{FF2B5EF4-FFF2-40B4-BE49-F238E27FC236}">
                <a16:creationId xmlns:a16="http://schemas.microsoft.com/office/drawing/2014/main" id="{2C9220A6-7DDE-F0C6-990B-8BB893C37A55}"/>
              </a:ext>
            </a:extLst>
          </p:cNvPr>
          <p:cNvCxnSpPr>
            <a:cxnSpLocks/>
          </p:cNvCxnSpPr>
          <p:nvPr/>
        </p:nvCxnSpPr>
        <p:spPr bwMode="auto">
          <a:xfrm>
            <a:off x="6629400" y="3324807"/>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29" name="Straight Arrow Connector 28">
            <a:extLst>
              <a:ext uri="{FF2B5EF4-FFF2-40B4-BE49-F238E27FC236}">
                <a16:creationId xmlns:a16="http://schemas.microsoft.com/office/drawing/2014/main" id="{75F5663E-CD22-8B7D-5BA7-15211B19509B}"/>
              </a:ext>
            </a:extLst>
          </p:cNvPr>
          <p:cNvCxnSpPr>
            <a:cxnSpLocks/>
          </p:cNvCxnSpPr>
          <p:nvPr/>
        </p:nvCxnSpPr>
        <p:spPr bwMode="auto">
          <a:xfrm>
            <a:off x="6634356" y="3766446"/>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0" name="Straight Arrow Connector 29">
            <a:extLst>
              <a:ext uri="{FF2B5EF4-FFF2-40B4-BE49-F238E27FC236}">
                <a16:creationId xmlns:a16="http://schemas.microsoft.com/office/drawing/2014/main" id="{605345E8-5228-0608-F7A3-23E87E570F22}"/>
              </a:ext>
            </a:extLst>
          </p:cNvPr>
          <p:cNvCxnSpPr>
            <a:cxnSpLocks/>
          </p:cNvCxnSpPr>
          <p:nvPr/>
        </p:nvCxnSpPr>
        <p:spPr bwMode="auto">
          <a:xfrm>
            <a:off x="6629400" y="4220545"/>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1" name="Straight Arrow Connector 30">
            <a:extLst>
              <a:ext uri="{FF2B5EF4-FFF2-40B4-BE49-F238E27FC236}">
                <a16:creationId xmlns:a16="http://schemas.microsoft.com/office/drawing/2014/main" id="{52ADD7A3-12C4-45F8-DF76-8F138D6EFBDB}"/>
              </a:ext>
            </a:extLst>
          </p:cNvPr>
          <p:cNvCxnSpPr>
            <a:cxnSpLocks/>
          </p:cNvCxnSpPr>
          <p:nvPr/>
        </p:nvCxnSpPr>
        <p:spPr bwMode="auto">
          <a:xfrm>
            <a:off x="6634356" y="4671515"/>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2" name="Straight Arrow Connector 31">
            <a:extLst>
              <a:ext uri="{FF2B5EF4-FFF2-40B4-BE49-F238E27FC236}">
                <a16:creationId xmlns:a16="http://schemas.microsoft.com/office/drawing/2014/main" id="{5270841D-F574-394D-3012-656ECD67B17F}"/>
              </a:ext>
            </a:extLst>
          </p:cNvPr>
          <p:cNvCxnSpPr>
            <a:cxnSpLocks/>
          </p:cNvCxnSpPr>
          <p:nvPr/>
        </p:nvCxnSpPr>
        <p:spPr bwMode="auto">
          <a:xfrm>
            <a:off x="6629400" y="5125614"/>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sp>
        <p:nvSpPr>
          <p:cNvPr id="33" name="TextBox 32">
            <a:extLst>
              <a:ext uri="{FF2B5EF4-FFF2-40B4-BE49-F238E27FC236}">
                <a16:creationId xmlns:a16="http://schemas.microsoft.com/office/drawing/2014/main" id="{7F9DE58F-A473-CDE4-BA91-C39D1805DE40}"/>
              </a:ext>
            </a:extLst>
          </p:cNvPr>
          <p:cNvSpPr txBox="1"/>
          <p:nvPr/>
        </p:nvSpPr>
        <p:spPr>
          <a:xfrm>
            <a:off x="5628953" y="697468"/>
            <a:ext cx="710451" cy="369332"/>
          </a:xfrm>
          <a:prstGeom prst="rect">
            <a:avLst/>
          </a:prstGeom>
          <a:noFill/>
          <a:ln>
            <a:noFill/>
          </a:ln>
        </p:spPr>
        <p:txBody>
          <a:bodyPr wrap="none" rtlCol="0">
            <a:spAutoFit/>
          </a:bodyPr>
          <a:lstStyle/>
          <a:p>
            <a:pPr algn="ctr"/>
            <a:r>
              <a:rPr lang="en-US" dirty="0"/>
              <a:t>ASPI</a:t>
            </a:r>
          </a:p>
        </p:txBody>
      </p:sp>
      <p:cxnSp>
        <p:nvCxnSpPr>
          <p:cNvPr id="34" name="Straight Arrow Connector 33">
            <a:extLst>
              <a:ext uri="{FF2B5EF4-FFF2-40B4-BE49-F238E27FC236}">
                <a16:creationId xmlns:a16="http://schemas.microsoft.com/office/drawing/2014/main" id="{6FE34026-F947-BD6A-F68C-B7950C055395}"/>
              </a:ext>
            </a:extLst>
          </p:cNvPr>
          <p:cNvCxnSpPr>
            <a:cxnSpLocks/>
          </p:cNvCxnSpPr>
          <p:nvPr/>
        </p:nvCxnSpPr>
        <p:spPr bwMode="auto">
          <a:xfrm flipV="1">
            <a:off x="4419600" y="2021625"/>
            <a:ext cx="919356" cy="350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5" name="Straight Arrow Connector 34">
            <a:extLst>
              <a:ext uri="{FF2B5EF4-FFF2-40B4-BE49-F238E27FC236}">
                <a16:creationId xmlns:a16="http://schemas.microsoft.com/office/drawing/2014/main" id="{88D1D3AA-FC5A-13E4-DFD9-BB50D13400C2}"/>
              </a:ext>
            </a:extLst>
          </p:cNvPr>
          <p:cNvCxnSpPr>
            <a:cxnSpLocks/>
          </p:cNvCxnSpPr>
          <p:nvPr/>
        </p:nvCxnSpPr>
        <p:spPr bwMode="auto">
          <a:xfrm>
            <a:off x="4941332" y="2475724"/>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6" name="Straight Arrow Connector 35">
            <a:extLst>
              <a:ext uri="{FF2B5EF4-FFF2-40B4-BE49-F238E27FC236}">
                <a16:creationId xmlns:a16="http://schemas.microsoft.com/office/drawing/2014/main" id="{3C2AA719-D4DA-4347-D9B7-E3031E3085AA}"/>
              </a:ext>
            </a:extLst>
          </p:cNvPr>
          <p:cNvCxnSpPr>
            <a:cxnSpLocks/>
          </p:cNvCxnSpPr>
          <p:nvPr/>
        </p:nvCxnSpPr>
        <p:spPr bwMode="auto">
          <a:xfrm>
            <a:off x="4946288" y="2926694"/>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7" name="Straight Arrow Connector 36">
            <a:extLst>
              <a:ext uri="{FF2B5EF4-FFF2-40B4-BE49-F238E27FC236}">
                <a16:creationId xmlns:a16="http://schemas.microsoft.com/office/drawing/2014/main" id="{EF84CE32-66CD-F9D8-7595-55D9C2595907}"/>
              </a:ext>
            </a:extLst>
          </p:cNvPr>
          <p:cNvCxnSpPr>
            <a:cxnSpLocks/>
          </p:cNvCxnSpPr>
          <p:nvPr/>
        </p:nvCxnSpPr>
        <p:spPr bwMode="auto">
          <a:xfrm>
            <a:off x="4941332" y="3380793"/>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8" name="Straight Arrow Connector 37">
            <a:extLst>
              <a:ext uri="{FF2B5EF4-FFF2-40B4-BE49-F238E27FC236}">
                <a16:creationId xmlns:a16="http://schemas.microsoft.com/office/drawing/2014/main" id="{B3C049CC-F787-03A9-B4D9-F10198774AA6}"/>
              </a:ext>
            </a:extLst>
          </p:cNvPr>
          <p:cNvCxnSpPr>
            <a:cxnSpLocks/>
          </p:cNvCxnSpPr>
          <p:nvPr/>
        </p:nvCxnSpPr>
        <p:spPr bwMode="auto">
          <a:xfrm>
            <a:off x="4946288" y="3822432"/>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9" name="Straight Arrow Connector 38">
            <a:extLst>
              <a:ext uri="{FF2B5EF4-FFF2-40B4-BE49-F238E27FC236}">
                <a16:creationId xmlns:a16="http://schemas.microsoft.com/office/drawing/2014/main" id="{315B9A3D-B82C-3867-0EE7-FEB37BB828E0}"/>
              </a:ext>
            </a:extLst>
          </p:cNvPr>
          <p:cNvCxnSpPr>
            <a:cxnSpLocks/>
          </p:cNvCxnSpPr>
          <p:nvPr/>
        </p:nvCxnSpPr>
        <p:spPr bwMode="auto">
          <a:xfrm>
            <a:off x="4941332" y="4276531"/>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40" name="Straight Arrow Connector 39">
            <a:extLst>
              <a:ext uri="{FF2B5EF4-FFF2-40B4-BE49-F238E27FC236}">
                <a16:creationId xmlns:a16="http://schemas.microsoft.com/office/drawing/2014/main" id="{B1954E6D-1D90-6F95-574E-CB6957A00AC1}"/>
              </a:ext>
            </a:extLst>
          </p:cNvPr>
          <p:cNvCxnSpPr>
            <a:cxnSpLocks/>
          </p:cNvCxnSpPr>
          <p:nvPr/>
        </p:nvCxnSpPr>
        <p:spPr bwMode="auto">
          <a:xfrm>
            <a:off x="4946288" y="4727501"/>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41" name="Straight Arrow Connector 40">
            <a:extLst>
              <a:ext uri="{FF2B5EF4-FFF2-40B4-BE49-F238E27FC236}">
                <a16:creationId xmlns:a16="http://schemas.microsoft.com/office/drawing/2014/main" id="{9A89A576-C7ED-C2AF-1C4E-868FBC21BA57}"/>
              </a:ext>
            </a:extLst>
          </p:cNvPr>
          <p:cNvCxnSpPr>
            <a:cxnSpLocks/>
          </p:cNvCxnSpPr>
          <p:nvPr/>
        </p:nvCxnSpPr>
        <p:spPr bwMode="auto">
          <a:xfrm>
            <a:off x="4941332" y="5181600"/>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sp>
        <p:nvSpPr>
          <p:cNvPr id="42" name="TextBox 41">
            <a:extLst>
              <a:ext uri="{FF2B5EF4-FFF2-40B4-BE49-F238E27FC236}">
                <a16:creationId xmlns:a16="http://schemas.microsoft.com/office/drawing/2014/main" id="{5D21BE8A-F5CA-8640-F070-2955C931FB4C}"/>
              </a:ext>
            </a:extLst>
          </p:cNvPr>
          <p:cNvSpPr txBox="1"/>
          <p:nvPr/>
        </p:nvSpPr>
        <p:spPr>
          <a:xfrm rot="16200000">
            <a:off x="2966747" y="3418892"/>
            <a:ext cx="3589170" cy="369332"/>
          </a:xfrm>
          <a:prstGeom prst="rect">
            <a:avLst/>
          </a:prstGeom>
          <a:noFill/>
          <a:ln>
            <a:noFill/>
          </a:ln>
        </p:spPr>
        <p:txBody>
          <a:bodyPr wrap="square" rtlCol="0">
            <a:spAutoFit/>
          </a:bodyPr>
          <a:lstStyle/>
          <a:p>
            <a:pPr algn="ctr"/>
            <a:r>
              <a:rPr lang="en-US" dirty="0"/>
              <a:t>Analog inputs</a:t>
            </a:r>
          </a:p>
        </p:txBody>
      </p:sp>
      <p:sp>
        <p:nvSpPr>
          <p:cNvPr id="43" name="TextBox 42">
            <a:extLst>
              <a:ext uri="{FF2B5EF4-FFF2-40B4-BE49-F238E27FC236}">
                <a16:creationId xmlns:a16="http://schemas.microsoft.com/office/drawing/2014/main" id="{D0D799F8-1A96-1888-C6F9-EDAB573D92A7}"/>
              </a:ext>
            </a:extLst>
          </p:cNvPr>
          <p:cNvSpPr txBox="1"/>
          <p:nvPr/>
        </p:nvSpPr>
        <p:spPr>
          <a:xfrm>
            <a:off x="8991600" y="1319308"/>
            <a:ext cx="2667000" cy="2308324"/>
          </a:xfrm>
          <a:prstGeom prst="rect">
            <a:avLst/>
          </a:prstGeom>
          <a:noFill/>
        </p:spPr>
        <p:txBody>
          <a:bodyPr wrap="square" rtlCol="0">
            <a:spAutoFit/>
          </a:bodyPr>
          <a:lstStyle/>
          <a:p>
            <a:r>
              <a:rPr lang="en-US" dirty="0"/>
              <a:t>ASPI and analog inputs are considered external to the circuit.</a:t>
            </a:r>
          </a:p>
          <a:p>
            <a:endParaRPr lang="en-US" dirty="0"/>
          </a:p>
          <a:p>
            <a:r>
              <a:rPr lang="en-US" dirty="0"/>
              <a:t>VCC/VEE and VHIGH/VLOW are considered externally supplied.</a:t>
            </a:r>
          </a:p>
        </p:txBody>
      </p:sp>
      <p:sp>
        <p:nvSpPr>
          <p:cNvPr id="8" name="TextBox 7">
            <a:extLst>
              <a:ext uri="{FF2B5EF4-FFF2-40B4-BE49-F238E27FC236}">
                <a16:creationId xmlns:a16="http://schemas.microsoft.com/office/drawing/2014/main" id="{A21FAE17-8785-796A-377E-B738835F6D95}"/>
              </a:ext>
            </a:extLst>
          </p:cNvPr>
          <p:cNvSpPr txBox="1"/>
          <p:nvPr/>
        </p:nvSpPr>
        <p:spPr>
          <a:xfrm>
            <a:off x="6629400" y="5851010"/>
            <a:ext cx="5429692" cy="646331"/>
          </a:xfrm>
          <a:prstGeom prst="rect">
            <a:avLst/>
          </a:prstGeom>
          <a:noFill/>
        </p:spPr>
        <p:txBody>
          <a:bodyPr wrap="none" rtlCol="0">
            <a:spAutoFit/>
          </a:bodyPr>
          <a:lstStyle/>
          <a:p>
            <a:r>
              <a:rPr lang="en-US" dirty="0">
                <a:solidFill>
                  <a:srgbClr val="00B050"/>
                </a:solidFill>
              </a:rPr>
              <a:t>Serializer handles 12 (adjustable 8…16) bit words.</a:t>
            </a:r>
          </a:p>
          <a:p>
            <a:r>
              <a:rPr lang="en-US" dirty="0">
                <a:solidFill>
                  <a:srgbClr val="00B050"/>
                </a:solidFill>
              </a:rPr>
              <a:t>This word length depends on </a:t>
            </a:r>
            <a:r>
              <a:rPr lang="en-US" dirty="0" err="1">
                <a:solidFill>
                  <a:srgbClr val="00B050"/>
                </a:solidFill>
              </a:rPr>
              <a:t>lvds_clock</a:t>
            </a:r>
            <a:r>
              <a:rPr lang="en-US" dirty="0">
                <a:solidFill>
                  <a:srgbClr val="00B050"/>
                </a:solidFill>
              </a:rPr>
              <a:t> / </a:t>
            </a:r>
            <a:r>
              <a:rPr lang="en-US" dirty="0" err="1">
                <a:solidFill>
                  <a:srgbClr val="00B050"/>
                </a:solidFill>
              </a:rPr>
              <a:t>lvds_sync</a:t>
            </a:r>
            <a:endParaRPr lang="en-US" dirty="0">
              <a:solidFill>
                <a:srgbClr val="00B050"/>
              </a:solidFill>
            </a:endParaRPr>
          </a:p>
        </p:txBody>
      </p:sp>
      <p:sp>
        <p:nvSpPr>
          <p:cNvPr id="9" name="TextBox 8">
            <a:extLst>
              <a:ext uri="{FF2B5EF4-FFF2-40B4-BE49-F238E27FC236}">
                <a16:creationId xmlns:a16="http://schemas.microsoft.com/office/drawing/2014/main" id="{EB37F07C-6435-0F5B-AAF2-171ECF6FD7CF}"/>
              </a:ext>
            </a:extLst>
          </p:cNvPr>
          <p:cNvSpPr txBox="1"/>
          <p:nvPr/>
        </p:nvSpPr>
        <p:spPr>
          <a:xfrm rot="16200000">
            <a:off x="7523152" y="3392655"/>
            <a:ext cx="1301254" cy="369332"/>
          </a:xfrm>
          <a:prstGeom prst="rect">
            <a:avLst/>
          </a:prstGeom>
          <a:noFill/>
          <a:ln>
            <a:solidFill>
              <a:srgbClr val="00B050"/>
            </a:solidFill>
          </a:ln>
        </p:spPr>
        <p:txBody>
          <a:bodyPr wrap="square" rtlCol="0">
            <a:spAutoFit/>
          </a:bodyPr>
          <a:lstStyle/>
          <a:p>
            <a:pPr algn="ctr"/>
            <a:r>
              <a:rPr lang="en-US" dirty="0">
                <a:solidFill>
                  <a:srgbClr val="00B050"/>
                </a:solidFill>
              </a:rPr>
              <a:t>serializer</a:t>
            </a:r>
          </a:p>
        </p:txBody>
      </p:sp>
      <p:sp>
        <p:nvSpPr>
          <p:cNvPr id="16" name="TextBox 15">
            <a:extLst>
              <a:ext uri="{FF2B5EF4-FFF2-40B4-BE49-F238E27FC236}">
                <a16:creationId xmlns:a16="http://schemas.microsoft.com/office/drawing/2014/main" id="{2688EA26-8A72-690B-27BB-96EFF8A6C293}"/>
              </a:ext>
            </a:extLst>
          </p:cNvPr>
          <p:cNvSpPr txBox="1"/>
          <p:nvPr/>
        </p:nvSpPr>
        <p:spPr>
          <a:xfrm rot="16200000">
            <a:off x="7036100" y="3403156"/>
            <a:ext cx="1340881" cy="369332"/>
          </a:xfrm>
          <a:prstGeom prst="rect">
            <a:avLst/>
          </a:prstGeom>
          <a:noFill/>
          <a:ln>
            <a:solidFill>
              <a:srgbClr val="00B050"/>
            </a:solidFill>
          </a:ln>
        </p:spPr>
        <p:txBody>
          <a:bodyPr wrap="square" rtlCol="0">
            <a:spAutoFit/>
          </a:bodyPr>
          <a:lstStyle/>
          <a:p>
            <a:pPr algn="ctr"/>
            <a:r>
              <a:rPr lang="en-US" dirty="0">
                <a:solidFill>
                  <a:srgbClr val="00B050"/>
                </a:solidFill>
              </a:rPr>
              <a:t>NB2B</a:t>
            </a:r>
          </a:p>
        </p:txBody>
      </p:sp>
      <p:sp>
        <p:nvSpPr>
          <p:cNvPr id="19" name="Isosceles Triangle 18">
            <a:extLst>
              <a:ext uri="{FF2B5EF4-FFF2-40B4-BE49-F238E27FC236}">
                <a16:creationId xmlns:a16="http://schemas.microsoft.com/office/drawing/2014/main" id="{576607CB-B97B-A14C-1A40-96BF27626055}"/>
              </a:ext>
            </a:extLst>
          </p:cNvPr>
          <p:cNvSpPr/>
          <p:nvPr/>
        </p:nvSpPr>
        <p:spPr bwMode="auto">
          <a:xfrm rot="5400000">
            <a:off x="4609547" y="1852513"/>
            <a:ext cx="352226" cy="345225"/>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36245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BE77-DE4F-4FE3-B4E1-D02E45CB4E56}"/>
              </a:ext>
            </a:extLst>
          </p:cNvPr>
          <p:cNvSpPr>
            <a:spLocks noGrp="1"/>
          </p:cNvSpPr>
          <p:nvPr>
            <p:ph type="title"/>
          </p:nvPr>
        </p:nvSpPr>
        <p:spPr>
          <a:xfrm>
            <a:off x="381000" y="152400"/>
            <a:ext cx="11811000" cy="1143000"/>
          </a:xfrm>
        </p:spPr>
        <p:txBody>
          <a:bodyPr/>
          <a:lstStyle/>
          <a:p>
            <a:r>
              <a:rPr lang="en-US" dirty="0"/>
              <a:t>Suitable for parallel and interleaving</a:t>
            </a:r>
          </a:p>
        </p:txBody>
      </p:sp>
      <p:sp>
        <p:nvSpPr>
          <p:cNvPr id="3" name="Content Placeholder 2">
            <a:extLst>
              <a:ext uri="{FF2B5EF4-FFF2-40B4-BE49-F238E27FC236}">
                <a16:creationId xmlns:a16="http://schemas.microsoft.com/office/drawing/2014/main" id="{7E5A6544-3A07-415F-BDA3-2C18E7D8126C}"/>
              </a:ext>
            </a:extLst>
          </p:cNvPr>
          <p:cNvSpPr>
            <a:spLocks noGrp="1"/>
          </p:cNvSpPr>
          <p:nvPr>
            <p:ph idx="1"/>
          </p:nvPr>
        </p:nvSpPr>
        <p:spPr>
          <a:xfrm>
            <a:off x="523936" y="1058014"/>
            <a:ext cx="6096000" cy="1143001"/>
          </a:xfrm>
        </p:spPr>
        <p:txBody>
          <a:bodyPr/>
          <a:lstStyle/>
          <a:p>
            <a:r>
              <a:rPr lang="en-US" dirty="0"/>
              <a:t>The modular blocks are (should be) suitable for many different parallel and interleaving floorplans.</a:t>
            </a:r>
          </a:p>
          <a:p>
            <a:endParaRPr lang="en-US" dirty="0"/>
          </a:p>
          <a:p>
            <a:endParaRPr lang="en-US" dirty="0"/>
          </a:p>
        </p:txBody>
      </p:sp>
      <p:sp>
        <p:nvSpPr>
          <p:cNvPr id="11" name="Rectangle 10">
            <a:extLst>
              <a:ext uri="{FF2B5EF4-FFF2-40B4-BE49-F238E27FC236}">
                <a16:creationId xmlns:a16="http://schemas.microsoft.com/office/drawing/2014/main" id="{43568568-D469-4A3F-89E2-4D64C5F9B9AA}"/>
              </a:ext>
            </a:extLst>
          </p:cNvPr>
          <p:cNvSpPr/>
          <p:nvPr/>
        </p:nvSpPr>
        <p:spPr bwMode="auto">
          <a:xfrm>
            <a:off x="914400" y="3886200"/>
            <a:ext cx="381000"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12" name="Rectangle 11">
            <a:extLst>
              <a:ext uri="{FF2B5EF4-FFF2-40B4-BE49-F238E27FC236}">
                <a16:creationId xmlns:a16="http://schemas.microsoft.com/office/drawing/2014/main" id="{C530241A-ED92-4927-8E25-3581089095C0}"/>
              </a:ext>
            </a:extLst>
          </p:cNvPr>
          <p:cNvSpPr/>
          <p:nvPr/>
        </p:nvSpPr>
        <p:spPr bwMode="auto">
          <a:xfrm>
            <a:off x="1503265" y="3886200"/>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3" name="Rectangle 12">
            <a:extLst>
              <a:ext uri="{FF2B5EF4-FFF2-40B4-BE49-F238E27FC236}">
                <a16:creationId xmlns:a16="http://schemas.microsoft.com/office/drawing/2014/main" id="{868863CA-1B59-4305-B5B6-3B05F44D3F57}"/>
              </a:ext>
            </a:extLst>
          </p:cNvPr>
          <p:cNvSpPr/>
          <p:nvPr/>
        </p:nvSpPr>
        <p:spPr bwMode="auto">
          <a:xfrm>
            <a:off x="1884265" y="3886200"/>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4" name="Rectangle 13">
            <a:extLst>
              <a:ext uri="{FF2B5EF4-FFF2-40B4-BE49-F238E27FC236}">
                <a16:creationId xmlns:a16="http://schemas.microsoft.com/office/drawing/2014/main" id="{A9FCFB35-32BD-401F-9860-DC789D9D3B3C}"/>
              </a:ext>
            </a:extLst>
          </p:cNvPr>
          <p:cNvSpPr/>
          <p:nvPr/>
        </p:nvSpPr>
        <p:spPr bwMode="auto">
          <a:xfrm>
            <a:off x="2265265" y="3886200"/>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5" name="Rectangle 14">
            <a:extLst>
              <a:ext uri="{FF2B5EF4-FFF2-40B4-BE49-F238E27FC236}">
                <a16:creationId xmlns:a16="http://schemas.microsoft.com/office/drawing/2014/main" id="{131BB836-8423-4613-B2DF-D41860550E87}"/>
              </a:ext>
            </a:extLst>
          </p:cNvPr>
          <p:cNvSpPr/>
          <p:nvPr/>
        </p:nvSpPr>
        <p:spPr bwMode="auto">
          <a:xfrm>
            <a:off x="2646265" y="3886200"/>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6" name="Rectangle 15">
            <a:extLst>
              <a:ext uri="{FF2B5EF4-FFF2-40B4-BE49-F238E27FC236}">
                <a16:creationId xmlns:a16="http://schemas.microsoft.com/office/drawing/2014/main" id="{34A4EA39-064D-404A-A031-C5D552AB75EB}"/>
              </a:ext>
            </a:extLst>
          </p:cNvPr>
          <p:cNvSpPr/>
          <p:nvPr/>
        </p:nvSpPr>
        <p:spPr bwMode="auto">
          <a:xfrm>
            <a:off x="3033226" y="3878424"/>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7" name="Rectangle 16">
            <a:extLst>
              <a:ext uri="{FF2B5EF4-FFF2-40B4-BE49-F238E27FC236}">
                <a16:creationId xmlns:a16="http://schemas.microsoft.com/office/drawing/2014/main" id="{77F0BF1D-53E4-4201-8E6A-7BD9C9AA57CA}"/>
              </a:ext>
            </a:extLst>
          </p:cNvPr>
          <p:cNvSpPr/>
          <p:nvPr/>
        </p:nvSpPr>
        <p:spPr bwMode="auto">
          <a:xfrm>
            <a:off x="3414226" y="3878424"/>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8" name="Rectangle 17">
            <a:extLst>
              <a:ext uri="{FF2B5EF4-FFF2-40B4-BE49-F238E27FC236}">
                <a16:creationId xmlns:a16="http://schemas.microsoft.com/office/drawing/2014/main" id="{792568C3-4AAE-4680-A30D-ACEFF5880B53}"/>
              </a:ext>
            </a:extLst>
          </p:cNvPr>
          <p:cNvSpPr/>
          <p:nvPr/>
        </p:nvSpPr>
        <p:spPr bwMode="auto">
          <a:xfrm>
            <a:off x="3795226" y="3878424"/>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9" name="Rectangle 18">
            <a:extLst>
              <a:ext uri="{FF2B5EF4-FFF2-40B4-BE49-F238E27FC236}">
                <a16:creationId xmlns:a16="http://schemas.microsoft.com/office/drawing/2014/main" id="{DAB1E2DB-7B08-422F-AB7D-7A0897F333DA}"/>
              </a:ext>
            </a:extLst>
          </p:cNvPr>
          <p:cNvSpPr/>
          <p:nvPr/>
        </p:nvSpPr>
        <p:spPr bwMode="auto">
          <a:xfrm>
            <a:off x="4176226" y="3878424"/>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21" name="Straight Arrow Connector 20">
            <a:extLst>
              <a:ext uri="{FF2B5EF4-FFF2-40B4-BE49-F238E27FC236}">
                <a16:creationId xmlns:a16="http://schemas.microsoft.com/office/drawing/2014/main" id="{9A7C9A60-D4E1-4FB5-B123-7F9275C6115D}"/>
              </a:ext>
            </a:extLst>
          </p:cNvPr>
          <p:cNvCxnSpPr>
            <a:cxnSpLocks/>
          </p:cNvCxnSpPr>
          <p:nvPr/>
        </p:nvCxnSpPr>
        <p:spPr bwMode="auto">
          <a:xfrm>
            <a:off x="1295400" y="4191000"/>
            <a:ext cx="2880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7" name="Group 26">
            <a:extLst>
              <a:ext uri="{FF2B5EF4-FFF2-40B4-BE49-F238E27FC236}">
                <a16:creationId xmlns:a16="http://schemas.microsoft.com/office/drawing/2014/main" id="{E66FED07-B46A-49F3-99B1-5D66F4A9DEAF}"/>
              </a:ext>
            </a:extLst>
          </p:cNvPr>
          <p:cNvGrpSpPr/>
          <p:nvPr/>
        </p:nvGrpSpPr>
        <p:grpSpPr>
          <a:xfrm>
            <a:off x="909994" y="5484774"/>
            <a:ext cx="751632" cy="1143000"/>
            <a:chOff x="1066800" y="5175380"/>
            <a:chExt cx="751632" cy="1295400"/>
          </a:xfrm>
        </p:grpSpPr>
        <p:sp>
          <p:nvSpPr>
            <p:cNvPr id="23" name="Rectangle 22">
              <a:extLst>
                <a:ext uri="{FF2B5EF4-FFF2-40B4-BE49-F238E27FC236}">
                  <a16:creationId xmlns:a16="http://schemas.microsoft.com/office/drawing/2014/main" id="{1A303755-8091-44B3-B88A-6FD7065941DD}"/>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24" name="Rectangle 23">
              <a:extLst>
                <a:ext uri="{FF2B5EF4-FFF2-40B4-BE49-F238E27FC236}">
                  <a16:creationId xmlns:a16="http://schemas.microsoft.com/office/drawing/2014/main" id="{600F2E80-6F03-4DE6-8EF4-AB483502D558}"/>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25" name="Straight Arrow Connector 24">
              <a:extLst>
                <a:ext uri="{FF2B5EF4-FFF2-40B4-BE49-F238E27FC236}">
                  <a16:creationId xmlns:a16="http://schemas.microsoft.com/office/drawing/2014/main" id="{1AF815A4-FCD5-4D43-8FE5-E72029896FD6}"/>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8" name="Group 27">
            <a:extLst>
              <a:ext uri="{FF2B5EF4-FFF2-40B4-BE49-F238E27FC236}">
                <a16:creationId xmlns:a16="http://schemas.microsoft.com/office/drawing/2014/main" id="{ADFA19AD-6CD8-4649-BF57-8824B7671490}"/>
              </a:ext>
            </a:extLst>
          </p:cNvPr>
          <p:cNvGrpSpPr/>
          <p:nvPr/>
        </p:nvGrpSpPr>
        <p:grpSpPr>
          <a:xfrm>
            <a:off x="1748194" y="5490994"/>
            <a:ext cx="751632" cy="1143000"/>
            <a:chOff x="1066800" y="5175380"/>
            <a:chExt cx="751632" cy="1295400"/>
          </a:xfrm>
        </p:grpSpPr>
        <p:sp>
          <p:nvSpPr>
            <p:cNvPr id="29" name="Rectangle 28">
              <a:extLst>
                <a:ext uri="{FF2B5EF4-FFF2-40B4-BE49-F238E27FC236}">
                  <a16:creationId xmlns:a16="http://schemas.microsoft.com/office/drawing/2014/main" id="{02E383CD-99E4-4399-9967-6AAC778C0AF0}"/>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30" name="Rectangle 29">
              <a:extLst>
                <a:ext uri="{FF2B5EF4-FFF2-40B4-BE49-F238E27FC236}">
                  <a16:creationId xmlns:a16="http://schemas.microsoft.com/office/drawing/2014/main" id="{781477A6-DD90-44EA-99E7-FA78F6235230}"/>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31" name="Straight Arrow Connector 30">
              <a:extLst>
                <a:ext uri="{FF2B5EF4-FFF2-40B4-BE49-F238E27FC236}">
                  <a16:creationId xmlns:a16="http://schemas.microsoft.com/office/drawing/2014/main" id="{DB8FBE4F-B74C-4A7B-BB8A-EC534C901EA0}"/>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32" name="Group 31">
            <a:extLst>
              <a:ext uri="{FF2B5EF4-FFF2-40B4-BE49-F238E27FC236}">
                <a16:creationId xmlns:a16="http://schemas.microsoft.com/office/drawing/2014/main" id="{3BCF085A-A6DA-4213-AE24-70C32FEE4A74}"/>
              </a:ext>
            </a:extLst>
          </p:cNvPr>
          <p:cNvGrpSpPr/>
          <p:nvPr/>
        </p:nvGrpSpPr>
        <p:grpSpPr>
          <a:xfrm>
            <a:off x="2596762" y="5490994"/>
            <a:ext cx="751632" cy="1143000"/>
            <a:chOff x="1066800" y="5175380"/>
            <a:chExt cx="751632" cy="1295400"/>
          </a:xfrm>
        </p:grpSpPr>
        <p:sp>
          <p:nvSpPr>
            <p:cNvPr id="33" name="Rectangle 32">
              <a:extLst>
                <a:ext uri="{FF2B5EF4-FFF2-40B4-BE49-F238E27FC236}">
                  <a16:creationId xmlns:a16="http://schemas.microsoft.com/office/drawing/2014/main" id="{3CEE640A-6E03-4EA8-AECC-D26B63205975}"/>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34" name="Rectangle 33">
              <a:extLst>
                <a:ext uri="{FF2B5EF4-FFF2-40B4-BE49-F238E27FC236}">
                  <a16:creationId xmlns:a16="http://schemas.microsoft.com/office/drawing/2014/main" id="{CD253DC0-D4BD-4FB7-BC94-14EF9A46BF75}"/>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35" name="Straight Arrow Connector 34">
              <a:extLst>
                <a:ext uri="{FF2B5EF4-FFF2-40B4-BE49-F238E27FC236}">
                  <a16:creationId xmlns:a16="http://schemas.microsoft.com/office/drawing/2014/main" id="{B7FB50CC-DD02-4ED3-9DB6-931DA4E9CD5B}"/>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36" name="Group 35">
            <a:extLst>
              <a:ext uri="{FF2B5EF4-FFF2-40B4-BE49-F238E27FC236}">
                <a16:creationId xmlns:a16="http://schemas.microsoft.com/office/drawing/2014/main" id="{E9B97528-1433-4374-8D73-2FBCACE9F06E}"/>
              </a:ext>
            </a:extLst>
          </p:cNvPr>
          <p:cNvGrpSpPr/>
          <p:nvPr/>
        </p:nvGrpSpPr>
        <p:grpSpPr>
          <a:xfrm>
            <a:off x="3424594" y="5490994"/>
            <a:ext cx="751632" cy="1143000"/>
            <a:chOff x="1066800" y="5175380"/>
            <a:chExt cx="751632" cy="1295400"/>
          </a:xfrm>
        </p:grpSpPr>
        <p:sp>
          <p:nvSpPr>
            <p:cNvPr id="37" name="Rectangle 36">
              <a:extLst>
                <a:ext uri="{FF2B5EF4-FFF2-40B4-BE49-F238E27FC236}">
                  <a16:creationId xmlns:a16="http://schemas.microsoft.com/office/drawing/2014/main" id="{206CC0D9-AC2A-4A8F-8A9D-368D028A472D}"/>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38" name="Rectangle 37">
              <a:extLst>
                <a:ext uri="{FF2B5EF4-FFF2-40B4-BE49-F238E27FC236}">
                  <a16:creationId xmlns:a16="http://schemas.microsoft.com/office/drawing/2014/main" id="{4D5F39B1-E0DB-409E-9AA9-6F0138C22CFE}"/>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39" name="Straight Arrow Connector 38">
              <a:extLst>
                <a:ext uri="{FF2B5EF4-FFF2-40B4-BE49-F238E27FC236}">
                  <a16:creationId xmlns:a16="http://schemas.microsoft.com/office/drawing/2014/main" id="{361F7428-227F-4D52-84E4-624B75BD3BED}"/>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40" name="Freeform: Shape 39">
            <a:extLst>
              <a:ext uri="{FF2B5EF4-FFF2-40B4-BE49-F238E27FC236}">
                <a16:creationId xmlns:a16="http://schemas.microsoft.com/office/drawing/2014/main" id="{3AB52C68-CAAE-488F-9AB8-9A3D472BBE40}"/>
              </a:ext>
            </a:extLst>
          </p:cNvPr>
          <p:cNvSpPr/>
          <p:nvPr/>
        </p:nvSpPr>
        <p:spPr bwMode="auto">
          <a:xfrm>
            <a:off x="1074835" y="5310583"/>
            <a:ext cx="877077" cy="164675"/>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Freeform: Shape 40">
            <a:extLst>
              <a:ext uri="{FF2B5EF4-FFF2-40B4-BE49-F238E27FC236}">
                <a16:creationId xmlns:a16="http://schemas.microsoft.com/office/drawing/2014/main" id="{CF7CCC6E-2537-459D-848E-EA6EFDE5A56D}"/>
              </a:ext>
            </a:extLst>
          </p:cNvPr>
          <p:cNvSpPr/>
          <p:nvPr/>
        </p:nvSpPr>
        <p:spPr bwMode="auto">
          <a:xfrm>
            <a:off x="1937917" y="5304363"/>
            <a:ext cx="877077" cy="164675"/>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2" name="Freeform: Shape 41">
            <a:extLst>
              <a:ext uri="{FF2B5EF4-FFF2-40B4-BE49-F238E27FC236}">
                <a16:creationId xmlns:a16="http://schemas.microsoft.com/office/drawing/2014/main" id="{C2FEA3A3-C5F4-45F9-B19E-990D338389CE}"/>
              </a:ext>
            </a:extLst>
          </p:cNvPr>
          <p:cNvSpPr/>
          <p:nvPr/>
        </p:nvSpPr>
        <p:spPr bwMode="auto">
          <a:xfrm>
            <a:off x="2814994" y="5307490"/>
            <a:ext cx="877077" cy="164675"/>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4" name="TextBox 43">
            <a:extLst>
              <a:ext uri="{FF2B5EF4-FFF2-40B4-BE49-F238E27FC236}">
                <a16:creationId xmlns:a16="http://schemas.microsoft.com/office/drawing/2014/main" id="{ACA06227-C14C-4DE1-8CF2-EB927890404B}"/>
              </a:ext>
            </a:extLst>
          </p:cNvPr>
          <p:cNvSpPr txBox="1"/>
          <p:nvPr/>
        </p:nvSpPr>
        <p:spPr>
          <a:xfrm>
            <a:off x="1694217" y="5093280"/>
            <a:ext cx="2954655" cy="369332"/>
          </a:xfrm>
          <a:prstGeom prst="rect">
            <a:avLst/>
          </a:prstGeom>
          <a:noFill/>
        </p:spPr>
        <p:txBody>
          <a:bodyPr wrap="none" rtlCol="0">
            <a:spAutoFit/>
          </a:bodyPr>
          <a:lstStyle/>
          <a:p>
            <a:r>
              <a:rPr lang="en-US" i="1" dirty="0">
                <a:solidFill>
                  <a:srgbClr val="0000FF"/>
                </a:solidFill>
              </a:rPr>
              <a:t>Interleaving unit SARADCs</a:t>
            </a:r>
          </a:p>
        </p:txBody>
      </p:sp>
      <p:sp>
        <p:nvSpPr>
          <p:cNvPr id="43" name="Rectangle 42">
            <a:extLst>
              <a:ext uri="{FF2B5EF4-FFF2-40B4-BE49-F238E27FC236}">
                <a16:creationId xmlns:a16="http://schemas.microsoft.com/office/drawing/2014/main" id="{55B67241-2BA7-43D5-8BF8-15D315CC096E}"/>
              </a:ext>
            </a:extLst>
          </p:cNvPr>
          <p:cNvSpPr/>
          <p:nvPr/>
        </p:nvSpPr>
        <p:spPr bwMode="auto">
          <a:xfrm>
            <a:off x="4693290" y="3880883"/>
            <a:ext cx="381000"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45" name="Rectangle 44">
            <a:extLst>
              <a:ext uri="{FF2B5EF4-FFF2-40B4-BE49-F238E27FC236}">
                <a16:creationId xmlns:a16="http://schemas.microsoft.com/office/drawing/2014/main" id="{7BB621EE-B480-4860-98AC-0FD43B1DBCFD}"/>
              </a:ext>
            </a:extLst>
          </p:cNvPr>
          <p:cNvSpPr/>
          <p:nvPr/>
        </p:nvSpPr>
        <p:spPr bwMode="auto">
          <a:xfrm>
            <a:off x="5282155" y="3880883"/>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46" name="Rectangle 45">
            <a:extLst>
              <a:ext uri="{FF2B5EF4-FFF2-40B4-BE49-F238E27FC236}">
                <a16:creationId xmlns:a16="http://schemas.microsoft.com/office/drawing/2014/main" id="{71F8C39B-1400-4485-975A-4CC0DEF2635B}"/>
              </a:ext>
            </a:extLst>
          </p:cNvPr>
          <p:cNvSpPr/>
          <p:nvPr/>
        </p:nvSpPr>
        <p:spPr bwMode="auto">
          <a:xfrm>
            <a:off x="5663155" y="3880883"/>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47" name="Rectangle 46">
            <a:extLst>
              <a:ext uri="{FF2B5EF4-FFF2-40B4-BE49-F238E27FC236}">
                <a16:creationId xmlns:a16="http://schemas.microsoft.com/office/drawing/2014/main" id="{DC1F5E46-7937-4B04-BC5F-F2683918FE75}"/>
              </a:ext>
            </a:extLst>
          </p:cNvPr>
          <p:cNvSpPr/>
          <p:nvPr/>
        </p:nvSpPr>
        <p:spPr bwMode="auto">
          <a:xfrm>
            <a:off x="6044155" y="3880883"/>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48" name="Rectangle 47">
            <a:extLst>
              <a:ext uri="{FF2B5EF4-FFF2-40B4-BE49-F238E27FC236}">
                <a16:creationId xmlns:a16="http://schemas.microsoft.com/office/drawing/2014/main" id="{B91A53CB-30B0-4540-B875-49C1671104BB}"/>
              </a:ext>
            </a:extLst>
          </p:cNvPr>
          <p:cNvSpPr/>
          <p:nvPr/>
        </p:nvSpPr>
        <p:spPr bwMode="auto">
          <a:xfrm>
            <a:off x="6425155" y="3880883"/>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49" name="Rectangle 48">
            <a:extLst>
              <a:ext uri="{FF2B5EF4-FFF2-40B4-BE49-F238E27FC236}">
                <a16:creationId xmlns:a16="http://schemas.microsoft.com/office/drawing/2014/main" id="{12258290-578C-43DE-A17E-B2A37B060627}"/>
              </a:ext>
            </a:extLst>
          </p:cNvPr>
          <p:cNvSpPr/>
          <p:nvPr/>
        </p:nvSpPr>
        <p:spPr bwMode="auto">
          <a:xfrm>
            <a:off x="6812116" y="3873107"/>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50" name="Rectangle 49">
            <a:extLst>
              <a:ext uri="{FF2B5EF4-FFF2-40B4-BE49-F238E27FC236}">
                <a16:creationId xmlns:a16="http://schemas.microsoft.com/office/drawing/2014/main" id="{D2C4E97C-9505-49FD-B6E1-B92C424BE970}"/>
              </a:ext>
            </a:extLst>
          </p:cNvPr>
          <p:cNvSpPr/>
          <p:nvPr/>
        </p:nvSpPr>
        <p:spPr bwMode="auto">
          <a:xfrm>
            <a:off x="7193116" y="3873107"/>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51" name="Rectangle 50">
            <a:extLst>
              <a:ext uri="{FF2B5EF4-FFF2-40B4-BE49-F238E27FC236}">
                <a16:creationId xmlns:a16="http://schemas.microsoft.com/office/drawing/2014/main" id="{C676C411-9A51-47F0-AE26-467FCD33F55F}"/>
              </a:ext>
            </a:extLst>
          </p:cNvPr>
          <p:cNvSpPr/>
          <p:nvPr/>
        </p:nvSpPr>
        <p:spPr bwMode="auto">
          <a:xfrm>
            <a:off x="7574116" y="3873107"/>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52" name="Rectangle 51">
            <a:extLst>
              <a:ext uri="{FF2B5EF4-FFF2-40B4-BE49-F238E27FC236}">
                <a16:creationId xmlns:a16="http://schemas.microsoft.com/office/drawing/2014/main" id="{65FB7549-BEFC-4A86-A0C0-D4C311D1B32C}"/>
              </a:ext>
            </a:extLst>
          </p:cNvPr>
          <p:cNvSpPr/>
          <p:nvPr/>
        </p:nvSpPr>
        <p:spPr bwMode="auto">
          <a:xfrm>
            <a:off x="7955116" y="3873107"/>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53" name="Straight Arrow Connector 52">
            <a:extLst>
              <a:ext uri="{FF2B5EF4-FFF2-40B4-BE49-F238E27FC236}">
                <a16:creationId xmlns:a16="http://schemas.microsoft.com/office/drawing/2014/main" id="{436B297F-7473-414B-BD43-D9E1E5BC476E}"/>
              </a:ext>
            </a:extLst>
          </p:cNvPr>
          <p:cNvCxnSpPr>
            <a:cxnSpLocks/>
          </p:cNvCxnSpPr>
          <p:nvPr/>
        </p:nvCxnSpPr>
        <p:spPr bwMode="auto">
          <a:xfrm>
            <a:off x="5074290" y="4185683"/>
            <a:ext cx="2880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730D0BF3-2479-45DB-91F2-347DB6AB4505}"/>
              </a:ext>
            </a:extLst>
          </p:cNvPr>
          <p:cNvSpPr txBox="1"/>
          <p:nvPr/>
        </p:nvSpPr>
        <p:spPr>
          <a:xfrm>
            <a:off x="10747010" y="6211669"/>
            <a:ext cx="1556836" cy="646331"/>
          </a:xfrm>
          <a:prstGeom prst="rect">
            <a:avLst/>
          </a:prstGeom>
          <a:noFill/>
        </p:spPr>
        <p:txBody>
          <a:bodyPr wrap="none" rtlCol="0">
            <a:spAutoFit/>
          </a:bodyPr>
          <a:lstStyle/>
          <a:p>
            <a:r>
              <a:rPr lang="en-US" dirty="0"/>
              <a:t>A: core ADC</a:t>
            </a:r>
          </a:p>
          <a:p>
            <a:r>
              <a:rPr lang="en-US" dirty="0"/>
              <a:t>D: sequencer</a:t>
            </a:r>
          </a:p>
        </p:txBody>
      </p:sp>
      <p:sp>
        <p:nvSpPr>
          <p:cNvPr id="54" name="Freeform: Shape 53">
            <a:extLst>
              <a:ext uri="{FF2B5EF4-FFF2-40B4-BE49-F238E27FC236}">
                <a16:creationId xmlns:a16="http://schemas.microsoft.com/office/drawing/2014/main" id="{DEF78AAD-1DC0-447F-90C1-F6B60C33EAAF}"/>
              </a:ext>
            </a:extLst>
          </p:cNvPr>
          <p:cNvSpPr/>
          <p:nvPr/>
        </p:nvSpPr>
        <p:spPr bwMode="auto">
          <a:xfrm>
            <a:off x="1125004" y="3575180"/>
            <a:ext cx="3806476" cy="268941"/>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5" name="Freeform: Shape 54">
            <a:extLst>
              <a:ext uri="{FF2B5EF4-FFF2-40B4-BE49-F238E27FC236}">
                <a16:creationId xmlns:a16="http://schemas.microsoft.com/office/drawing/2014/main" id="{4731B63E-930D-4E0F-8FBF-2F7EB49DB3D5}"/>
              </a:ext>
            </a:extLst>
          </p:cNvPr>
          <p:cNvSpPr/>
          <p:nvPr/>
        </p:nvSpPr>
        <p:spPr bwMode="auto">
          <a:xfrm>
            <a:off x="4883790" y="3568960"/>
            <a:ext cx="3806476" cy="268941"/>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E7C002C3-1A8F-EB07-D589-86BAF8B1F872}"/>
              </a:ext>
            </a:extLst>
          </p:cNvPr>
          <p:cNvSpPr txBox="1"/>
          <p:nvPr/>
        </p:nvSpPr>
        <p:spPr>
          <a:xfrm>
            <a:off x="8308124" y="3837901"/>
            <a:ext cx="4019049" cy="369332"/>
          </a:xfrm>
          <a:prstGeom prst="rect">
            <a:avLst/>
          </a:prstGeom>
          <a:noFill/>
        </p:spPr>
        <p:txBody>
          <a:bodyPr wrap="none" rtlCol="0">
            <a:spAutoFit/>
          </a:bodyPr>
          <a:lstStyle/>
          <a:p>
            <a:r>
              <a:rPr lang="en-US" i="1" dirty="0">
                <a:solidFill>
                  <a:srgbClr val="0000FF"/>
                </a:solidFill>
              </a:rPr>
              <a:t>Interleaving of smaller parallel groups</a:t>
            </a:r>
          </a:p>
        </p:txBody>
      </p:sp>
      <p:sp>
        <p:nvSpPr>
          <p:cNvPr id="22" name="Rectangle 21">
            <a:extLst>
              <a:ext uri="{FF2B5EF4-FFF2-40B4-BE49-F238E27FC236}">
                <a16:creationId xmlns:a16="http://schemas.microsoft.com/office/drawing/2014/main" id="{EE7E8B78-3915-15BE-6B03-3B6B04B31F2E}"/>
              </a:ext>
            </a:extLst>
          </p:cNvPr>
          <p:cNvSpPr/>
          <p:nvPr/>
        </p:nvSpPr>
        <p:spPr bwMode="auto">
          <a:xfrm>
            <a:off x="914400" y="2220115"/>
            <a:ext cx="381000"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26" name="Rectangle 25">
            <a:extLst>
              <a:ext uri="{FF2B5EF4-FFF2-40B4-BE49-F238E27FC236}">
                <a16:creationId xmlns:a16="http://schemas.microsoft.com/office/drawing/2014/main" id="{1FB022AD-B96D-11FB-4750-B6BF16FA9694}"/>
              </a:ext>
            </a:extLst>
          </p:cNvPr>
          <p:cNvSpPr/>
          <p:nvPr/>
        </p:nvSpPr>
        <p:spPr bwMode="auto">
          <a:xfrm>
            <a:off x="1503265" y="2220115"/>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56" name="Rectangle 55">
            <a:extLst>
              <a:ext uri="{FF2B5EF4-FFF2-40B4-BE49-F238E27FC236}">
                <a16:creationId xmlns:a16="http://schemas.microsoft.com/office/drawing/2014/main" id="{2DCFFF07-0A6C-C3AD-9FF0-57A8B811C247}"/>
              </a:ext>
            </a:extLst>
          </p:cNvPr>
          <p:cNvSpPr/>
          <p:nvPr/>
        </p:nvSpPr>
        <p:spPr bwMode="auto">
          <a:xfrm>
            <a:off x="1884265" y="2220115"/>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57" name="Rectangle 56">
            <a:extLst>
              <a:ext uri="{FF2B5EF4-FFF2-40B4-BE49-F238E27FC236}">
                <a16:creationId xmlns:a16="http://schemas.microsoft.com/office/drawing/2014/main" id="{A3F59216-17EF-5BC8-462C-2802310A23F0}"/>
              </a:ext>
            </a:extLst>
          </p:cNvPr>
          <p:cNvSpPr/>
          <p:nvPr/>
        </p:nvSpPr>
        <p:spPr bwMode="auto">
          <a:xfrm>
            <a:off x="2265265" y="2220115"/>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58" name="Rectangle 57">
            <a:extLst>
              <a:ext uri="{FF2B5EF4-FFF2-40B4-BE49-F238E27FC236}">
                <a16:creationId xmlns:a16="http://schemas.microsoft.com/office/drawing/2014/main" id="{A0ED0774-2B1D-5A81-0BCB-144A265AE327}"/>
              </a:ext>
            </a:extLst>
          </p:cNvPr>
          <p:cNvSpPr/>
          <p:nvPr/>
        </p:nvSpPr>
        <p:spPr bwMode="auto">
          <a:xfrm>
            <a:off x="2646265" y="2220115"/>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59" name="Rectangle 58">
            <a:extLst>
              <a:ext uri="{FF2B5EF4-FFF2-40B4-BE49-F238E27FC236}">
                <a16:creationId xmlns:a16="http://schemas.microsoft.com/office/drawing/2014/main" id="{34B8F114-C7D7-B523-ACC5-2A004D8953AC}"/>
              </a:ext>
            </a:extLst>
          </p:cNvPr>
          <p:cNvSpPr/>
          <p:nvPr/>
        </p:nvSpPr>
        <p:spPr bwMode="auto">
          <a:xfrm>
            <a:off x="3033226" y="2212339"/>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60" name="Rectangle 59">
            <a:extLst>
              <a:ext uri="{FF2B5EF4-FFF2-40B4-BE49-F238E27FC236}">
                <a16:creationId xmlns:a16="http://schemas.microsoft.com/office/drawing/2014/main" id="{60699BC2-00B7-75BF-8DB0-03164A365594}"/>
              </a:ext>
            </a:extLst>
          </p:cNvPr>
          <p:cNvSpPr/>
          <p:nvPr/>
        </p:nvSpPr>
        <p:spPr bwMode="auto">
          <a:xfrm>
            <a:off x="3414226" y="2212339"/>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61" name="Rectangle 60">
            <a:extLst>
              <a:ext uri="{FF2B5EF4-FFF2-40B4-BE49-F238E27FC236}">
                <a16:creationId xmlns:a16="http://schemas.microsoft.com/office/drawing/2014/main" id="{C6FCEEA5-EF10-4BB5-B999-FB5AACB36EB1}"/>
              </a:ext>
            </a:extLst>
          </p:cNvPr>
          <p:cNvSpPr/>
          <p:nvPr/>
        </p:nvSpPr>
        <p:spPr bwMode="auto">
          <a:xfrm>
            <a:off x="3795226" y="2212339"/>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62" name="Rectangle 61">
            <a:extLst>
              <a:ext uri="{FF2B5EF4-FFF2-40B4-BE49-F238E27FC236}">
                <a16:creationId xmlns:a16="http://schemas.microsoft.com/office/drawing/2014/main" id="{0862A474-1E9D-F711-946C-B52007F71B0F}"/>
              </a:ext>
            </a:extLst>
          </p:cNvPr>
          <p:cNvSpPr/>
          <p:nvPr/>
        </p:nvSpPr>
        <p:spPr bwMode="auto">
          <a:xfrm>
            <a:off x="4176226" y="2212339"/>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63" name="Straight Arrow Connector 62">
            <a:extLst>
              <a:ext uri="{FF2B5EF4-FFF2-40B4-BE49-F238E27FC236}">
                <a16:creationId xmlns:a16="http://schemas.microsoft.com/office/drawing/2014/main" id="{DB724932-9EDF-C0F6-1B7B-5CAA89D7F5D5}"/>
              </a:ext>
            </a:extLst>
          </p:cNvPr>
          <p:cNvCxnSpPr>
            <a:cxnSpLocks/>
          </p:cNvCxnSpPr>
          <p:nvPr/>
        </p:nvCxnSpPr>
        <p:spPr bwMode="auto">
          <a:xfrm>
            <a:off x="1295400" y="2524915"/>
            <a:ext cx="2880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4" name="Rectangle 63">
            <a:extLst>
              <a:ext uri="{FF2B5EF4-FFF2-40B4-BE49-F238E27FC236}">
                <a16:creationId xmlns:a16="http://schemas.microsoft.com/office/drawing/2014/main" id="{4E00232F-48B8-96BC-5B0C-B0FA4C6F6BAD}"/>
              </a:ext>
            </a:extLst>
          </p:cNvPr>
          <p:cNvSpPr/>
          <p:nvPr/>
        </p:nvSpPr>
        <p:spPr bwMode="auto">
          <a:xfrm>
            <a:off x="4693290" y="2214798"/>
            <a:ext cx="381000"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65" name="Rectangle 64">
            <a:extLst>
              <a:ext uri="{FF2B5EF4-FFF2-40B4-BE49-F238E27FC236}">
                <a16:creationId xmlns:a16="http://schemas.microsoft.com/office/drawing/2014/main" id="{1C909124-8006-E9DF-609B-1779A2CA7CBB}"/>
              </a:ext>
            </a:extLst>
          </p:cNvPr>
          <p:cNvSpPr/>
          <p:nvPr/>
        </p:nvSpPr>
        <p:spPr bwMode="auto">
          <a:xfrm>
            <a:off x="5282155" y="2214798"/>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66" name="Rectangle 65">
            <a:extLst>
              <a:ext uri="{FF2B5EF4-FFF2-40B4-BE49-F238E27FC236}">
                <a16:creationId xmlns:a16="http://schemas.microsoft.com/office/drawing/2014/main" id="{A493D173-AEAE-996B-7B2C-EC90A254CB48}"/>
              </a:ext>
            </a:extLst>
          </p:cNvPr>
          <p:cNvSpPr/>
          <p:nvPr/>
        </p:nvSpPr>
        <p:spPr bwMode="auto">
          <a:xfrm>
            <a:off x="5663155" y="2214798"/>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67" name="Rectangle 66">
            <a:extLst>
              <a:ext uri="{FF2B5EF4-FFF2-40B4-BE49-F238E27FC236}">
                <a16:creationId xmlns:a16="http://schemas.microsoft.com/office/drawing/2014/main" id="{A0F966B8-D6CC-0482-A38E-AFA490280E6E}"/>
              </a:ext>
            </a:extLst>
          </p:cNvPr>
          <p:cNvSpPr/>
          <p:nvPr/>
        </p:nvSpPr>
        <p:spPr bwMode="auto">
          <a:xfrm>
            <a:off x="6044155" y="2214798"/>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68" name="Rectangle 67">
            <a:extLst>
              <a:ext uri="{FF2B5EF4-FFF2-40B4-BE49-F238E27FC236}">
                <a16:creationId xmlns:a16="http://schemas.microsoft.com/office/drawing/2014/main" id="{7DD52A9F-6187-A9D1-556D-5E80CCF50141}"/>
              </a:ext>
            </a:extLst>
          </p:cNvPr>
          <p:cNvSpPr/>
          <p:nvPr/>
        </p:nvSpPr>
        <p:spPr bwMode="auto">
          <a:xfrm>
            <a:off x="6425155" y="2214798"/>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69" name="Rectangle 68">
            <a:extLst>
              <a:ext uri="{FF2B5EF4-FFF2-40B4-BE49-F238E27FC236}">
                <a16:creationId xmlns:a16="http://schemas.microsoft.com/office/drawing/2014/main" id="{75B740AF-673B-3087-ADA4-8F45696C783E}"/>
              </a:ext>
            </a:extLst>
          </p:cNvPr>
          <p:cNvSpPr/>
          <p:nvPr/>
        </p:nvSpPr>
        <p:spPr bwMode="auto">
          <a:xfrm>
            <a:off x="6812116" y="2207022"/>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70" name="Rectangle 69">
            <a:extLst>
              <a:ext uri="{FF2B5EF4-FFF2-40B4-BE49-F238E27FC236}">
                <a16:creationId xmlns:a16="http://schemas.microsoft.com/office/drawing/2014/main" id="{9B11E798-3E49-4644-A60C-332F68CA2FCA}"/>
              </a:ext>
            </a:extLst>
          </p:cNvPr>
          <p:cNvSpPr/>
          <p:nvPr/>
        </p:nvSpPr>
        <p:spPr bwMode="auto">
          <a:xfrm>
            <a:off x="7193116" y="2207022"/>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71" name="Rectangle 70">
            <a:extLst>
              <a:ext uri="{FF2B5EF4-FFF2-40B4-BE49-F238E27FC236}">
                <a16:creationId xmlns:a16="http://schemas.microsoft.com/office/drawing/2014/main" id="{4D6FBE5C-AEBF-E6F4-8FED-647DF842FB1F}"/>
              </a:ext>
            </a:extLst>
          </p:cNvPr>
          <p:cNvSpPr/>
          <p:nvPr/>
        </p:nvSpPr>
        <p:spPr bwMode="auto">
          <a:xfrm>
            <a:off x="7574116" y="2207022"/>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72" name="Rectangle 71">
            <a:extLst>
              <a:ext uri="{FF2B5EF4-FFF2-40B4-BE49-F238E27FC236}">
                <a16:creationId xmlns:a16="http://schemas.microsoft.com/office/drawing/2014/main" id="{AB0BCFEF-ECFB-0A20-CAC7-8B47B4A1724C}"/>
              </a:ext>
            </a:extLst>
          </p:cNvPr>
          <p:cNvSpPr/>
          <p:nvPr/>
        </p:nvSpPr>
        <p:spPr bwMode="auto">
          <a:xfrm>
            <a:off x="7955116" y="2207022"/>
            <a:ext cx="325535" cy="1143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73" name="Straight Arrow Connector 72">
            <a:extLst>
              <a:ext uri="{FF2B5EF4-FFF2-40B4-BE49-F238E27FC236}">
                <a16:creationId xmlns:a16="http://schemas.microsoft.com/office/drawing/2014/main" id="{33B12561-56CC-494C-8ED4-778251174701}"/>
              </a:ext>
            </a:extLst>
          </p:cNvPr>
          <p:cNvCxnSpPr>
            <a:cxnSpLocks/>
          </p:cNvCxnSpPr>
          <p:nvPr/>
        </p:nvCxnSpPr>
        <p:spPr bwMode="auto">
          <a:xfrm>
            <a:off x="5074290" y="2519598"/>
            <a:ext cx="2880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6" name="TextBox 75">
            <a:extLst>
              <a:ext uri="{FF2B5EF4-FFF2-40B4-BE49-F238E27FC236}">
                <a16:creationId xmlns:a16="http://schemas.microsoft.com/office/drawing/2014/main" id="{836E7B67-3664-A6C8-7B66-7BED79CA4CF1}"/>
              </a:ext>
            </a:extLst>
          </p:cNvPr>
          <p:cNvSpPr txBox="1"/>
          <p:nvPr/>
        </p:nvSpPr>
        <p:spPr>
          <a:xfrm>
            <a:off x="8308124" y="2171816"/>
            <a:ext cx="3531736" cy="369332"/>
          </a:xfrm>
          <a:prstGeom prst="rect">
            <a:avLst/>
          </a:prstGeom>
          <a:noFill/>
        </p:spPr>
        <p:txBody>
          <a:bodyPr wrap="none" rtlCol="0">
            <a:spAutoFit/>
          </a:bodyPr>
          <a:lstStyle/>
          <a:p>
            <a:r>
              <a:rPr lang="en-US" i="1" dirty="0">
                <a:solidFill>
                  <a:srgbClr val="0000FF"/>
                </a:solidFill>
              </a:rPr>
              <a:t>Huge parallel array of SARADCs</a:t>
            </a:r>
          </a:p>
        </p:txBody>
      </p:sp>
      <p:sp>
        <p:nvSpPr>
          <p:cNvPr id="77" name="Right Bracket 76">
            <a:extLst>
              <a:ext uri="{FF2B5EF4-FFF2-40B4-BE49-F238E27FC236}">
                <a16:creationId xmlns:a16="http://schemas.microsoft.com/office/drawing/2014/main" id="{CA213267-D3D0-E061-F21C-BAA3601B93C7}"/>
              </a:ext>
            </a:extLst>
          </p:cNvPr>
          <p:cNvSpPr/>
          <p:nvPr/>
        </p:nvSpPr>
        <p:spPr bwMode="auto">
          <a:xfrm rot="16200000">
            <a:off x="2908756" y="168570"/>
            <a:ext cx="252564" cy="3792888"/>
          </a:xfrm>
          <a:prstGeom prst="rightBracket">
            <a:avLst>
              <a:gd name="adj" fmla="val 4785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8" name="Right Bracket 77">
            <a:extLst>
              <a:ext uri="{FF2B5EF4-FFF2-40B4-BE49-F238E27FC236}">
                <a16:creationId xmlns:a16="http://schemas.microsoft.com/office/drawing/2014/main" id="{9D196B14-9FA5-5730-7285-4C969461B533}"/>
              </a:ext>
            </a:extLst>
          </p:cNvPr>
          <p:cNvSpPr/>
          <p:nvPr/>
        </p:nvSpPr>
        <p:spPr bwMode="auto">
          <a:xfrm rot="16200000">
            <a:off x="6715119" y="162805"/>
            <a:ext cx="252564" cy="3792888"/>
          </a:xfrm>
          <a:prstGeom prst="rightBracket">
            <a:avLst>
              <a:gd name="adj" fmla="val 4785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5" name="Group 4">
            <a:extLst>
              <a:ext uri="{FF2B5EF4-FFF2-40B4-BE49-F238E27FC236}">
                <a16:creationId xmlns:a16="http://schemas.microsoft.com/office/drawing/2014/main" id="{3C1E3BC1-E716-4F18-4980-EFE51C0FB78C}"/>
              </a:ext>
            </a:extLst>
          </p:cNvPr>
          <p:cNvGrpSpPr/>
          <p:nvPr/>
        </p:nvGrpSpPr>
        <p:grpSpPr>
          <a:xfrm>
            <a:off x="4252419" y="5494105"/>
            <a:ext cx="751632" cy="1143000"/>
            <a:chOff x="1066800" y="5175380"/>
            <a:chExt cx="751632" cy="1295400"/>
          </a:xfrm>
        </p:grpSpPr>
        <p:sp>
          <p:nvSpPr>
            <p:cNvPr id="6" name="Rectangle 5">
              <a:extLst>
                <a:ext uri="{FF2B5EF4-FFF2-40B4-BE49-F238E27FC236}">
                  <a16:creationId xmlns:a16="http://schemas.microsoft.com/office/drawing/2014/main" id="{92B96DFC-0026-CBCB-49F1-27DF51B3ECEA}"/>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7" name="Rectangle 6">
              <a:extLst>
                <a:ext uri="{FF2B5EF4-FFF2-40B4-BE49-F238E27FC236}">
                  <a16:creationId xmlns:a16="http://schemas.microsoft.com/office/drawing/2014/main" id="{4425A40B-F143-8163-4686-40029CBA9394}"/>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8" name="Straight Arrow Connector 7">
              <a:extLst>
                <a:ext uri="{FF2B5EF4-FFF2-40B4-BE49-F238E27FC236}">
                  <a16:creationId xmlns:a16="http://schemas.microsoft.com/office/drawing/2014/main" id="{F67A2D20-AFC7-BCB3-C2CB-F0DE6EA56290}"/>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10" name="Group 9">
            <a:extLst>
              <a:ext uri="{FF2B5EF4-FFF2-40B4-BE49-F238E27FC236}">
                <a16:creationId xmlns:a16="http://schemas.microsoft.com/office/drawing/2014/main" id="{6E544555-63E3-DAD7-228E-287292ECBC72}"/>
              </a:ext>
            </a:extLst>
          </p:cNvPr>
          <p:cNvGrpSpPr/>
          <p:nvPr/>
        </p:nvGrpSpPr>
        <p:grpSpPr>
          <a:xfrm>
            <a:off x="5090619" y="5500325"/>
            <a:ext cx="751632" cy="1143000"/>
            <a:chOff x="1066800" y="5175380"/>
            <a:chExt cx="751632" cy="1295400"/>
          </a:xfrm>
        </p:grpSpPr>
        <p:sp>
          <p:nvSpPr>
            <p:cNvPr id="20" name="Rectangle 19">
              <a:extLst>
                <a:ext uri="{FF2B5EF4-FFF2-40B4-BE49-F238E27FC236}">
                  <a16:creationId xmlns:a16="http://schemas.microsoft.com/office/drawing/2014/main" id="{3CD8470E-BDED-F82E-5008-EA532FB925A0}"/>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74" name="Rectangle 73">
              <a:extLst>
                <a:ext uri="{FF2B5EF4-FFF2-40B4-BE49-F238E27FC236}">
                  <a16:creationId xmlns:a16="http://schemas.microsoft.com/office/drawing/2014/main" id="{304B79E7-0B5D-3104-B566-ED23E06DFC70}"/>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75" name="Straight Arrow Connector 74">
              <a:extLst>
                <a:ext uri="{FF2B5EF4-FFF2-40B4-BE49-F238E27FC236}">
                  <a16:creationId xmlns:a16="http://schemas.microsoft.com/office/drawing/2014/main" id="{52961A90-208A-15D0-C389-953C7A345F4B}"/>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79" name="Group 78">
            <a:extLst>
              <a:ext uri="{FF2B5EF4-FFF2-40B4-BE49-F238E27FC236}">
                <a16:creationId xmlns:a16="http://schemas.microsoft.com/office/drawing/2014/main" id="{3D966113-5DC5-7D82-CEB0-C97F80EC4464}"/>
              </a:ext>
            </a:extLst>
          </p:cNvPr>
          <p:cNvGrpSpPr/>
          <p:nvPr/>
        </p:nvGrpSpPr>
        <p:grpSpPr>
          <a:xfrm>
            <a:off x="5939187" y="5500325"/>
            <a:ext cx="751632" cy="1143000"/>
            <a:chOff x="1066800" y="5175380"/>
            <a:chExt cx="751632" cy="1295400"/>
          </a:xfrm>
        </p:grpSpPr>
        <p:sp>
          <p:nvSpPr>
            <p:cNvPr id="80" name="Rectangle 79">
              <a:extLst>
                <a:ext uri="{FF2B5EF4-FFF2-40B4-BE49-F238E27FC236}">
                  <a16:creationId xmlns:a16="http://schemas.microsoft.com/office/drawing/2014/main" id="{9FEFF2A2-937D-1BFE-DCF0-B54A03F46068}"/>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81" name="Rectangle 80">
              <a:extLst>
                <a:ext uri="{FF2B5EF4-FFF2-40B4-BE49-F238E27FC236}">
                  <a16:creationId xmlns:a16="http://schemas.microsoft.com/office/drawing/2014/main" id="{C3561F7E-7D15-B1C7-0084-B0DC4FF57D02}"/>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82" name="Straight Arrow Connector 81">
              <a:extLst>
                <a:ext uri="{FF2B5EF4-FFF2-40B4-BE49-F238E27FC236}">
                  <a16:creationId xmlns:a16="http://schemas.microsoft.com/office/drawing/2014/main" id="{3C076658-FBFC-3A43-E45A-FE770A7548AF}"/>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83" name="Group 82">
            <a:extLst>
              <a:ext uri="{FF2B5EF4-FFF2-40B4-BE49-F238E27FC236}">
                <a16:creationId xmlns:a16="http://schemas.microsoft.com/office/drawing/2014/main" id="{F3FE93DA-005B-0A44-4270-4FDD4318862C}"/>
              </a:ext>
            </a:extLst>
          </p:cNvPr>
          <p:cNvGrpSpPr/>
          <p:nvPr/>
        </p:nvGrpSpPr>
        <p:grpSpPr>
          <a:xfrm>
            <a:off x="6767019" y="5500325"/>
            <a:ext cx="751632" cy="1143000"/>
            <a:chOff x="1066800" y="5175380"/>
            <a:chExt cx="751632" cy="1295400"/>
          </a:xfrm>
        </p:grpSpPr>
        <p:sp>
          <p:nvSpPr>
            <p:cNvPr id="84" name="Rectangle 83">
              <a:extLst>
                <a:ext uri="{FF2B5EF4-FFF2-40B4-BE49-F238E27FC236}">
                  <a16:creationId xmlns:a16="http://schemas.microsoft.com/office/drawing/2014/main" id="{09D4A823-C691-2694-042F-0980311A6448}"/>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85" name="Rectangle 84">
              <a:extLst>
                <a:ext uri="{FF2B5EF4-FFF2-40B4-BE49-F238E27FC236}">
                  <a16:creationId xmlns:a16="http://schemas.microsoft.com/office/drawing/2014/main" id="{A56C813F-D2C1-22C9-2850-7C319AF49448}"/>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86" name="Straight Arrow Connector 85">
              <a:extLst>
                <a:ext uri="{FF2B5EF4-FFF2-40B4-BE49-F238E27FC236}">
                  <a16:creationId xmlns:a16="http://schemas.microsoft.com/office/drawing/2014/main" id="{B213B1D4-D7BF-50C2-E8B1-A2484ADF94C1}"/>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87" name="Freeform: Shape 86">
            <a:extLst>
              <a:ext uri="{FF2B5EF4-FFF2-40B4-BE49-F238E27FC236}">
                <a16:creationId xmlns:a16="http://schemas.microsoft.com/office/drawing/2014/main" id="{6B88CCF1-399E-3FE3-1954-5BED35999622}"/>
              </a:ext>
            </a:extLst>
          </p:cNvPr>
          <p:cNvSpPr/>
          <p:nvPr/>
        </p:nvSpPr>
        <p:spPr bwMode="auto">
          <a:xfrm>
            <a:off x="4417260" y="5319914"/>
            <a:ext cx="877077" cy="164675"/>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Freeform: Shape 87">
            <a:extLst>
              <a:ext uri="{FF2B5EF4-FFF2-40B4-BE49-F238E27FC236}">
                <a16:creationId xmlns:a16="http://schemas.microsoft.com/office/drawing/2014/main" id="{335EB24C-25BC-012B-27B8-6582C0D5D4B3}"/>
              </a:ext>
            </a:extLst>
          </p:cNvPr>
          <p:cNvSpPr/>
          <p:nvPr/>
        </p:nvSpPr>
        <p:spPr bwMode="auto">
          <a:xfrm>
            <a:off x="5280342" y="5313694"/>
            <a:ext cx="877077" cy="164675"/>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9" name="Freeform: Shape 88">
            <a:extLst>
              <a:ext uri="{FF2B5EF4-FFF2-40B4-BE49-F238E27FC236}">
                <a16:creationId xmlns:a16="http://schemas.microsoft.com/office/drawing/2014/main" id="{1E5D4AB2-958A-0171-39EE-3947BA502C53}"/>
              </a:ext>
            </a:extLst>
          </p:cNvPr>
          <p:cNvSpPr/>
          <p:nvPr/>
        </p:nvSpPr>
        <p:spPr bwMode="auto">
          <a:xfrm>
            <a:off x="6157419" y="5316821"/>
            <a:ext cx="877077" cy="164675"/>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0" name="Freeform: Shape 89">
            <a:extLst>
              <a:ext uri="{FF2B5EF4-FFF2-40B4-BE49-F238E27FC236}">
                <a16:creationId xmlns:a16="http://schemas.microsoft.com/office/drawing/2014/main" id="{CCBAC204-0CC5-D394-8D39-8D27FC12209A}"/>
              </a:ext>
            </a:extLst>
          </p:cNvPr>
          <p:cNvSpPr/>
          <p:nvPr/>
        </p:nvSpPr>
        <p:spPr bwMode="auto">
          <a:xfrm>
            <a:off x="3581400" y="5334000"/>
            <a:ext cx="877077" cy="164675"/>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83606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2091-C225-2FC4-703C-86CFBAF39E77}"/>
              </a:ext>
            </a:extLst>
          </p:cNvPr>
          <p:cNvSpPr>
            <a:spLocks noGrp="1"/>
          </p:cNvSpPr>
          <p:nvPr>
            <p:ph type="title"/>
          </p:nvPr>
        </p:nvSpPr>
        <p:spPr/>
        <p:txBody>
          <a:bodyPr/>
          <a:lstStyle/>
          <a:p>
            <a:r>
              <a:rPr lang="en-US" dirty="0"/>
              <a:t>Towards a real standard cell (1)</a:t>
            </a:r>
          </a:p>
        </p:txBody>
      </p:sp>
      <p:sp>
        <p:nvSpPr>
          <p:cNvPr id="3" name="Content Placeholder 2">
            <a:extLst>
              <a:ext uri="{FF2B5EF4-FFF2-40B4-BE49-F238E27FC236}">
                <a16:creationId xmlns:a16="http://schemas.microsoft.com/office/drawing/2014/main" id="{1A2FD9B9-0731-8BD3-155A-8E3B3D4BCE52}"/>
              </a:ext>
            </a:extLst>
          </p:cNvPr>
          <p:cNvSpPr>
            <a:spLocks noGrp="1"/>
          </p:cNvSpPr>
          <p:nvPr>
            <p:ph idx="1"/>
          </p:nvPr>
        </p:nvSpPr>
        <p:spPr>
          <a:xfrm>
            <a:off x="606490" y="1143000"/>
            <a:ext cx="11585510" cy="5105400"/>
          </a:xfrm>
        </p:spPr>
        <p:txBody>
          <a:bodyPr/>
          <a:lstStyle/>
          <a:p>
            <a:r>
              <a:rPr lang="en-US" dirty="0"/>
              <a:t>The modules should be considered as rigid standard cells, with no or very limited parametrization</a:t>
            </a:r>
          </a:p>
          <a:p>
            <a:pPr marL="285750" indent="-285750">
              <a:buFont typeface="Courier New" panose="02070309020205020404" pitchFamily="49" charset="0"/>
              <a:buChar char="o"/>
            </a:pPr>
            <a:r>
              <a:rPr lang="en-US" dirty="0"/>
              <a:t>The sequencer</a:t>
            </a:r>
          </a:p>
          <a:p>
            <a:pPr marL="1028700" lvl="1">
              <a:buFont typeface="Courier New" panose="02070309020205020404" pitchFamily="49" charset="0"/>
              <a:buChar char="o"/>
            </a:pPr>
            <a:r>
              <a:rPr lang="en-US" dirty="0"/>
              <a:t>The sequencer is capable to drive both parallel and interleaved organizations, and also active sampling if needed.  There is no variant schematic</a:t>
            </a:r>
          </a:p>
          <a:p>
            <a:pPr marL="1028700" lvl="1">
              <a:buFont typeface="Courier New" panose="02070309020205020404" pitchFamily="49" charset="0"/>
              <a:buChar char="o"/>
            </a:pPr>
            <a:r>
              <a:rPr lang="en-US" dirty="0"/>
              <a:t>The only parameter is S of the control outputs towards the ADC core.  Advised S=1 (slow), S=4 (driving one core, interleaved) and S=16 (driving parallel)</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The input stages </a:t>
            </a:r>
          </a:p>
          <a:p>
            <a:pPr marL="1028700" lvl="1">
              <a:buFont typeface="Courier New" panose="02070309020205020404" pitchFamily="49" charset="0"/>
              <a:buChar char="o"/>
            </a:pPr>
            <a:r>
              <a:rPr lang="en-US" dirty="0"/>
              <a:t>There are two variants in library SARADC</a:t>
            </a:r>
          </a:p>
          <a:p>
            <a:pPr marL="1428750" lvl="2">
              <a:buFont typeface="Courier New" panose="02070309020205020404" pitchFamily="49" charset="0"/>
              <a:buChar char="o"/>
            </a:pPr>
            <a:r>
              <a:rPr lang="en-US" dirty="0" err="1"/>
              <a:t>inputbuffer</a:t>
            </a:r>
            <a:r>
              <a:rPr lang="en-US" dirty="0"/>
              <a:t>: just a buffer with bypass</a:t>
            </a:r>
          </a:p>
          <a:p>
            <a:pPr marL="1428750" lvl="2">
              <a:buFont typeface="Courier New" panose="02070309020205020404" pitchFamily="49" charset="0"/>
              <a:buChar char="o"/>
            </a:pPr>
            <a:r>
              <a:rPr lang="en-US" dirty="0" err="1"/>
              <a:t>inputbuffer_feedback</a:t>
            </a:r>
            <a:r>
              <a:rPr lang="en-US" dirty="0"/>
              <a:t>: the same buffer, with capability to receive the feedback from </a:t>
            </a:r>
            <a:r>
              <a:rPr lang="en-US" dirty="0" err="1"/>
              <a:t>SAMPLE_active</a:t>
            </a:r>
            <a:r>
              <a:rPr lang="en-US" dirty="0"/>
              <a:t> (active sampling)</a:t>
            </a:r>
          </a:p>
          <a:p>
            <a:pPr marL="1028700" lvl="1">
              <a:buFont typeface="Courier New" panose="02070309020205020404" pitchFamily="49" charset="0"/>
              <a:buChar char="o"/>
            </a:pPr>
            <a:r>
              <a:rPr lang="en-US" dirty="0"/>
              <a:t>Parameters:</a:t>
            </a:r>
          </a:p>
          <a:p>
            <a:pPr marL="1428750" lvl="2">
              <a:buFont typeface="Courier New" panose="02070309020205020404" pitchFamily="49" charset="0"/>
              <a:buChar char="o"/>
            </a:pPr>
            <a:r>
              <a:rPr lang="en-US" dirty="0"/>
              <a:t>S=4, 16, 64 or 256 variants of the </a:t>
            </a:r>
            <a:r>
              <a:rPr lang="en-US" dirty="0" err="1"/>
              <a:t>pdiff_keepwarm</a:t>
            </a:r>
            <a:r>
              <a:rPr lang="en-US" dirty="0"/>
              <a:t> (SARADC10: W=40 thus S=133</a:t>
            </a:r>
            <a:r>
              <a:rPr lang="en-US" dirty="0">
                <a:solidFill>
                  <a:srgbClr val="0000FF"/>
                </a:solidFill>
              </a:rPr>
              <a:t>=~128</a:t>
            </a:r>
            <a:r>
              <a:rPr lang="en-US" dirty="0"/>
              <a:t>)</a:t>
            </a:r>
          </a:p>
          <a:p>
            <a:pPr marL="1428750" lvl="2">
              <a:buFont typeface="Courier New" panose="02070309020205020404" pitchFamily="49" charset="0"/>
              <a:buChar char="o"/>
            </a:pPr>
            <a:r>
              <a:rPr lang="en-US" dirty="0"/>
              <a:t>Internally S/2</a:t>
            </a:r>
          </a:p>
          <a:p>
            <a:pPr lvl="1" indent="0">
              <a:buNone/>
            </a:pPr>
            <a:r>
              <a:rPr lang="en-US" dirty="0"/>
              <a:t>In principle the input stages must not be part of the ADC, except when using the “active sampling” feature</a:t>
            </a:r>
          </a:p>
          <a:p>
            <a:pPr marL="1028700" lvl="1">
              <a:buFont typeface="Courier New" panose="02070309020205020404" pitchFamily="49" charset="0"/>
              <a:buChar char="o"/>
            </a:pPr>
            <a:endParaRPr lang="en-US" dirty="0"/>
          </a:p>
        </p:txBody>
      </p:sp>
      <p:sp>
        <p:nvSpPr>
          <p:cNvPr id="4" name="Footer Placeholder 3">
            <a:extLst>
              <a:ext uri="{FF2B5EF4-FFF2-40B4-BE49-F238E27FC236}">
                <a16:creationId xmlns:a16="http://schemas.microsoft.com/office/drawing/2014/main" id="{C79E5714-CAB8-F092-916A-7DC49D525331}"/>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43DDA0BB-9FFF-C6EC-9228-55301C7D590F}"/>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105</a:t>
            </a:fld>
            <a:endParaRPr lang="en-US" kern="0" dirty="0"/>
          </a:p>
        </p:txBody>
      </p:sp>
    </p:spTree>
    <p:extLst>
      <p:ext uri="{BB962C8B-B14F-4D97-AF65-F5344CB8AC3E}">
        <p14:creationId xmlns:p14="http://schemas.microsoft.com/office/powerpoint/2010/main" val="25082294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2091-C225-2FC4-703C-86CFBAF39E77}"/>
              </a:ext>
            </a:extLst>
          </p:cNvPr>
          <p:cNvSpPr>
            <a:spLocks noGrp="1"/>
          </p:cNvSpPr>
          <p:nvPr>
            <p:ph type="title"/>
          </p:nvPr>
        </p:nvSpPr>
        <p:spPr/>
        <p:txBody>
          <a:bodyPr/>
          <a:lstStyle/>
          <a:p>
            <a:r>
              <a:rPr lang="en-US" dirty="0"/>
              <a:t>Towards a real standard cell (2)</a:t>
            </a:r>
          </a:p>
        </p:txBody>
      </p:sp>
      <p:sp>
        <p:nvSpPr>
          <p:cNvPr id="3" name="Content Placeholder 2">
            <a:extLst>
              <a:ext uri="{FF2B5EF4-FFF2-40B4-BE49-F238E27FC236}">
                <a16:creationId xmlns:a16="http://schemas.microsoft.com/office/drawing/2014/main" id="{1A2FD9B9-0731-8BD3-155A-8E3B3D4BCE52}"/>
              </a:ext>
            </a:extLst>
          </p:cNvPr>
          <p:cNvSpPr>
            <a:spLocks noGrp="1"/>
          </p:cNvSpPr>
          <p:nvPr>
            <p:ph idx="1"/>
          </p:nvPr>
        </p:nvSpPr>
        <p:spPr>
          <a:xfrm>
            <a:off x="609600" y="1447800"/>
            <a:ext cx="11430000" cy="4800600"/>
          </a:xfrm>
        </p:spPr>
        <p:txBody>
          <a:bodyPr/>
          <a:lstStyle/>
          <a:p>
            <a:pPr marL="285750" indent="-285750">
              <a:buFont typeface="Courier New" panose="02070309020205020404" pitchFamily="49" charset="0"/>
              <a:buChar char="o"/>
            </a:pPr>
            <a:r>
              <a:rPr lang="en-US" dirty="0"/>
              <a:t>The Sample &amp; Hold part inside the CDAC as a whole</a:t>
            </a:r>
          </a:p>
          <a:p>
            <a:pPr marL="1028700" lvl="1">
              <a:buFont typeface="Courier New" panose="02070309020205020404" pitchFamily="49" charset="0"/>
              <a:buChar char="o"/>
            </a:pPr>
            <a:r>
              <a:rPr lang="en-US" dirty="0"/>
              <a:t>There are two variants of this cell, in library SARADC_CDAC</a:t>
            </a:r>
          </a:p>
          <a:p>
            <a:pPr marL="1428750" lvl="2">
              <a:buFont typeface="Courier New" panose="02070309020205020404" pitchFamily="49" charset="0"/>
              <a:buChar char="o"/>
            </a:pPr>
            <a:r>
              <a:rPr lang="en-US" dirty="0"/>
              <a:t>SAMPLE: the classic approach</a:t>
            </a:r>
          </a:p>
          <a:p>
            <a:pPr marL="1428750" lvl="2">
              <a:buFont typeface="Courier New" panose="02070309020205020404" pitchFamily="49" charset="0"/>
              <a:buChar char="o"/>
            </a:pPr>
            <a:r>
              <a:rPr lang="en-US" dirty="0" err="1"/>
              <a:t>SAMPLE_active</a:t>
            </a:r>
            <a:r>
              <a:rPr lang="en-US" dirty="0"/>
              <a:t>: having active sampling and requiring access to the feedback inputs of the input stages</a:t>
            </a:r>
          </a:p>
          <a:p>
            <a:pPr marL="1028700" lvl="1">
              <a:buFont typeface="Courier New" panose="02070309020205020404" pitchFamily="49" charset="0"/>
              <a:buChar char="o"/>
            </a:pPr>
            <a:r>
              <a:rPr lang="en-US" dirty="0"/>
              <a:t>There should be a single parameter S (internally one should derive </a:t>
            </a:r>
            <a:r>
              <a:rPr lang="en-US" dirty="0" err="1"/>
              <a:t>S_sample</a:t>
            </a:r>
            <a:r>
              <a:rPr lang="en-US" dirty="0"/>
              <a:t>=S, </a:t>
            </a:r>
            <a:r>
              <a:rPr lang="en-US" dirty="0" err="1"/>
              <a:t>S_conn</a:t>
            </a:r>
            <a:r>
              <a:rPr lang="en-US" dirty="0"/>
              <a:t>=S/4, </a:t>
            </a:r>
            <a:r>
              <a:rPr lang="en-US" dirty="0" err="1"/>
              <a:t>S_cal</a:t>
            </a:r>
            <a:r>
              <a:rPr lang="en-US" dirty="0"/>
              <a:t>=S/8).  Advised values are S=64 and S=16, congruent with parameters used in CDAC.</a:t>
            </a:r>
          </a:p>
          <a:p>
            <a:pPr lvl="1" indent="0">
              <a:buNone/>
            </a:pPr>
            <a:endParaRPr lang="en-US" dirty="0"/>
          </a:p>
          <a:p>
            <a:pPr lvl="1" indent="0">
              <a:buNone/>
            </a:pPr>
            <a:endParaRPr lang="en-US" dirty="0"/>
          </a:p>
          <a:p>
            <a:pPr marL="285750" indent="-285750">
              <a:buFont typeface="Courier New" panose="02070309020205020404" pitchFamily="49" charset="0"/>
              <a:buChar char="o"/>
            </a:pPr>
            <a:endParaRPr lang="en-US" dirty="0"/>
          </a:p>
        </p:txBody>
      </p:sp>
      <p:sp>
        <p:nvSpPr>
          <p:cNvPr id="5" name="Slide Number Placeholder 4">
            <a:extLst>
              <a:ext uri="{FF2B5EF4-FFF2-40B4-BE49-F238E27FC236}">
                <a16:creationId xmlns:a16="http://schemas.microsoft.com/office/drawing/2014/main" id="{43DDA0BB-9FFF-C6EC-9228-55301C7D590F}"/>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106</a:t>
            </a:fld>
            <a:endParaRPr lang="en-US" kern="0" dirty="0"/>
          </a:p>
        </p:txBody>
      </p:sp>
    </p:spTree>
    <p:extLst>
      <p:ext uri="{BB962C8B-B14F-4D97-AF65-F5344CB8AC3E}">
        <p14:creationId xmlns:p14="http://schemas.microsoft.com/office/powerpoint/2010/main" val="10458431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2091-C225-2FC4-703C-86CFBAF39E77}"/>
              </a:ext>
            </a:extLst>
          </p:cNvPr>
          <p:cNvSpPr>
            <a:spLocks noGrp="1"/>
          </p:cNvSpPr>
          <p:nvPr>
            <p:ph type="title"/>
          </p:nvPr>
        </p:nvSpPr>
        <p:spPr/>
        <p:txBody>
          <a:bodyPr/>
          <a:lstStyle/>
          <a:p>
            <a:r>
              <a:rPr lang="en-US" dirty="0"/>
              <a:t>Towards a real standard cell (3)</a:t>
            </a:r>
          </a:p>
        </p:txBody>
      </p:sp>
      <p:sp>
        <p:nvSpPr>
          <p:cNvPr id="3" name="Content Placeholder 2">
            <a:extLst>
              <a:ext uri="{FF2B5EF4-FFF2-40B4-BE49-F238E27FC236}">
                <a16:creationId xmlns:a16="http://schemas.microsoft.com/office/drawing/2014/main" id="{1A2FD9B9-0731-8BD3-155A-8E3B3D4BCE52}"/>
              </a:ext>
            </a:extLst>
          </p:cNvPr>
          <p:cNvSpPr>
            <a:spLocks noGrp="1"/>
          </p:cNvSpPr>
          <p:nvPr>
            <p:ph idx="1"/>
          </p:nvPr>
        </p:nvSpPr>
        <p:spPr>
          <a:xfrm>
            <a:off x="609600" y="914400"/>
            <a:ext cx="11430000" cy="5334000"/>
          </a:xfrm>
        </p:spPr>
        <p:txBody>
          <a:bodyPr/>
          <a:lstStyle/>
          <a:p>
            <a:pPr marL="285750" indent="-285750">
              <a:buFont typeface="Courier New" panose="02070309020205020404" pitchFamily="49" charset="0"/>
              <a:buChar char="o"/>
            </a:pPr>
            <a:r>
              <a:rPr lang="en-US" dirty="0"/>
              <a:t>The CDAC proper part is topology rigid.  </a:t>
            </a:r>
          </a:p>
          <a:p>
            <a:pPr marL="1028700" lvl="1">
              <a:buFont typeface="Courier New" panose="02070309020205020404" pitchFamily="49" charset="0"/>
              <a:buChar char="o"/>
            </a:pPr>
            <a:r>
              <a:rPr lang="en-US" dirty="0"/>
              <a:t>It is conceived to have 16 conversions.  As the LSB is small in size, we do not envisage to make N=14 or N+12 variants.  Having less nominal bits is just a matter of having less ADC clocks</a:t>
            </a:r>
          </a:p>
          <a:p>
            <a:pPr marL="1028700" lvl="1">
              <a:buFont typeface="Courier New" panose="02070309020205020404" pitchFamily="49" charset="0"/>
              <a:buChar char="o"/>
            </a:pPr>
            <a:r>
              <a:rPr lang="en-US" dirty="0"/>
              <a:t>There are three parameters in the schematic cell</a:t>
            </a:r>
          </a:p>
          <a:p>
            <a:pPr marL="1543050" lvl="2" indent="-342900">
              <a:buFont typeface="+mj-lt"/>
              <a:buAutoNum type="arabicPeriod"/>
            </a:pPr>
            <a:r>
              <a:rPr lang="en-US" dirty="0"/>
              <a:t>The </a:t>
            </a:r>
            <a:r>
              <a:rPr lang="en-US" dirty="0" err="1"/>
              <a:t>Cmodel</a:t>
            </a:r>
            <a:r>
              <a:rPr lang="en-US" dirty="0"/>
              <a:t>, type of capacitor</a:t>
            </a:r>
          </a:p>
          <a:p>
            <a:pPr marL="1543050" lvl="2" indent="-342900">
              <a:buFont typeface="+mj-lt"/>
              <a:buAutoNum type="arabicPeriod"/>
            </a:pPr>
            <a:r>
              <a:rPr lang="en-US" dirty="0"/>
              <a:t>The strength of the switches.  Parameter S applies to the MSB-switch of the nonbinary CDAC proper. All other switches (including those of Split and Level </a:t>
            </a:r>
            <a:r>
              <a:rPr lang="en-US" dirty="0" err="1"/>
              <a:t>capactitors</a:t>
            </a:r>
            <a:r>
              <a:rPr lang="en-US" dirty="0"/>
              <a:t>) refer to that. Proposed values are S=16 (SARADC10) and S=4</a:t>
            </a:r>
          </a:p>
          <a:p>
            <a:pPr marL="1543050" lvl="2" indent="-342900">
              <a:buFont typeface="+mj-lt"/>
              <a:buAutoNum type="arabicPeriod"/>
            </a:pPr>
            <a:r>
              <a:rPr lang="en-US" dirty="0"/>
              <a:t>Value of capacitors, now implemented as W and L, thus Area. The parameter given are </a:t>
            </a:r>
            <a:r>
              <a:rPr lang="en-US" dirty="0" err="1"/>
              <a:t>Wmsb</a:t>
            </a:r>
            <a:r>
              <a:rPr lang="en-US" dirty="0"/>
              <a:t> and </a:t>
            </a:r>
            <a:r>
              <a:rPr lang="en-US" dirty="0" err="1"/>
              <a:t>Lmsb</a:t>
            </a:r>
            <a:r>
              <a:rPr lang="en-US" dirty="0"/>
              <a:t> of the MSB capacitor of the non binary CDAC </a:t>
            </a:r>
            <a:r>
              <a:rPr lang="en-US" dirty="0" err="1"/>
              <a:t>prpoper</a:t>
            </a:r>
            <a:r>
              <a:rPr lang="en-US" dirty="0"/>
              <a:t>. </a:t>
            </a:r>
          </a:p>
          <a:p>
            <a:pPr marL="1657350" lvl="3" indent="0">
              <a:buNone/>
            </a:pPr>
            <a:r>
              <a:rPr lang="en-US" dirty="0"/>
              <a:t>These must be chosen so that C</a:t>
            </a:r>
            <a:r>
              <a:rPr lang="en-US" baseline="-25000" dirty="0"/>
              <a:t>MSB</a:t>
            </a:r>
            <a:r>
              <a:rPr lang="en-US" dirty="0"/>
              <a:t>=</a:t>
            </a:r>
            <a:r>
              <a:rPr lang="en-US" dirty="0">
                <a:solidFill>
                  <a:srgbClr val="FF0000"/>
                </a:solidFill>
              </a:rPr>
              <a:t>1pF (nominal), 0.25 or 4pF.  </a:t>
            </a:r>
            <a:r>
              <a:rPr lang="en-US" dirty="0"/>
              <a:t>These determine the kTC noise of the ADC, hence:</a:t>
            </a:r>
          </a:p>
          <a:p>
            <a:pPr marL="2000250" lvl="3" indent="-342900"/>
            <a:r>
              <a:rPr lang="en-US" dirty="0" err="1"/>
              <a:t>C</a:t>
            </a:r>
            <a:r>
              <a:rPr lang="en-US" baseline="-25000" dirty="0" err="1"/>
              <a:t>total</a:t>
            </a:r>
            <a:r>
              <a:rPr lang="en-US" dirty="0"/>
              <a:t>=</a:t>
            </a:r>
            <a:r>
              <a:rPr lang="en-US" dirty="0">
                <a:solidFill>
                  <a:srgbClr val="FF0000"/>
                </a:solidFill>
              </a:rPr>
              <a:t>7pF: </a:t>
            </a:r>
            <a:r>
              <a:rPr lang="en-US" dirty="0"/>
              <a:t>nominal, assumed for 14 conversions thus about 12 equivalent binary bits</a:t>
            </a:r>
          </a:p>
          <a:p>
            <a:pPr marL="2000250" lvl="3" indent="-342900"/>
            <a:r>
              <a:rPr lang="en-US" dirty="0" err="1"/>
              <a:t>C</a:t>
            </a:r>
            <a:r>
              <a:rPr lang="en-US" baseline="-25000" dirty="0" err="1"/>
              <a:t>total</a:t>
            </a:r>
            <a:r>
              <a:rPr lang="en-US" dirty="0"/>
              <a:t>=</a:t>
            </a:r>
            <a:r>
              <a:rPr lang="en-US" dirty="0">
                <a:solidFill>
                  <a:srgbClr val="FF0000"/>
                </a:solidFill>
              </a:rPr>
              <a:t>1.75pF: </a:t>
            </a:r>
            <a:r>
              <a:rPr lang="en-US" dirty="0"/>
              <a:t>high speed/low power,  for less than 12 equivalent binary bits</a:t>
            </a:r>
          </a:p>
          <a:p>
            <a:pPr marL="2000250" lvl="3" indent="-342900"/>
            <a:r>
              <a:rPr lang="en-US" dirty="0" err="1"/>
              <a:t>C</a:t>
            </a:r>
            <a:r>
              <a:rPr lang="en-US" baseline="-25000" dirty="0" err="1"/>
              <a:t>total</a:t>
            </a:r>
            <a:r>
              <a:rPr lang="en-US" dirty="0"/>
              <a:t>=</a:t>
            </a:r>
            <a:r>
              <a:rPr lang="en-US" dirty="0">
                <a:solidFill>
                  <a:srgbClr val="FF0000"/>
                </a:solidFill>
              </a:rPr>
              <a:t>28pF: </a:t>
            </a:r>
            <a:r>
              <a:rPr lang="en-US" dirty="0"/>
              <a:t>“low noise”, for 16 conversions thus about 14 equivalent binary bits</a:t>
            </a:r>
          </a:p>
          <a:p>
            <a:pPr marL="2000250" lvl="3" indent="-342900"/>
            <a:endParaRPr lang="en-US" dirty="0"/>
          </a:p>
          <a:p>
            <a:pPr lvl="1" indent="0">
              <a:buNone/>
            </a:pPr>
            <a:endParaRPr lang="en-US" dirty="0"/>
          </a:p>
          <a:p>
            <a:pPr marL="285750" indent="-285750">
              <a:buFont typeface="Courier New" panose="02070309020205020404" pitchFamily="49" charset="0"/>
              <a:buChar char="o"/>
            </a:pPr>
            <a:endParaRPr lang="en-US" dirty="0"/>
          </a:p>
        </p:txBody>
      </p:sp>
      <p:sp>
        <p:nvSpPr>
          <p:cNvPr id="5" name="Slide Number Placeholder 4">
            <a:extLst>
              <a:ext uri="{FF2B5EF4-FFF2-40B4-BE49-F238E27FC236}">
                <a16:creationId xmlns:a16="http://schemas.microsoft.com/office/drawing/2014/main" id="{43DDA0BB-9FFF-C6EC-9228-55301C7D590F}"/>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107</a:t>
            </a:fld>
            <a:endParaRPr lang="en-US" kern="0" dirty="0"/>
          </a:p>
        </p:txBody>
      </p:sp>
    </p:spTree>
    <p:extLst>
      <p:ext uri="{BB962C8B-B14F-4D97-AF65-F5344CB8AC3E}">
        <p14:creationId xmlns:p14="http://schemas.microsoft.com/office/powerpoint/2010/main" val="36363341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2091-C225-2FC4-703C-86CFBAF39E77}"/>
              </a:ext>
            </a:extLst>
          </p:cNvPr>
          <p:cNvSpPr>
            <a:spLocks noGrp="1"/>
          </p:cNvSpPr>
          <p:nvPr>
            <p:ph type="title"/>
          </p:nvPr>
        </p:nvSpPr>
        <p:spPr/>
        <p:txBody>
          <a:bodyPr/>
          <a:lstStyle/>
          <a:p>
            <a:r>
              <a:rPr lang="en-US" dirty="0"/>
              <a:t>Towards a real standard cell (4)</a:t>
            </a:r>
          </a:p>
        </p:txBody>
      </p:sp>
      <p:sp>
        <p:nvSpPr>
          <p:cNvPr id="3" name="Content Placeholder 2">
            <a:extLst>
              <a:ext uri="{FF2B5EF4-FFF2-40B4-BE49-F238E27FC236}">
                <a16:creationId xmlns:a16="http://schemas.microsoft.com/office/drawing/2014/main" id="{1A2FD9B9-0731-8BD3-155A-8E3B3D4BCE52}"/>
              </a:ext>
            </a:extLst>
          </p:cNvPr>
          <p:cNvSpPr>
            <a:spLocks noGrp="1"/>
          </p:cNvSpPr>
          <p:nvPr>
            <p:ph idx="1"/>
          </p:nvPr>
        </p:nvSpPr>
        <p:spPr>
          <a:xfrm>
            <a:off x="609600" y="1066800"/>
            <a:ext cx="10972800" cy="5181600"/>
          </a:xfrm>
        </p:spPr>
        <p:txBody>
          <a:bodyPr/>
          <a:lstStyle/>
          <a:p>
            <a:pPr marL="285750" indent="-285750">
              <a:buFont typeface="Courier New" panose="02070309020205020404" pitchFamily="49" charset="0"/>
              <a:buChar char="o"/>
            </a:pPr>
            <a:r>
              <a:rPr lang="en-US" dirty="0"/>
              <a:t>The comparator</a:t>
            </a:r>
          </a:p>
          <a:p>
            <a:pPr marL="1028700" lvl="1">
              <a:buFont typeface="Courier New" panose="02070309020205020404" pitchFamily="49" charset="0"/>
              <a:buChar char="o"/>
            </a:pPr>
            <a:r>
              <a:rPr lang="en-US" dirty="0"/>
              <a:t>Should have a single parameter S.  Advised values S=128 (present nominal) and S=32.  Internally one derives </a:t>
            </a:r>
            <a:r>
              <a:rPr lang="en-US" dirty="0" err="1"/>
              <a:t>S_preamp</a:t>
            </a:r>
            <a:r>
              <a:rPr lang="en-US" dirty="0"/>
              <a:t>=S, </a:t>
            </a:r>
            <a:r>
              <a:rPr lang="en-US" dirty="0" err="1"/>
              <a:t>S_offset</a:t>
            </a:r>
            <a:r>
              <a:rPr lang="en-US" dirty="0"/>
              <a:t>=S/4, </a:t>
            </a:r>
            <a:r>
              <a:rPr lang="en-US" dirty="0" err="1"/>
              <a:t>S_latch</a:t>
            </a:r>
            <a:r>
              <a:rPr lang="en-US" dirty="0"/>
              <a:t>=S/16.</a:t>
            </a:r>
          </a:p>
          <a:p>
            <a:pPr marL="1028700" lvl="1">
              <a:buFont typeface="Courier New" panose="02070309020205020404" pitchFamily="49" charset="0"/>
              <a:buChar char="o"/>
            </a:pPr>
            <a:r>
              <a:rPr lang="en-US" dirty="0"/>
              <a:t>This S affects the 1/f and kTC noise of the comparator.  Hence one should use S=128 for low noise and high resolution.  S=32 (or even less) for higher noise / low power.</a:t>
            </a:r>
          </a:p>
          <a:p>
            <a:pPr marL="1028700" lvl="1">
              <a:buFont typeface="Courier New" panose="02070309020205020404" pitchFamily="49" charset="0"/>
              <a:buChar char="o"/>
            </a:pPr>
            <a:r>
              <a:rPr lang="en-US" dirty="0"/>
              <a:t>As the comparator is presently the dominant dissipator one must consider S=32 or even less in applications.  Note that also the tuner setting affect this dissipation.  </a:t>
            </a:r>
          </a:p>
          <a:p>
            <a:pPr lvl="1" indent="0">
              <a:buNone/>
            </a:pPr>
            <a:r>
              <a:rPr lang="en-US" dirty="0">
                <a:solidFill>
                  <a:srgbClr val="FF0000"/>
                </a:solidFill>
              </a:rPr>
              <a:t>Notes:</a:t>
            </a:r>
          </a:p>
          <a:p>
            <a:pPr marL="1085850" lvl="1" indent="-342900">
              <a:buFont typeface="+mj-lt"/>
              <a:buAutoNum type="arabicPeriod"/>
            </a:pPr>
            <a:r>
              <a:rPr lang="en-US" dirty="0">
                <a:solidFill>
                  <a:srgbClr val="FF0000"/>
                </a:solidFill>
              </a:rPr>
              <a:t>In future designs, the comparator might evolve to a pure switching comparator. </a:t>
            </a:r>
          </a:p>
          <a:p>
            <a:pPr marL="1085850" lvl="1" indent="-342900">
              <a:buFont typeface="+mj-lt"/>
              <a:buAutoNum type="arabicPeriod"/>
            </a:pPr>
            <a:r>
              <a:rPr lang="en-US" dirty="0">
                <a:solidFill>
                  <a:srgbClr val="FF0000"/>
                </a:solidFill>
              </a:rPr>
              <a:t>Comparator dimensioning requires a thorough study , including the effects of calibration and auto-zero-</a:t>
            </a:r>
            <a:r>
              <a:rPr lang="en-US" dirty="0" err="1">
                <a:solidFill>
                  <a:srgbClr val="FF0000"/>
                </a:solidFill>
              </a:rPr>
              <a:t>ing</a:t>
            </a:r>
            <a:r>
              <a:rPr lang="en-US" dirty="0">
                <a:solidFill>
                  <a:srgbClr val="FF0000"/>
                </a:solidFill>
              </a:rPr>
              <a:t> on noise.</a:t>
            </a:r>
          </a:p>
          <a:p>
            <a:pPr lvl="1" indent="0">
              <a:buNone/>
            </a:pPr>
            <a:endParaRPr lang="en-US" dirty="0"/>
          </a:p>
          <a:p>
            <a:pPr marL="285750" indent="-285750">
              <a:buFont typeface="Courier New" panose="02070309020205020404" pitchFamily="49" charset="0"/>
              <a:buChar char="o"/>
            </a:pPr>
            <a:endParaRPr lang="en-US" dirty="0"/>
          </a:p>
        </p:txBody>
      </p:sp>
      <p:sp>
        <p:nvSpPr>
          <p:cNvPr id="4" name="Footer Placeholder 3">
            <a:extLst>
              <a:ext uri="{FF2B5EF4-FFF2-40B4-BE49-F238E27FC236}">
                <a16:creationId xmlns:a16="http://schemas.microsoft.com/office/drawing/2014/main" id="{C79E5714-CAB8-F092-916A-7DC49D525331}"/>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43DDA0BB-9FFF-C6EC-9228-55301C7D590F}"/>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108</a:t>
            </a:fld>
            <a:endParaRPr lang="en-US" kern="0" dirty="0"/>
          </a:p>
        </p:txBody>
      </p:sp>
    </p:spTree>
    <p:extLst>
      <p:ext uri="{BB962C8B-B14F-4D97-AF65-F5344CB8AC3E}">
        <p14:creationId xmlns:p14="http://schemas.microsoft.com/office/powerpoint/2010/main" val="6510684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Non-binary CDAC</a:t>
            </a:r>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endParaRPr lang="en-US" dirty="0"/>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109</a:t>
            </a:fld>
            <a:endParaRPr lang="en-US" kern="0" dirty="0"/>
          </a:p>
        </p:txBody>
      </p:sp>
    </p:spTree>
    <p:extLst>
      <p:ext uri="{BB962C8B-B14F-4D97-AF65-F5344CB8AC3E}">
        <p14:creationId xmlns:p14="http://schemas.microsoft.com/office/powerpoint/2010/main" val="355929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SARADC Concepts</a:t>
            </a:r>
          </a:p>
        </p:txBody>
      </p:sp>
      <p:sp>
        <p:nvSpPr>
          <p:cNvPr id="6" name="Slide Number Placeholder 5"/>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a:solidFill>
                  <a:schemeClr val="accent2">
                    <a:lumMod val="60000"/>
                    <a:lumOff val="40000"/>
                  </a:schemeClr>
                </a:solidFill>
              </a:rPr>
              <a:pPr fontAlgn="auto">
                <a:spcBef>
                  <a:spcPts val="0"/>
                </a:spcBef>
                <a:spcAft>
                  <a:spcPts val="0"/>
                </a:spcAft>
                <a:defRPr/>
              </a:pPr>
              <a:t>11</a:t>
            </a:fld>
            <a:endParaRPr lang="en-US" kern="0" dirty="0">
              <a:solidFill>
                <a:schemeClr val="accent2">
                  <a:lumMod val="60000"/>
                  <a:lumOff val="40000"/>
                </a:schemeClr>
              </a:solidFill>
            </a:endParaRPr>
          </a:p>
        </p:txBody>
      </p:sp>
      <p:sp>
        <p:nvSpPr>
          <p:cNvPr id="5" name="Footer Placeholder 4"/>
          <p:cNvSpPr>
            <a:spLocks noGrp="1"/>
          </p:cNvSpPr>
          <p:nvPr>
            <p:ph type="ftr" sz="quarter" idx="4294967295"/>
          </p:nvPr>
        </p:nvSpPr>
        <p:spPr>
          <a:xfrm>
            <a:off x="0" y="6477000"/>
            <a:ext cx="4673600" cy="381000"/>
          </a:xfrm>
        </p:spPr>
        <p:txBody>
          <a:bodyPr/>
          <a:lstStyle/>
          <a:p>
            <a:pPr fontAlgn="auto">
              <a:spcBef>
                <a:spcPts val="0"/>
              </a:spcBef>
              <a:spcAft>
                <a:spcPts val="0"/>
              </a:spcAft>
              <a:defRPr/>
            </a:pPr>
            <a:r>
              <a:rPr lang="fr-FR" kern="0">
                <a:solidFill>
                  <a:schemeClr val="accent2">
                    <a:lumMod val="60000"/>
                    <a:lumOff val="40000"/>
                  </a:schemeClr>
                </a:solidFill>
              </a:rPr>
              <a:t>SARADC</a:t>
            </a:r>
            <a:endParaRPr lang="en-US" kern="0" dirty="0">
              <a:solidFill>
                <a:schemeClr val="accent2">
                  <a:lumMod val="60000"/>
                  <a:lumOff val="40000"/>
                </a:schemeClr>
              </a:solidFill>
            </a:endParaRPr>
          </a:p>
        </p:txBody>
      </p:sp>
    </p:spTree>
    <p:extLst>
      <p:ext uri="{BB962C8B-B14F-4D97-AF65-F5344CB8AC3E}">
        <p14:creationId xmlns:p14="http://schemas.microsoft.com/office/powerpoint/2010/main" val="30950302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A92D10-4E38-273D-BAD1-A376DE3F389C}"/>
              </a:ext>
            </a:extLst>
          </p:cNvPr>
          <p:cNvSpPr>
            <a:spLocks noGrp="1"/>
          </p:cNvSpPr>
          <p:nvPr>
            <p:ph type="title"/>
          </p:nvPr>
        </p:nvSpPr>
        <p:spPr/>
        <p:txBody>
          <a:bodyPr/>
          <a:lstStyle/>
          <a:p>
            <a:r>
              <a:rPr lang="en-US" dirty="0"/>
              <a:t>CDAC, overview</a:t>
            </a:r>
          </a:p>
        </p:txBody>
      </p:sp>
      <p:sp>
        <p:nvSpPr>
          <p:cNvPr id="4" name="Slide Number Placeholder 3">
            <a:extLst>
              <a:ext uri="{FF2B5EF4-FFF2-40B4-BE49-F238E27FC236}">
                <a16:creationId xmlns:a16="http://schemas.microsoft.com/office/drawing/2014/main" id="{D10C702B-8884-C571-7E0F-26C218035BC8}"/>
              </a:ext>
            </a:extLst>
          </p:cNvPr>
          <p:cNvSpPr>
            <a:spLocks noGrp="1"/>
          </p:cNvSpPr>
          <p:nvPr>
            <p:ph type="sldNum" sz="quarter" idx="4"/>
          </p:nvPr>
        </p:nvSpPr>
        <p:spPr/>
        <p:txBody>
          <a:bodyPr/>
          <a:lstStyle/>
          <a:p>
            <a:fld id="{7E689A40-3C96-44CF-8AD5-B8413A1FA80F}" type="slidenum">
              <a:rPr lang="en-US" altLang="nl-BE" smtClean="0"/>
              <a:pPr/>
              <a:t>110</a:t>
            </a:fld>
            <a:endParaRPr lang="en-US" altLang="nl-BE"/>
          </a:p>
        </p:txBody>
      </p:sp>
      <p:sp>
        <p:nvSpPr>
          <p:cNvPr id="9" name="Content Placeholder 8">
            <a:extLst>
              <a:ext uri="{FF2B5EF4-FFF2-40B4-BE49-F238E27FC236}">
                <a16:creationId xmlns:a16="http://schemas.microsoft.com/office/drawing/2014/main" id="{AD24700F-87AD-CA4F-0A2D-BEBB62CCBAC3}"/>
              </a:ext>
            </a:extLst>
          </p:cNvPr>
          <p:cNvSpPr>
            <a:spLocks noGrp="1"/>
          </p:cNvSpPr>
          <p:nvPr>
            <p:ph idx="1"/>
          </p:nvPr>
        </p:nvSpPr>
        <p:spPr>
          <a:xfrm>
            <a:off x="609600" y="990600"/>
            <a:ext cx="3106656" cy="5257800"/>
          </a:xfrm>
        </p:spPr>
        <p:txBody>
          <a:bodyPr/>
          <a:lstStyle/>
          <a:p>
            <a:r>
              <a:rPr lang="en-US" dirty="0"/>
              <a:t>The CDAC capacitors are in three groups of about equal total capacitance.</a:t>
            </a:r>
          </a:p>
          <a:p>
            <a:pPr marL="342900" indent="-342900">
              <a:buFont typeface="+mj-lt"/>
              <a:buAutoNum type="arabicPeriod"/>
            </a:pPr>
            <a:r>
              <a:rPr lang="en-US" dirty="0"/>
              <a:t>The </a:t>
            </a:r>
            <a:r>
              <a:rPr lang="en-US" b="1" dirty="0"/>
              <a:t>SARADC proper</a:t>
            </a:r>
            <a:r>
              <a:rPr lang="en-US" dirty="0"/>
              <a:t>, </a:t>
            </a:r>
            <a:r>
              <a:rPr lang="en-US" dirty="0">
                <a:solidFill>
                  <a:srgbClr val="0000FF"/>
                </a:solidFill>
              </a:rPr>
              <a:t>operating</a:t>
            </a:r>
            <a:r>
              <a:rPr lang="en-US" dirty="0"/>
              <a:t> in a “SAR” fashion, monotonic and non-binary.</a:t>
            </a:r>
          </a:p>
          <a:p>
            <a:pPr marL="342900" indent="-342900">
              <a:buFont typeface="+mj-lt"/>
              <a:buAutoNum type="arabicPeriod"/>
            </a:pPr>
            <a:r>
              <a:rPr lang="en-US" dirty="0"/>
              <a:t>The </a:t>
            </a:r>
            <a:r>
              <a:rPr lang="en-US" dirty="0">
                <a:solidFill>
                  <a:srgbClr val="0000FF"/>
                </a:solidFill>
              </a:rPr>
              <a:t>statically</a:t>
            </a:r>
            <a:r>
              <a:rPr lang="en-US" dirty="0"/>
              <a:t> biased </a:t>
            </a:r>
            <a:r>
              <a:rPr lang="en-US" b="1" dirty="0"/>
              <a:t>split capacitors</a:t>
            </a:r>
            <a:r>
              <a:rPr lang="en-US" dirty="0"/>
              <a:t>, serving gain reduction and the possibility to do noise minimum shift.</a:t>
            </a:r>
          </a:p>
          <a:p>
            <a:pPr marL="342900" indent="-342900">
              <a:buFont typeface="+mj-lt"/>
              <a:buAutoNum type="arabicPeriod"/>
            </a:pPr>
            <a:r>
              <a:rPr lang="en-US" dirty="0"/>
              <a:t>The </a:t>
            </a:r>
            <a:r>
              <a:rPr lang="en-US" dirty="0">
                <a:solidFill>
                  <a:srgbClr val="0000FF"/>
                </a:solidFill>
              </a:rPr>
              <a:t>dynamically</a:t>
            </a:r>
            <a:r>
              <a:rPr lang="en-US" dirty="0"/>
              <a:t> biased </a:t>
            </a:r>
            <a:r>
              <a:rPr lang="en-US" b="1" dirty="0"/>
              <a:t>level shift capacitors</a:t>
            </a:r>
            <a:r>
              <a:rPr lang="en-US" dirty="0"/>
              <a:t>, serving to level shift R versus S inputs.</a:t>
            </a:r>
          </a:p>
        </p:txBody>
      </p:sp>
      <p:pic>
        <p:nvPicPr>
          <p:cNvPr id="10" name="Content Placeholder 7" descr="A picture containing text, whiteboard&#10;&#10;Description automatically generated">
            <a:extLst>
              <a:ext uri="{FF2B5EF4-FFF2-40B4-BE49-F238E27FC236}">
                <a16:creationId xmlns:a16="http://schemas.microsoft.com/office/drawing/2014/main" id="{D808AFF8-E627-F358-29A1-CB6356E244F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6000"/>
                    </a14:imgEffect>
                  </a14:imgLayer>
                </a14:imgProps>
              </a:ext>
              <a:ext uri="{28A0092B-C50C-407E-A947-70E740481C1C}">
                <a14:useLocalDpi xmlns:a14="http://schemas.microsoft.com/office/drawing/2010/main" val="0"/>
              </a:ext>
            </a:extLst>
          </a:blip>
          <a:stretch>
            <a:fillRect/>
          </a:stretch>
        </p:blipFill>
        <p:spPr bwMode="auto">
          <a:xfrm>
            <a:off x="3716256" y="990600"/>
            <a:ext cx="8628144" cy="59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3502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CFD32D-34AF-B229-B59D-1779588C7B73}"/>
              </a:ext>
            </a:extLst>
          </p:cNvPr>
          <p:cNvSpPr>
            <a:spLocks noGrp="1"/>
          </p:cNvSpPr>
          <p:nvPr>
            <p:ph type="title"/>
          </p:nvPr>
        </p:nvSpPr>
        <p:spPr/>
        <p:txBody>
          <a:bodyPr/>
          <a:lstStyle/>
          <a:p>
            <a:r>
              <a:rPr lang="en-US" dirty="0"/>
              <a:t>Non-binary capacitor array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D718B22-D43A-AAC8-9DC0-63114CE9A149}"/>
                  </a:ext>
                </a:extLst>
              </p:cNvPr>
              <p:cNvSpPr>
                <a:spLocks noGrp="1"/>
              </p:cNvSpPr>
              <p:nvPr>
                <p:ph idx="1"/>
              </p:nvPr>
            </p:nvSpPr>
            <p:spPr>
              <a:xfrm>
                <a:off x="76200" y="838199"/>
                <a:ext cx="12098383" cy="2538663"/>
              </a:xfrm>
            </p:spPr>
            <p:txBody>
              <a:bodyPr/>
              <a:lstStyle/>
              <a:p>
                <a:pPr marL="285750" indent="-285750">
                  <a:buFont typeface="Arial" panose="020B0604020202020204" pitchFamily="34" charset="0"/>
                  <a:buChar char="•"/>
                </a:pPr>
                <a:r>
                  <a:rPr lang="en-US" dirty="0"/>
                  <a:t>The CDAC consists of a 16-bit capacitor array with &lt;2 factors (radix). A radix of ~1.8 is used in SARADC10</a:t>
                </a:r>
              </a:p>
              <a:p>
                <a:pPr marL="285750" indent="-285750">
                  <a:buFont typeface="Arial" panose="020B0604020202020204" pitchFamily="34" charset="0"/>
                  <a:buChar char="•"/>
                </a:pPr>
                <a:r>
                  <a:rPr lang="en-US" dirty="0"/>
                  <a:t>Series capacitors are used to reduce the ratio between the smallest unit capacitor(</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𝑢𝑛𝑖𝑡</m:t>
                        </m:r>
                      </m:sub>
                    </m:sSub>
                  </m:oMath>
                </a14:m>
                <a:r>
                  <a:rPr lang="en-US" dirty="0"/>
                  <a:t>) and the largest capacitor(</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𝑀𝑆𝐵</m:t>
                        </m:r>
                      </m:sub>
                    </m:sSub>
                  </m:oMath>
                </a14:m>
                <a:r>
                  <a:rPr lang="en-US" dirty="0"/>
                  <a:t>).</a:t>
                </a:r>
              </a:p>
              <a:p>
                <a:pPr marL="1028700" lvl="1"/>
                <a:r>
                  <a:rPr lang="en-US" dirty="0"/>
                  <a:t>Example: in brute force n=16, thus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nl-BE" b="0" i="1" smtClean="0">
                            <a:latin typeface="Cambria Math" panose="02040503050406030204" pitchFamily="18" charset="0"/>
                          </a:rPr>
                          <m:t>𝐿𝑆𝐵</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𝑀𝑆𝐵</m:t>
                            </m:r>
                          </m:sub>
                        </m:sSub>
                      </m:num>
                      <m:den>
                        <m:sSup>
                          <m:sSupPr>
                            <m:ctrlPr>
                              <a:rPr lang="en-US" i="1">
                                <a:latin typeface="Cambria Math" panose="02040503050406030204" pitchFamily="18" charset="0"/>
                              </a:rPr>
                            </m:ctrlPr>
                          </m:sSupPr>
                          <m:e>
                            <m:r>
                              <a:rPr lang="en-US" i="1">
                                <a:latin typeface="Cambria Math" panose="02040503050406030204" pitchFamily="18" charset="0"/>
                              </a:rPr>
                              <m:t>1.8</m:t>
                            </m:r>
                          </m:e>
                          <m:sup>
                            <m:r>
                              <a:rPr lang="nl-BE" b="0" i="1" smtClean="0">
                                <a:latin typeface="Cambria Math" panose="02040503050406030204" pitchFamily="18" charset="0"/>
                              </a:rPr>
                              <m:t>15</m:t>
                            </m:r>
                          </m:sup>
                        </m:sSup>
                      </m:den>
                    </m:f>
                    <m:r>
                      <a:rPr lang="en-US" i="1"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𝑀𝑆𝐵</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𝐿𝑆𝐵</m:t>
                            </m:r>
                          </m:sub>
                        </m:sSub>
                      </m:den>
                    </m:f>
                    <m:r>
                      <a:rPr lang="en-US" i="1" dirty="0">
                        <a:latin typeface="Cambria Math" panose="02040503050406030204" pitchFamily="18" charset="0"/>
                      </a:rPr>
                      <m:t>≈6750</m:t>
                    </m:r>
                  </m:oMath>
                </a14:m>
                <a:endParaRPr lang="en-US" dirty="0"/>
              </a:p>
              <a:p>
                <a:pPr marL="1028700" lvl="1"/>
                <a:r>
                  <a:rPr lang="en-US" dirty="0"/>
                  <a:t>When using </a:t>
                </a:r>
                <a:r>
                  <a:rPr lang="en-US" dirty="0" err="1"/>
                  <a:t>C</a:t>
                </a:r>
                <a:r>
                  <a:rPr lang="en-US" baseline="-25000" dirty="0" err="1"/>
                  <a:t>series</a:t>
                </a:r>
                <a:r>
                  <a:rPr lang="en-US" dirty="0"/>
                  <a:t>, n is limited to 8, thus: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nl-BE" b="0" i="1" smtClean="0">
                            <a:latin typeface="Cambria Math" panose="02040503050406030204" pitchFamily="18" charset="0"/>
                          </a:rPr>
                          <m:t>𝐿𝑆𝐵</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𝑀𝑆𝐵</m:t>
                            </m:r>
                          </m:sub>
                        </m:sSub>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1.8</m:t>
                            </m:r>
                          </m:e>
                          <m:sup>
                            <m:r>
                              <a:rPr lang="nl-BE" b="0" i="1" smtClean="0">
                                <a:latin typeface="Cambria Math" panose="02040503050406030204" pitchFamily="18" charset="0"/>
                              </a:rPr>
                              <m:t>7</m:t>
                            </m:r>
                          </m:sup>
                        </m:sSup>
                      </m:den>
                    </m:f>
                  </m:oMath>
                </a14:m>
                <a:r>
                  <a:rPr lang="en-US" dirty="0"/>
                  <a:t> </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f>
                      <m:fPr>
                        <m:ctrlPr>
                          <a:rPr lang="en-US"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𝑀𝑆𝐵</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𝑢𝑛𝑖𝑡</m:t>
                            </m:r>
                          </m:sub>
                        </m:sSub>
                      </m:den>
                    </m:f>
                    <m:r>
                      <a:rPr lang="en-US" b="0" i="1" dirty="0" smtClean="0">
                        <a:latin typeface="Cambria Math" panose="02040503050406030204" pitchFamily="18" charset="0"/>
                      </a:rPr>
                      <m:t>≈60</m:t>
                    </m:r>
                  </m:oMath>
                </a14:m>
                <a:endParaRPr lang="en-US" dirty="0"/>
              </a:p>
              <a:p>
                <a:pPr marL="1428750" lvl="2"/>
                <a:endParaRPr lang="en-US" dirty="0"/>
              </a:p>
            </p:txBody>
          </p:sp>
        </mc:Choice>
        <mc:Fallback xmlns="">
          <p:sp>
            <p:nvSpPr>
              <p:cNvPr id="6" name="Content Placeholder 5">
                <a:extLst>
                  <a:ext uri="{FF2B5EF4-FFF2-40B4-BE49-F238E27FC236}">
                    <a16:creationId xmlns:a16="http://schemas.microsoft.com/office/drawing/2014/main" id="{5D718B22-D43A-AAC8-9DC0-63114CE9A149}"/>
                  </a:ext>
                </a:extLst>
              </p:cNvPr>
              <p:cNvSpPr>
                <a:spLocks noGrp="1" noRot="1" noChangeAspect="1" noMove="1" noResize="1" noEditPoints="1" noAdjustHandles="1" noChangeArrowheads="1" noChangeShapeType="1" noTextEdit="1"/>
              </p:cNvSpPr>
              <p:nvPr>
                <p:ph idx="1"/>
              </p:nvPr>
            </p:nvSpPr>
            <p:spPr>
              <a:xfrm>
                <a:off x="76200" y="838199"/>
                <a:ext cx="12098383" cy="2538663"/>
              </a:xfrm>
              <a:blipFill>
                <a:blip r:embed="rId2"/>
                <a:stretch>
                  <a:fillRect l="-353" t="-11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32F6114-1030-07D6-9EDF-67FFAEFCD202}"/>
              </a:ext>
            </a:extLst>
          </p:cNvPr>
          <p:cNvSpPr>
            <a:spLocks noGrp="1"/>
          </p:cNvSpPr>
          <p:nvPr>
            <p:ph type="sldNum" sz="quarter" idx="4"/>
          </p:nvPr>
        </p:nvSpPr>
        <p:spPr/>
        <p:txBody>
          <a:bodyPr/>
          <a:lstStyle/>
          <a:p>
            <a:fld id="{7E689A40-3C96-44CF-8AD5-B8413A1FA80F}" type="slidenum">
              <a:rPr lang="en-US" altLang="nl-BE" smtClean="0"/>
              <a:pPr/>
              <a:t>111</a:t>
            </a:fld>
            <a:endParaRPr lang="en-US" altLang="nl-BE"/>
          </a:p>
        </p:txBody>
      </p:sp>
      <p:pic>
        <p:nvPicPr>
          <p:cNvPr id="8" name="Graphic 7">
            <a:extLst>
              <a:ext uri="{FF2B5EF4-FFF2-40B4-BE49-F238E27FC236}">
                <a16:creationId xmlns:a16="http://schemas.microsoft.com/office/drawing/2014/main" id="{700A6CA7-4286-1790-1B81-2FFDA65719C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374" t="-1" r="-472" b="41145"/>
          <a:stretch/>
        </p:blipFill>
        <p:spPr>
          <a:xfrm>
            <a:off x="-30778" y="3429000"/>
            <a:ext cx="12205361" cy="2995863"/>
          </a:xfrm>
          <a:prstGeom prst="rect">
            <a:avLst/>
          </a:prstGeom>
        </p:spPr>
      </p:pic>
    </p:spTree>
    <p:extLst>
      <p:ext uri="{BB962C8B-B14F-4D97-AF65-F5344CB8AC3E}">
        <p14:creationId xmlns:p14="http://schemas.microsoft.com/office/powerpoint/2010/main" val="97809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CFD32D-34AF-B229-B59D-1779588C7B73}"/>
              </a:ext>
            </a:extLst>
          </p:cNvPr>
          <p:cNvSpPr>
            <a:spLocks noGrp="1"/>
          </p:cNvSpPr>
          <p:nvPr>
            <p:ph type="title"/>
          </p:nvPr>
        </p:nvSpPr>
        <p:spPr/>
        <p:txBody>
          <a:bodyPr/>
          <a:lstStyle/>
          <a:p>
            <a:r>
              <a:rPr lang="en-US" dirty="0"/>
              <a:t>Non-binary capacitor array (Cont’d)</a:t>
            </a:r>
          </a:p>
        </p:txBody>
      </p:sp>
      <p:sp>
        <p:nvSpPr>
          <p:cNvPr id="6" name="Content Placeholder 5">
            <a:extLst>
              <a:ext uri="{FF2B5EF4-FFF2-40B4-BE49-F238E27FC236}">
                <a16:creationId xmlns:a16="http://schemas.microsoft.com/office/drawing/2014/main" id="{5D718B22-D43A-AAC8-9DC0-63114CE9A149}"/>
              </a:ext>
            </a:extLst>
          </p:cNvPr>
          <p:cNvSpPr>
            <a:spLocks noGrp="1"/>
          </p:cNvSpPr>
          <p:nvPr>
            <p:ph idx="1"/>
          </p:nvPr>
        </p:nvSpPr>
        <p:spPr>
          <a:xfrm>
            <a:off x="76201" y="838199"/>
            <a:ext cx="11887200" cy="1371601"/>
          </a:xfrm>
        </p:spPr>
        <p:txBody>
          <a:bodyPr/>
          <a:lstStyle/>
          <a:p>
            <a:pPr marL="285750" indent="-285750">
              <a:buFont typeface="Arial" panose="020B0604020202020204" pitchFamily="34" charset="0"/>
              <a:buChar char="•"/>
            </a:pPr>
            <a:r>
              <a:rPr lang="en-US" dirty="0"/>
              <a:t>A binary-weighted SARADC is vulnerable to both static and dynamic errors. Its conversion efficiency, where each subsequent step is exactly halved, means that any decision error cannot be recovered.</a:t>
            </a:r>
          </a:p>
          <a:p>
            <a:pPr marL="285750" indent="-285750">
              <a:buFont typeface="Arial" panose="020B0604020202020204" pitchFamily="34" charset="0"/>
              <a:buChar char="•"/>
            </a:pPr>
            <a:r>
              <a:rPr lang="en-US" dirty="0"/>
              <a:t>A redundant, non-binary, architecture solves this problem by introducing overlap between the conversion range</a:t>
            </a:r>
          </a:p>
        </p:txBody>
      </p:sp>
      <p:sp>
        <p:nvSpPr>
          <p:cNvPr id="4" name="Slide Number Placeholder 3">
            <a:extLst>
              <a:ext uri="{FF2B5EF4-FFF2-40B4-BE49-F238E27FC236}">
                <a16:creationId xmlns:a16="http://schemas.microsoft.com/office/drawing/2014/main" id="{432F6114-1030-07D6-9EDF-67FFAEFCD202}"/>
              </a:ext>
            </a:extLst>
          </p:cNvPr>
          <p:cNvSpPr>
            <a:spLocks noGrp="1"/>
          </p:cNvSpPr>
          <p:nvPr>
            <p:ph type="sldNum" sz="quarter" idx="4"/>
          </p:nvPr>
        </p:nvSpPr>
        <p:spPr/>
        <p:txBody>
          <a:bodyPr/>
          <a:lstStyle/>
          <a:p>
            <a:fld id="{7E689A40-3C96-44CF-8AD5-B8413A1FA80F}" type="slidenum">
              <a:rPr lang="en-US" altLang="nl-BE" smtClean="0"/>
              <a:pPr/>
              <a:t>112</a:t>
            </a:fld>
            <a:endParaRPr lang="en-US" altLang="nl-BE"/>
          </a:p>
        </p:txBody>
      </p:sp>
      <p:pic>
        <p:nvPicPr>
          <p:cNvPr id="3" name="Graphic 2">
            <a:extLst>
              <a:ext uri="{FF2B5EF4-FFF2-40B4-BE49-F238E27FC236}">
                <a16:creationId xmlns:a16="http://schemas.microsoft.com/office/drawing/2014/main" id="{080DEACE-2015-0F44-DE88-A56F827A2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273104" y="1828800"/>
            <a:ext cx="6928992" cy="4648200"/>
          </a:xfrm>
          <a:prstGeom prst="rect">
            <a:avLst/>
          </a:prstGeom>
        </p:spPr>
      </p:pic>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0496A787-54D4-E9A5-51FE-D80703F30FF6}"/>
                  </a:ext>
                </a:extLst>
              </p:cNvPr>
              <p:cNvSpPr txBox="1">
                <a:spLocks/>
              </p:cNvSpPr>
              <p:nvPr/>
            </p:nvSpPr>
            <p:spPr bwMode="auto">
              <a:xfrm>
                <a:off x="83220" y="2057400"/>
                <a:ext cx="5326980" cy="42872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1800" b="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b="0">
                    <a:solidFill>
                      <a:schemeClr val="tx1"/>
                    </a:solidFill>
                    <a:latin typeface="+mn-lt"/>
                  </a:defRPr>
                </a:lvl2pPr>
                <a:lvl3pPr marL="1143000" indent="-228600" algn="l" rtl="0" eaLnBrk="0" fontAlgn="base" hangingPunct="0">
                  <a:spcBef>
                    <a:spcPct val="20000"/>
                  </a:spcBef>
                  <a:spcAft>
                    <a:spcPct val="0"/>
                  </a:spcAft>
                  <a:buFont typeface="Arial" panose="020B0604020202020204" pitchFamily="34" charset="0"/>
                  <a:buChar char="•"/>
                  <a:defRPr sz="1800" b="0">
                    <a:solidFill>
                      <a:schemeClr val="accent6">
                        <a:lumMod val="60000"/>
                        <a:lumOff val="40000"/>
                      </a:schemeClr>
                    </a:solidFill>
                    <a:latin typeface="+mn-lt"/>
                  </a:defRPr>
                </a:lvl3pPr>
                <a:lvl4pPr marL="16002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4pPr>
                <a:lvl5pPr marL="20574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5pPr>
                <a:lvl6pPr marL="2514600" indent="-228600" algn="l" rtl="0" fontAlgn="base">
                  <a:spcBef>
                    <a:spcPct val="20000"/>
                  </a:spcBef>
                  <a:spcAft>
                    <a:spcPct val="0"/>
                  </a:spcAft>
                  <a:buChar char="»"/>
                  <a:defRPr sz="2000">
                    <a:solidFill>
                      <a:srgbClr val="4D4D4D"/>
                    </a:solidFill>
                    <a:latin typeface="+mn-lt"/>
                  </a:defRPr>
                </a:lvl6pPr>
                <a:lvl7pPr marL="2971800" indent="-228600" algn="l" rtl="0" fontAlgn="base">
                  <a:spcBef>
                    <a:spcPct val="20000"/>
                  </a:spcBef>
                  <a:spcAft>
                    <a:spcPct val="0"/>
                  </a:spcAft>
                  <a:buChar char="»"/>
                  <a:defRPr sz="2000">
                    <a:solidFill>
                      <a:srgbClr val="4D4D4D"/>
                    </a:solidFill>
                    <a:latin typeface="+mn-lt"/>
                  </a:defRPr>
                </a:lvl7pPr>
                <a:lvl8pPr marL="3429000" indent="-228600" algn="l" rtl="0" fontAlgn="base">
                  <a:spcBef>
                    <a:spcPct val="20000"/>
                  </a:spcBef>
                  <a:spcAft>
                    <a:spcPct val="0"/>
                  </a:spcAft>
                  <a:buChar char="»"/>
                  <a:defRPr sz="2000">
                    <a:solidFill>
                      <a:srgbClr val="4D4D4D"/>
                    </a:solidFill>
                    <a:latin typeface="+mn-lt"/>
                  </a:defRPr>
                </a:lvl8pPr>
                <a:lvl9pPr marL="3886200" indent="-228600" algn="l" rtl="0" fontAlgn="base">
                  <a:spcBef>
                    <a:spcPct val="20000"/>
                  </a:spcBef>
                  <a:spcAft>
                    <a:spcPct val="0"/>
                  </a:spcAft>
                  <a:buChar char="»"/>
                  <a:defRPr sz="2000">
                    <a:solidFill>
                      <a:srgbClr val="4D4D4D"/>
                    </a:solidFill>
                    <a:latin typeface="+mn-lt"/>
                  </a:defRPr>
                </a:lvl9pPr>
              </a:lstStyle>
              <a:p>
                <a:pPr marL="285750" indent="-285750">
                  <a:buFont typeface="Arial" panose="020B0604020202020204" pitchFamily="34" charset="0"/>
                  <a:buChar char="•"/>
                </a:pPr>
                <a:r>
                  <a:rPr lang="en-US" dirty="0"/>
                  <a:t>The radix (factor 1.8) value used depends on the ADC resolution and the number of conversion(CDAC) steps.</a:t>
                </a:r>
              </a:p>
              <a:p>
                <a:pPr marL="285750" indent="-285750">
                  <a:buFont typeface="Arial" panose="020B0604020202020204" pitchFamily="34" charset="0"/>
                  <a:buChar char="•"/>
                </a:pPr>
                <a:r>
                  <a:rPr lang="en-US" dirty="0"/>
                  <a:t>The radix should also accommodate capacitor mismatch to avoid the scenario where the ratio between two capacitors exceeds 2 introducing irrecoverable decision levels.</a:t>
                </a:r>
              </a:p>
              <a:p>
                <a:pPr marL="285750" indent="-285750">
                  <a:buFont typeface="Arial" panose="020B0604020202020204" pitchFamily="34" charset="0"/>
                  <a:buChar char="•"/>
                </a:pPr>
                <a:r>
                  <a:rPr lang="en-US" dirty="0"/>
                  <a:t>The effective number of bits can be estimated as:</a:t>
                </a: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𝐸𝑁𝑂𝐵</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𝑁</m:t>
                                      </m:r>
                                      <m:r>
                                        <a:rPr lang="en-US" i="1">
                                          <a:latin typeface="Cambria Math" panose="02040503050406030204" pitchFamily="18" charset="0"/>
                                        </a:rPr>
                                        <m:t>−1</m:t>
                                      </m:r>
                                    </m:sup>
                                  </m:sSup>
                                  <m:r>
                                    <a:rPr lang="en-US" i="1">
                                      <a:latin typeface="Cambria Math" panose="02040503050406030204" pitchFamily="18" charset="0"/>
                                    </a:rPr>
                                    <m:t>−1</m:t>
                                  </m:r>
                                </m:num>
                                <m:den>
                                  <m:r>
                                    <a:rPr lang="en-US" i="1">
                                      <a:latin typeface="Cambria Math" panose="02040503050406030204" pitchFamily="18" charset="0"/>
                                    </a:rPr>
                                    <m:t>𝛼</m:t>
                                  </m:r>
                                  <m:r>
                                    <a:rPr lang="en-US" i="1">
                                      <a:latin typeface="Cambria Math" panose="02040503050406030204" pitchFamily="18" charset="0"/>
                                    </a:rPr>
                                    <m:t>−1</m:t>
                                  </m:r>
                                </m:den>
                              </m:f>
                              <m:r>
                                <a:rPr lang="en-US" i="1">
                                  <a:latin typeface="Cambria Math" panose="02040503050406030204" pitchFamily="18" charset="0"/>
                                </a:rPr>
                                <m:t>+1</m:t>
                              </m:r>
                              <m:r>
                                <m:rPr>
                                  <m:nor/>
                                </m:rPr>
                                <a:rPr lang="en-US" dirty="0"/>
                                <m:t> </m:t>
                              </m:r>
                            </m:e>
                          </m:d>
                        </m:e>
                      </m:func>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𝛼</m:t>
                    </m:r>
                  </m:oMath>
                </a14:m>
                <a:r>
                  <a:rPr lang="en-US" dirty="0"/>
                  <a:t> is the radix and </a:t>
                </a:r>
                <a14:m>
                  <m:oMath xmlns:m="http://schemas.openxmlformats.org/officeDocument/2006/math">
                    <m:r>
                      <a:rPr lang="en-US" b="0" i="1" smtClean="0">
                        <a:latin typeface="Cambria Math" panose="02040503050406030204" pitchFamily="18" charset="0"/>
                      </a:rPr>
                      <m:t>𝑁</m:t>
                    </m:r>
                  </m:oMath>
                </a14:m>
                <a:r>
                  <a:rPr lang="en-US" dirty="0"/>
                  <a:t> is the number of CDAC bits(conversion steps).</a:t>
                </a:r>
              </a:p>
            </p:txBody>
          </p:sp>
        </mc:Choice>
        <mc:Fallback xmlns="">
          <p:sp>
            <p:nvSpPr>
              <p:cNvPr id="7" name="Content Placeholder 5">
                <a:extLst>
                  <a:ext uri="{FF2B5EF4-FFF2-40B4-BE49-F238E27FC236}">
                    <a16:creationId xmlns:a16="http://schemas.microsoft.com/office/drawing/2014/main" id="{0496A787-54D4-E9A5-51FE-D80703F30FF6}"/>
                  </a:ext>
                </a:extLst>
              </p:cNvPr>
              <p:cNvSpPr txBox="1">
                <a:spLocks noRot="1" noChangeAspect="1" noMove="1" noResize="1" noEditPoints="1" noAdjustHandles="1" noChangeArrowheads="1" noChangeShapeType="1" noTextEdit="1"/>
              </p:cNvSpPr>
              <p:nvPr/>
            </p:nvSpPr>
            <p:spPr bwMode="auto">
              <a:xfrm>
                <a:off x="83220" y="2057400"/>
                <a:ext cx="5326980" cy="4287253"/>
              </a:xfrm>
              <a:prstGeom prst="rect">
                <a:avLst/>
              </a:prstGeom>
              <a:blipFill>
                <a:blip r:embed="rId4"/>
                <a:stretch>
                  <a:fillRect l="-1030" t="-853" r="-11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800564B9-78B7-7494-F153-1FC6D2BB4BC2}"/>
              </a:ext>
            </a:extLst>
          </p:cNvPr>
          <p:cNvSpPr txBox="1"/>
          <p:nvPr/>
        </p:nvSpPr>
        <p:spPr>
          <a:xfrm rot="19787626">
            <a:off x="6493237" y="3558464"/>
            <a:ext cx="4488729" cy="584775"/>
          </a:xfrm>
          <a:prstGeom prst="rect">
            <a:avLst/>
          </a:prstGeom>
          <a:noFill/>
        </p:spPr>
        <p:txBody>
          <a:bodyPr wrap="none" rtlCol="0">
            <a:spAutoFit/>
          </a:bodyPr>
          <a:lstStyle/>
          <a:p>
            <a:r>
              <a:rPr lang="en-US" sz="3200" dirty="0">
                <a:solidFill>
                  <a:srgbClr val="FF0000"/>
                </a:solidFill>
                <a:highlight>
                  <a:srgbClr val="FFFF00"/>
                </a:highlight>
              </a:rPr>
              <a:t>Not so relevant drawing</a:t>
            </a:r>
          </a:p>
        </p:txBody>
      </p:sp>
    </p:spTree>
    <p:extLst>
      <p:ext uri="{BB962C8B-B14F-4D97-AF65-F5344CB8AC3E}">
        <p14:creationId xmlns:p14="http://schemas.microsoft.com/office/powerpoint/2010/main" val="7966722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755E6-17F9-66BD-A491-0602CC381C73}"/>
              </a:ext>
            </a:extLst>
          </p:cNvPr>
          <p:cNvSpPr>
            <a:spLocks noGrp="1"/>
          </p:cNvSpPr>
          <p:nvPr>
            <p:ph type="title"/>
          </p:nvPr>
        </p:nvSpPr>
        <p:spPr/>
        <p:txBody>
          <a:bodyPr/>
          <a:lstStyle/>
          <a:p>
            <a:r>
              <a:rPr lang="en-US" dirty="0"/>
              <a:t>Equivalence of number of bits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3188E6-F060-079D-34DD-6606A64474EF}"/>
                  </a:ext>
                </a:extLst>
              </p:cNvPr>
              <p:cNvSpPr>
                <a:spLocks noGrp="1"/>
              </p:cNvSpPr>
              <p:nvPr>
                <p:ph idx="1"/>
              </p:nvPr>
            </p:nvSpPr>
            <p:spPr>
              <a:xfrm>
                <a:off x="439078" y="873358"/>
                <a:ext cx="5486400" cy="3733800"/>
              </a:xfrm>
              <a:solidFill>
                <a:schemeClr val="bg1"/>
              </a:solidFill>
              <a:effectLst>
                <a:outerShdw blurRad="50800" dist="38100" dir="2700000" algn="tl" rotWithShape="0">
                  <a:prstClr val="black">
                    <a:alpha val="40000"/>
                  </a:prstClr>
                </a:outerShdw>
              </a:effectLst>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𝐸𝑁𝑂𝐵</m:t>
                      </m:r>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𝑡𝑜𝑡𝑎𝑙</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𝐿𝑆𝐵</m:t>
                                  </m:r>
                                </m:sub>
                              </m:sSub>
                            </m:den>
                          </m:f>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𝑡𝑜𝑡𝑎𝑙</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𝑖</m:t>
                                  </m:r>
                                </m:sup>
                              </m:sSup>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𝐿𝑆𝐵</m:t>
                                  </m:r>
                                </m:sub>
                              </m:sSub>
                            </m:e>
                          </m:nary>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𝐿𝑆𝐵</m:t>
                          </m:r>
                        </m:sub>
                      </m:sSub>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𝑁</m:t>
                              </m:r>
                            </m:sup>
                          </m:sSup>
                          <m:r>
                            <a:rPr lang="en-US" b="0" i="1" smtClean="0">
                              <a:latin typeface="Cambria Math" panose="02040503050406030204" pitchFamily="18" charset="0"/>
                            </a:rPr>
                            <m:t>−1</m:t>
                          </m:r>
                        </m:num>
                        <m:den>
                          <m:r>
                            <a:rPr lang="en-US" b="0" i="1" smtClean="0">
                              <a:latin typeface="Cambria Math" panose="02040503050406030204" pitchFamily="18" charset="0"/>
                            </a:rPr>
                            <m:t>𝛼</m:t>
                          </m:r>
                          <m:r>
                            <a:rPr lang="en-US" b="0" i="1" smtClean="0">
                              <a:latin typeface="Cambria Math" panose="02040503050406030204" pitchFamily="18" charset="0"/>
                            </a:rPr>
                            <m:t>−1</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𝐿𝑆𝐵</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m:t>
                          </m:r>
                        </m:e>
                        <m:sub>
                          <m:r>
                            <m:rPr>
                              <m:sty m:val="p"/>
                            </m:rPr>
                            <a:rPr lang="en-US" b="0" i="0" smtClean="0">
                              <a:latin typeface="Cambria Math" panose="02040503050406030204" pitchFamily="18" charset="0"/>
                            </a:rPr>
                            <m:t>LSB</m:t>
                          </m:r>
                        </m:sub>
                      </m:sSub>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𝐸𝑁𝑂</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𝛼</m:t>
                                      </m:r>
                                    </m:e>
                                    <m:sup>
                                      <m:r>
                                        <a:rPr lang="en-US" b="0" i="1" smtClean="0">
                                          <a:latin typeface="Cambria Math" panose="02040503050406030204" pitchFamily="18" charset="0"/>
                                        </a:rPr>
                                        <m:t>𝑁</m:t>
                                      </m:r>
                                    </m:sup>
                                  </m:sSup>
                                  <m:r>
                                    <a:rPr lang="en-US" b="0" i="1" smtClean="0">
                                      <a:latin typeface="Cambria Math" panose="02040503050406030204" pitchFamily="18" charset="0"/>
                                    </a:rPr>
                                    <m:t>−1</m:t>
                                  </m:r>
                                </m:num>
                                <m:den>
                                  <m:r>
                                    <a:rPr lang="en-US" b="0" i="1" smtClean="0">
                                      <a:latin typeface="Cambria Math" panose="02040503050406030204" pitchFamily="18" charset="0"/>
                                    </a:rPr>
                                    <m:t>𝛼</m:t>
                                  </m:r>
                                  <m:r>
                                    <a:rPr lang="en-US" b="0" i="1" smtClean="0">
                                      <a:latin typeface="Cambria Math" panose="02040503050406030204" pitchFamily="18" charset="0"/>
                                    </a:rPr>
                                    <m:t>−1</m:t>
                                  </m:r>
                                </m:den>
                              </m:f>
                              <m:r>
                                <a:rPr lang="en-US" b="0" i="1" smtClean="0">
                                  <a:latin typeface="Cambria Math" panose="02040503050406030204" pitchFamily="18" charset="0"/>
                                </a:rPr>
                                <m:t>+1</m:t>
                              </m:r>
                            </m:e>
                          </m:d>
                        </m:e>
                      </m:func>
                    </m:oMath>
                  </m:oMathPara>
                </a14:m>
                <a:endParaRPr lang="en-US" dirty="0"/>
              </a:p>
              <a:p>
                <a:r>
                  <a:rPr lang="en-US" sz="1200" b="0" i="0" dirty="0">
                    <a:solidFill>
                      <a:srgbClr val="222222"/>
                    </a:solidFill>
                    <a:effectLst/>
                    <a:latin typeface="Arial" panose="020B0604020202020204" pitchFamily="34" charset="0"/>
                  </a:rPr>
                  <a:t>* Liu, </a:t>
                </a:r>
                <a:r>
                  <a:rPr lang="en-US" sz="1200" b="0" i="0" dirty="0" err="1">
                    <a:solidFill>
                      <a:srgbClr val="222222"/>
                    </a:solidFill>
                    <a:effectLst/>
                    <a:latin typeface="Arial" panose="020B0604020202020204" pitchFamily="34" charset="0"/>
                  </a:rPr>
                  <a:t>Wenbo</a:t>
                </a:r>
                <a:r>
                  <a:rPr lang="en-US" sz="1200" b="0" i="0" dirty="0">
                    <a:solidFill>
                      <a:srgbClr val="222222"/>
                    </a:solidFill>
                    <a:effectLst/>
                    <a:latin typeface="Arial" panose="020B0604020202020204" pitchFamily="34" charset="0"/>
                  </a:rPr>
                  <a:t>, and Yun Chiu. "An equalization-based adaptive digital background calibration technique for successive approximation analog-to-digital converters." </a:t>
                </a:r>
                <a:r>
                  <a:rPr lang="en-US" sz="1200" b="0" i="1" dirty="0">
                    <a:solidFill>
                      <a:srgbClr val="222222"/>
                    </a:solidFill>
                    <a:effectLst/>
                    <a:latin typeface="Arial" panose="020B0604020202020204" pitchFamily="34" charset="0"/>
                  </a:rPr>
                  <a:t>2007 7th International Conference on ASIC</a:t>
                </a:r>
                <a:r>
                  <a:rPr lang="en-US" sz="1200" b="0" i="0" dirty="0">
                    <a:solidFill>
                      <a:srgbClr val="222222"/>
                    </a:solidFill>
                    <a:effectLst/>
                    <a:latin typeface="Arial" panose="020B0604020202020204" pitchFamily="34" charset="0"/>
                  </a:rPr>
                  <a:t>. IEEE, 2007.</a:t>
                </a:r>
              </a:p>
              <a:p>
                <a:r>
                  <a:rPr lang="en-US" sz="1100" dirty="0"/>
                  <a:t>DOI: 10.1109/ICASIC.2007.4415624</a:t>
                </a:r>
              </a:p>
            </p:txBody>
          </p:sp>
        </mc:Choice>
        <mc:Fallback xmlns="">
          <p:sp>
            <p:nvSpPr>
              <p:cNvPr id="3" name="Content Placeholder 2">
                <a:extLst>
                  <a:ext uri="{FF2B5EF4-FFF2-40B4-BE49-F238E27FC236}">
                    <a16:creationId xmlns:a16="http://schemas.microsoft.com/office/drawing/2014/main" id="{063188E6-F060-079D-34DD-6606A64474EF}"/>
                  </a:ext>
                </a:extLst>
              </p:cNvPr>
              <p:cNvSpPr>
                <a:spLocks noGrp="1" noRot="1" noChangeAspect="1" noMove="1" noResize="1" noEditPoints="1" noAdjustHandles="1" noChangeArrowheads="1" noChangeShapeType="1" noTextEdit="1"/>
              </p:cNvSpPr>
              <p:nvPr>
                <p:ph idx="1"/>
              </p:nvPr>
            </p:nvSpPr>
            <p:spPr>
              <a:xfrm>
                <a:off x="439078" y="873358"/>
                <a:ext cx="5486400" cy="3733800"/>
              </a:xfrm>
              <a:blipFill>
                <a:blip r:embed="rId2"/>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81ABF0A-14E3-7D20-1F67-FFBA2F613A35}"/>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CB5FBF7A-1844-DAEC-E950-65C16AD4EBD9}"/>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113</a:t>
            </a:fld>
            <a:endParaRPr lang="en-US" kern="0" dirty="0"/>
          </a:p>
        </p:txBody>
      </p:sp>
      <p:graphicFrame>
        <p:nvGraphicFramePr>
          <p:cNvPr id="7" name="Table 6">
            <a:extLst>
              <a:ext uri="{FF2B5EF4-FFF2-40B4-BE49-F238E27FC236}">
                <a16:creationId xmlns:a16="http://schemas.microsoft.com/office/drawing/2014/main" id="{A7FCAC7C-69EB-8B3A-016E-AD6CA31D37D2}"/>
              </a:ext>
            </a:extLst>
          </p:cNvPr>
          <p:cNvGraphicFramePr>
            <a:graphicFrameLocks noGrp="1"/>
          </p:cNvGraphicFramePr>
          <p:nvPr>
            <p:extLst>
              <p:ext uri="{D42A27DB-BD31-4B8C-83A1-F6EECF244321}">
                <p14:modId xmlns:p14="http://schemas.microsoft.com/office/powerpoint/2010/main" val="923140572"/>
              </p:ext>
            </p:extLst>
          </p:nvPr>
        </p:nvGraphicFramePr>
        <p:xfrm>
          <a:off x="6221426" y="1072686"/>
          <a:ext cx="5598906" cy="5693874"/>
        </p:xfrm>
        <a:graphic>
          <a:graphicData uri="http://schemas.openxmlformats.org/drawingml/2006/table">
            <a:tbl>
              <a:tblPr>
                <a:tableStyleId>{5940675A-B579-460E-94D1-54222C63F5DA}</a:tableStyleId>
              </a:tblPr>
              <a:tblGrid>
                <a:gridCol w="978801">
                  <a:extLst>
                    <a:ext uri="{9D8B030D-6E8A-4147-A177-3AD203B41FA5}">
                      <a16:colId xmlns:a16="http://schemas.microsoft.com/office/drawing/2014/main" val="1424365200"/>
                    </a:ext>
                  </a:extLst>
                </a:gridCol>
                <a:gridCol w="1321337">
                  <a:extLst>
                    <a:ext uri="{9D8B030D-6E8A-4147-A177-3AD203B41FA5}">
                      <a16:colId xmlns:a16="http://schemas.microsoft.com/office/drawing/2014/main" val="4070507932"/>
                    </a:ext>
                  </a:extLst>
                </a:gridCol>
                <a:gridCol w="1649384">
                  <a:extLst>
                    <a:ext uri="{9D8B030D-6E8A-4147-A177-3AD203B41FA5}">
                      <a16:colId xmlns:a16="http://schemas.microsoft.com/office/drawing/2014/main" val="2785986970"/>
                    </a:ext>
                  </a:extLst>
                </a:gridCol>
                <a:gridCol w="1649384">
                  <a:extLst>
                    <a:ext uri="{9D8B030D-6E8A-4147-A177-3AD203B41FA5}">
                      <a16:colId xmlns:a16="http://schemas.microsoft.com/office/drawing/2014/main" val="731357668"/>
                    </a:ext>
                  </a:extLst>
                </a:gridCol>
              </a:tblGrid>
              <a:tr h="197644">
                <a:tc>
                  <a:txBody>
                    <a:bodyPr/>
                    <a:lstStyle/>
                    <a:p>
                      <a:pPr algn="ctr" fontAlgn="ctr"/>
                      <a:r>
                        <a:rPr lang="en-US" sz="1800" u="none" strike="noStrike" dirty="0">
                          <a:effectLst/>
                        </a:rPr>
                        <a:t>alfa</a:t>
                      </a:r>
                      <a:endParaRPr lang="en-US" sz="1800" b="0" i="0" u="none" strike="noStrike" dirty="0">
                        <a:solidFill>
                          <a:srgbClr val="FF0000"/>
                        </a:solidFill>
                        <a:effectLst/>
                        <a:latin typeface="+mn-lt"/>
                      </a:endParaRPr>
                    </a:p>
                  </a:txBody>
                  <a:tcPr marL="4203" marR="4203" marT="4203" marB="0">
                    <a:solidFill>
                      <a:schemeClr val="bg1"/>
                    </a:solidFill>
                  </a:tcPr>
                </a:tc>
                <a:tc gridSpan="3">
                  <a:txBody>
                    <a:bodyPr/>
                    <a:lstStyle/>
                    <a:p>
                      <a:pPr algn="ctr" fontAlgn="ctr"/>
                      <a:r>
                        <a:rPr lang="en-US" sz="1800" u="none" strike="noStrike" dirty="0">
                          <a:effectLst/>
                        </a:rPr>
                        <a:t>1,8</a:t>
                      </a:r>
                      <a:endParaRPr lang="en-US" sz="1800" b="0" i="0" u="none" strike="noStrike" dirty="0">
                        <a:solidFill>
                          <a:srgbClr val="FF0000"/>
                        </a:solidFill>
                        <a:effectLst/>
                        <a:latin typeface="+mn-lt"/>
                      </a:endParaRPr>
                    </a:p>
                  </a:txBody>
                  <a:tcPr marL="4203" marR="4203" marT="4203" marB="0">
                    <a:solidFill>
                      <a:schemeClr val="bg1"/>
                    </a:solidFill>
                  </a:tcPr>
                </a:tc>
                <a:tc hMerge="1">
                  <a:txBody>
                    <a:bodyPr/>
                    <a:lstStyle/>
                    <a:p>
                      <a:pPr algn="l" fontAlgn="b"/>
                      <a:endParaRPr lang="en-US" sz="1800" b="0" i="0" u="none" strike="noStrike" dirty="0">
                        <a:solidFill>
                          <a:srgbClr val="000000"/>
                        </a:solidFill>
                        <a:effectLst/>
                        <a:latin typeface="+mn-lt"/>
                      </a:endParaRPr>
                    </a:p>
                  </a:txBody>
                  <a:tcPr marL="4203" marR="4203" marT="4203" marB="0" anchor="b"/>
                </a:tc>
                <a:tc hMerge="1">
                  <a:txBody>
                    <a:bodyPr/>
                    <a:lstStyle/>
                    <a:p>
                      <a:pPr algn="ctr" fontAlgn="ctr"/>
                      <a:endParaRPr lang="en-US" sz="1800" b="0" i="0" u="none" strike="noStrike" dirty="0">
                        <a:solidFill>
                          <a:srgbClr val="FF0000"/>
                        </a:solidFill>
                        <a:effectLst/>
                        <a:latin typeface="+mn-lt"/>
                      </a:endParaRPr>
                    </a:p>
                  </a:txBody>
                  <a:tcPr marL="4203" marR="4203" marT="4203" marB="0"/>
                </a:tc>
                <a:extLst>
                  <a:ext uri="{0D108BD9-81ED-4DB2-BD59-A6C34878D82A}">
                    <a16:rowId xmlns:a16="http://schemas.microsoft.com/office/drawing/2014/main" val="613088568"/>
                  </a:ext>
                </a:extLst>
              </a:tr>
              <a:tr h="242887">
                <a:tc>
                  <a:txBody>
                    <a:bodyPr/>
                    <a:lstStyle/>
                    <a:p>
                      <a:pPr algn="l" fontAlgn="b"/>
                      <a:r>
                        <a:rPr lang="en-US" sz="1800" u="none" strike="noStrike" dirty="0" err="1">
                          <a:effectLst/>
                        </a:rPr>
                        <a:t>N</a:t>
                      </a:r>
                      <a:r>
                        <a:rPr lang="en-US" sz="1800" u="none" strike="noStrike" baseline="-25000" dirty="0" err="1">
                          <a:effectLst/>
                        </a:rPr>
                        <a:t>nonbinary</a:t>
                      </a:r>
                      <a:endParaRPr lang="en-US" sz="1800" b="0" i="0" u="none" strike="noStrike" baseline="-25000" dirty="0">
                        <a:solidFill>
                          <a:srgbClr val="000000"/>
                        </a:solidFill>
                        <a:effectLst/>
                        <a:latin typeface="+mn-lt"/>
                      </a:endParaRPr>
                    </a:p>
                  </a:txBody>
                  <a:tcPr marL="4203" marR="4203" marT="4203" marB="0">
                    <a:solidFill>
                      <a:schemeClr val="bg1"/>
                    </a:solidFill>
                  </a:tcPr>
                </a:tc>
                <a:tc>
                  <a:txBody>
                    <a:bodyPr/>
                    <a:lstStyle/>
                    <a:p>
                      <a:pPr algn="l" fontAlgn="b"/>
                      <a:r>
                        <a:rPr lang="en-US" sz="1800" b="0" i="0" u="none" strike="noStrike" dirty="0">
                          <a:solidFill>
                            <a:srgbClr val="000000"/>
                          </a:solidFill>
                          <a:effectLst/>
                          <a:latin typeface="+mn-lt"/>
                        </a:rPr>
                        <a:t>Liu Equiv. </a:t>
                      </a:r>
                      <a:r>
                        <a:rPr lang="en-US" sz="1800" b="0" i="0" u="none" strike="noStrike" dirty="0" err="1">
                          <a:solidFill>
                            <a:srgbClr val="000000"/>
                          </a:solidFill>
                          <a:effectLst/>
                          <a:latin typeface="+mn-lt"/>
                        </a:rPr>
                        <a:t>N</a:t>
                      </a:r>
                      <a:r>
                        <a:rPr lang="en-US" sz="1800" b="0" i="0" u="none" strike="noStrike" baseline="-25000" dirty="0" err="1">
                          <a:solidFill>
                            <a:srgbClr val="000000"/>
                          </a:solidFill>
                          <a:effectLst/>
                          <a:latin typeface="+mn-lt"/>
                        </a:rPr>
                        <a:t>binary</a:t>
                      </a:r>
                      <a:endParaRPr lang="en-US" sz="1800" b="0" i="0" u="none" strike="noStrike" baseline="-25000" dirty="0">
                        <a:solidFill>
                          <a:srgbClr val="000000"/>
                        </a:solidFill>
                        <a:effectLst/>
                        <a:latin typeface="+mn-lt"/>
                      </a:endParaRPr>
                    </a:p>
                  </a:txBody>
                  <a:tcPr marL="4203" marR="4203" marT="4203" marB="0">
                    <a:solidFill>
                      <a:schemeClr val="bg1"/>
                    </a:solidFill>
                  </a:tcPr>
                </a:tc>
                <a:tc>
                  <a:txBody>
                    <a:bodyPr/>
                    <a:lstStyle/>
                    <a:p>
                      <a:pPr algn="l" fontAlgn="b"/>
                      <a:r>
                        <a:rPr lang="en-US" sz="1800" b="0" i="0" u="none" strike="noStrike" dirty="0">
                          <a:solidFill>
                            <a:srgbClr val="0000FF"/>
                          </a:solidFill>
                          <a:effectLst/>
                          <a:latin typeface="+mn-lt"/>
                        </a:rPr>
                        <a:t>Our Equiv. </a:t>
                      </a:r>
                      <a:r>
                        <a:rPr lang="en-US" sz="1800" b="0" i="0" u="none" strike="noStrike" dirty="0" err="1">
                          <a:solidFill>
                            <a:srgbClr val="0000FF"/>
                          </a:solidFill>
                          <a:effectLst/>
                          <a:latin typeface="+mn-lt"/>
                        </a:rPr>
                        <a:t>N</a:t>
                      </a:r>
                      <a:r>
                        <a:rPr lang="en-US" sz="1800" b="0" i="0" u="none" strike="noStrike" baseline="-25000" dirty="0" err="1">
                          <a:solidFill>
                            <a:srgbClr val="0000FF"/>
                          </a:solidFill>
                          <a:effectLst/>
                          <a:latin typeface="+mn-lt"/>
                        </a:rPr>
                        <a:t>binary</a:t>
                      </a:r>
                      <a:endParaRPr lang="en-US" sz="1800" b="0" i="0" u="none" strike="noStrike" baseline="-25000" dirty="0">
                        <a:solidFill>
                          <a:srgbClr val="0000FF"/>
                        </a:solidFill>
                        <a:effectLst/>
                        <a:latin typeface="+mn-lt"/>
                      </a:endParaRPr>
                    </a:p>
                  </a:txBody>
                  <a:tcPr marL="4203" marR="4203" marT="4203" marB="0">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baseline="0" dirty="0">
                          <a:solidFill>
                            <a:schemeClr val="accent6">
                              <a:lumMod val="60000"/>
                              <a:lumOff val="40000"/>
                            </a:schemeClr>
                          </a:solidFill>
                          <a:effectLst/>
                          <a:latin typeface="+mn-lt"/>
                        </a:rPr>
                        <a:t>Account for wider range e</a:t>
                      </a:r>
                      <a:r>
                        <a:rPr lang="en-US" sz="1400" b="0" i="0" u="none" strike="noStrike" dirty="0">
                          <a:solidFill>
                            <a:schemeClr val="accent6">
                              <a:lumMod val="60000"/>
                              <a:lumOff val="40000"/>
                            </a:schemeClr>
                          </a:solidFill>
                          <a:effectLst/>
                          <a:latin typeface="+mn-lt"/>
                        </a:rPr>
                        <a:t>quiv. </a:t>
                      </a:r>
                      <a:r>
                        <a:rPr lang="en-US" sz="1400" b="0" i="0" u="none" strike="noStrike" dirty="0" err="1">
                          <a:solidFill>
                            <a:schemeClr val="accent6">
                              <a:lumMod val="60000"/>
                              <a:lumOff val="40000"/>
                            </a:schemeClr>
                          </a:solidFill>
                          <a:effectLst/>
                          <a:latin typeface="+mn-lt"/>
                        </a:rPr>
                        <a:t>N</a:t>
                      </a:r>
                      <a:r>
                        <a:rPr lang="en-US" sz="1400" b="0" i="0" u="none" strike="noStrike" baseline="-25000" dirty="0" err="1">
                          <a:solidFill>
                            <a:schemeClr val="accent6">
                              <a:lumMod val="60000"/>
                              <a:lumOff val="40000"/>
                            </a:schemeClr>
                          </a:solidFill>
                          <a:effectLst/>
                          <a:latin typeface="+mn-lt"/>
                        </a:rPr>
                        <a:t>binary</a:t>
                      </a:r>
                      <a:endParaRPr lang="en-US" sz="1400" b="0" i="0" u="none" strike="noStrike" baseline="-25000" dirty="0">
                        <a:solidFill>
                          <a:schemeClr val="accent6">
                            <a:lumMod val="60000"/>
                            <a:lumOff val="40000"/>
                          </a:schemeClr>
                        </a:solidFill>
                        <a:effectLst/>
                        <a:latin typeface="+mn-lt"/>
                      </a:endParaRPr>
                    </a:p>
                    <a:p>
                      <a:pPr algn="l" fontAlgn="b"/>
                      <a:endParaRPr lang="en-US" sz="1800" b="0" i="0" u="none" strike="noStrike" baseline="-25000" dirty="0">
                        <a:solidFill>
                          <a:schemeClr val="accent6">
                            <a:lumMod val="60000"/>
                            <a:lumOff val="40000"/>
                          </a:schemeClr>
                        </a:solidFill>
                        <a:effectLst/>
                        <a:latin typeface="+mn-lt"/>
                      </a:endParaRPr>
                    </a:p>
                  </a:txBody>
                  <a:tcPr marL="4203" marR="4203" marT="4203" marB="0">
                    <a:solidFill>
                      <a:schemeClr val="bg1"/>
                    </a:solidFill>
                  </a:tcPr>
                </a:tc>
                <a:extLst>
                  <a:ext uri="{0D108BD9-81ED-4DB2-BD59-A6C34878D82A}">
                    <a16:rowId xmlns:a16="http://schemas.microsoft.com/office/drawing/2014/main" val="3956793036"/>
                  </a:ext>
                </a:extLst>
              </a:tr>
              <a:tr h="197644">
                <a:tc>
                  <a:txBody>
                    <a:bodyPr/>
                    <a:lstStyle/>
                    <a:p>
                      <a:pPr algn="r" fontAlgn="b"/>
                      <a:r>
                        <a:rPr lang="en-US" sz="1800" u="none" strike="noStrike" dirty="0">
                          <a:effectLst/>
                        </a:rPr>
                        <a:t>1</a:t>
                      </a:r>
                      <a:endParaRPr lang="en-US" sz="1800" b="0" i="0" u="none" strike="noStrike" dirty="0">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1,70</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1,00</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1,15</a:t>
                      </a:r>
                    </a:p>
                  </a:txBody>
                  <a:tcPr marL="7620" marR="7620" marT="7620" marB="0" anchor="b">
                    <a:solidFill>
                      <a:schemeClr val="bg1"/>
                    </a:solidFill>
                  </a:tcPr>
                </a:tc>
                <a:extLst>
                  <a:ext uri="{0D108BD9-81ED-4DB2-BD59-A6C34878D82A}">
                    <a16:rowId xmlns:a16="http://schemas.microsoft.com/office/drawing/2014/main" val="3431157926"/>
                  </a:ext>
                </a:extLst>
              </a:tr>
              <a:tr h="323849">
                <a:tc>
                  <a:txBody>
                    <a:bodyPr/>
                    <a:lstStyle/>
                    <a:p>
                      <a:pPr algn="r" fontAlgn="b"/>
                      <a:r>
                        <a:rPr lang="en-US" sz="1800" u="none" strike="noStrike" dirty="0">
                          <a:effectLst/>
                        </a:rPr>
                        <a:t>2</a:t>
                      </a:r>
                      <a:endParaRPr lang="en-US" sz="1800" b="0" i="0" u="none" strike="noStrike" dirty="0">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2,34</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1,85</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2,05</a:t>
                      </a:r>
                    </a:p>
                  </a:txBody>
                  <a:tcPr marL="7620" marR="7620" marT="7620" marB="0" anchor="b">
                    <a:solidFill>
                      <a:schemeClr val="bg1"/>
                    </a:solidFill>
                  </a:tcPr>
                </a:tc>
                <a:extLst>
                  <a:ext uri="{0D108BD9-81ED-4DB2-BD59-A6C34878D82A}">
                    <a16:rowId xmlns:a16="http://schemas.microsoft.com/office/drawing/2014/main" val="150906141"/>
                  </a:ext>
                </a:extLst>
              </a:tr>
              <a:tr h="242887">
                <a:tc>
                  <a:txBody>
                    <a:bodyPr/>
                    <a:lstStyle/>
                    <a:p>
                      <a:pPr algn="r" fontAlgn="b"/>
                      <a:r>
                        <a:rPr lang="en-US" sz="1800" u="none" strike="noStrike">
                          <a:effectLst/>
                        </a:rPr>
                        <a:t>3</a:t>
                      </a:r>
                      <a:endParaRPr lang="en-US" sz="1800" b="0" i="0" u="none" strike="noStrike">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3,05</a:t>
                      </a:r>
                    </a:p>
                  </a:txBody>
                  <a:tcPr marL="7620" marR="7620" marT="7620" marB="0">
                    <a:solidFill>
                      <a:schemeClr val="bg1"/>
                    </a:solidFill>
                  </a:tcPr>
                </a:tc>
                <a:tc>
                  <a:txBody>
                    <a:bodyPr/>
                    <a:lstStyle/>
                    <a:p>
                      <a:pPr algn="r" fontAlgn="b"/>
                      <a:r>
                        <a:rPr lang="en-US" sz="1800" b="0" i="0" u="none" strike="noStrike">
                          <a:solidFill>
                            <a:srgbClr val="0000FF"/>
                          </a:solidFill>
                          <a:effectLst/>
                          <a:latin typeface="Calibri" panose="020F0502020204030204" pitchFamily="34" charset="0"/>
                        </a:rPr>
                        <a:t>2,70</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2,94</a:t>
                      </a:r>
                    </a:p>
                  </a:txBody>
                  <a:tcPr marL="7620" marR="7620" marT="7620" marB="0" anchor="b">
                    <a:solidFill>
                      <a:schemeClr val="bg1"/>
                    </a:solidFill>
                  </a:tcPr>
                </a:tc>
                <a:extLst>
                  <a:ext uri="{0D108BD9-81ED-4DB2-BD59-A6C34878D82A}">
                    <a16:rowId xmlns:a16="http://schemas.microsoft.com/office/drawing/2014/main" val="2131759207"/>
                  </a:ext>
                </a:extLst>
              </a:tr>
              <a:tr h="242887">
                <a:tc>
                  <a:txBody>
                    <a:bodyPr/>
                    <a:lstStyle/>
                    <a:p>
                      <a:pPr algn="r" fontAlgn="b"/>
                      <a:r>
                        <a:rPr lang="en-US" sz="1800" u="none" strike="noStrike" dirty="0">
                          <a:effectLst/>
                        </a:rPr>
                        <a:t>4</a:t>
                      </a:r>
                      <a:endParaRPr lang="en-US" sz="1800" b="0" i="0" u="none" strike="noStrike" dirty="0">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3,82</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3,54</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3,81</a:t>
                      </a:r>
                    </a:p>
                  </a:txBody>
                  <a:tcPr marL="7620" marR="7620" marT="7620" marB="0" anchor="b">
                    <a:solidFill>
                      <a:schemeClr val="bg1"/>
                    </a:solidFill>
                  </a:tcPr>
                </a:tc>
                <a:extLst>
                  <a:ext uri="{0D108BD9-81ED-4DB2-BD59-A6C34878D82A}">
                    <a16:rowId xmlns:a16="http://schemas.microsoft.com/office/drawing/2014/main" val="905293079"/>
                  </a:ext>
                </a:extLst>
              </a:tr>
              <a:tr h="242887">
                <a:tc>
                  <a:txBody>
                    <a:bodyPr/>
                    <a:lstStyle/>
                    <a:p>
                      <a:pPr algn="r" fontAlgn="b"/>
                      <a:r>
                        <a:rPr lang="en-US" sz="1800" u="none" strike="noStrike" dirty="0">
                          <a:effectLst/>
                        </a:rPr>
                        <a:t>5</a:t>
                      </a:r>
                      <a:endParaRPr lang="en-US" sz="1800" b="0" i="0" u="none" strike="noStrike" dirty="0">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4,62</a:t>
                      </a:r>
                    </a:p>
                  </a:txBody>
                  <a:tcPr marL="7620" marR="7620" marT="7620" marB="0">
                    <a:solidFill>
                      <a:schemeClr val="bg1"/>
                    </a:solidFill>
                  </a:tcPr>
                </a:tc>
                <a:tc>
                  <a:txBody>
                    <a:bodyPr/>
                    <a:lstStyle/>
                    <a:p>
                      <a:pPr algn="r" fontAlgn="b"/>
                      <a:r>
                        <a:rPr lang="en-US" sz="1800" b="0" i="0" u="none" strike="noStrike">
                          <a:solidFill>
                            <a:srgbClr val="0000FF"/>
                          </a:solidFill>
                          <a:effectLst/>
                          <a:latin typeface="Calibri" panose="020F0502020204030204" pitchFamily="34" charset="0"/>
                        </a:rPr>
                        <a:t>4,39</a:t>
                      </a:r>
                    </a:p>
                  </a:txBody>
                  <a:tcPr marL="7620" marR="7620" marT="7620" marB="0">
                    <a:solidFill>
                      <a:schemeClr val="bg1"/>
                    </a:solidFill>
                  </a:tcPr>
                </a:tc>
                <a:tc>
                  <a:txBody>
                    <a:bodyPr/>
                    <a:lstStyle/>
                    <a:p>
                      <a:pPr algn="r" fontAlgn="b"/>
                      <a:r>
                        <a:rPr lang="en-US" sz="1800" b="0" i="0" u="none" strike="noStrike">
                          <a:solidFill>
                            <a:schemeClr val="accent6">
                              <a:lumMod val="60000"/>
                              <a:lumOff val="40000"/>
                            </a:schemeClr>
                          </a:solidFill>
                          <a:effectLst/>
                          <a:latin typeface="Calibri" panose="020F0502020204030204" pitchFamily="34" charset="0"/>
                          <a:cs typeface="Calibri" panose="020F0502020204030204" pitchFamily="34" charset="0"/>
                        </a:rPr>
                        <a:t>4,68</a:t>
                      </a:r>
                    </a:p>
                  </a:txBody>
                  <a:tcPr marL="7620" marR="7620" marT="7620" marB="0" anchor="b">
                    <a:solidFill>
                      <a:schemeClr val="bg1"/>
                    </a:solidFill>
                  </a:tcPr>
                </a:tc>
                <a:extLst>
                  <a:ext uri="{0D108BD9-81ED-4DB2-BD59-A6C34878D82A}">
                    <a16:rowId xmlns:a16="http://schemas.microsoft.com/office/drawing/2014/main" val="2960998733"/>
                  </a:ext>
                </a:extLst>
              </a:tr>
              <a:tr h="323849">
                <a:tc>
                  <a:txBody>
                    <a:bodyPr/>
                    <a:lstStyle/>
                    <a:p>
                      <a:pPr algn="r" fontAlgn="b"/>
                      <a:r>
                        <a:rPr lang="en-US" sz="1800" u="none" strike="noStrike">
                          <a:effectLst/>
                        </a:rPr>
                        <a:t>6</a:t>
                      </a:r>
                      <a:endParaRPr lang="en-US" sz="1800" b="0" i="0" u="none" strike="noStrike">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5,44</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5,24</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5,54</a:t>
                      </a:r>
                    </a:p>
                  </a:txBody>
                  <a:tcPr marL="7620" marR="7620" marT="7620" marB="0" anchor="b">
                    <a:solidFill>
                      <a:schemeClr val="bg1"/>
                    </a:solidFill>
                  </a:tcPr>
                </a:tc>
                <a:extLst>
                  <a:ext uri="{0D108BD9-81ED-4DB2-BD59-A6C34878D82A}">
                    <a16:rowId xmlns:a16="http://schemas.microsoft.com/office/drawing/2014/main" val="492713171"/>
                  </a:ext>
                </a:extLst>
              </a:tr>
              <a:tr h="323849">
                <a:tc>
                  <a:txBody>
                    <a:bodyPr/>
                    <a:lstStyle/>
                    <a:p>
                      <a:pPr algn="r" fontAlgn="b"/>
                      <a:r>
                        <a:rPr lang="en-US" sz="1800" u="none" strike="noStrike">
                          <a:effectLst/>
                        </a:rPr>
                        <a:t>7</a:t>
                      </a:r>
                      <a:endParaRPr lang="en-US" sz="1800" b="0" i="0" u="none" strike="noStrike">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a:solidFill>
                            <a:srgbClr val="000000"/>
                          </a:solidFill>
                          <a:effectLst/>
                          <a:latin typeface="Calibri" panose="020F0502020204030204" pitchFamily="34" charset="0"/>
                        </a:rPr>
                        <a:t>6,28</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6,09</a:t>
                      </a:r>
                    </a:p>
                  </a:txBody>
                  <a:tcPr marL="7620" marR="7620" marT="7620" marB="0">
                    <a:solidFill>
                      <a:schemeClr val="bg1"/>
                    </a:solidFill>
                  </a:tcPr>
                </a:tc>
                <a:tc>
                  <a:txBody>
                    <a:bodyPr/>
                    <a:lstStyle/>
                    <a:p>
                      <a:pPr algn="r" fontAlgn="b"/>
                      <a:r>
                        <a:rPr lang="en-US" sz="1800" b="0" i="0" u="none" strike="noStrike">
                          <a:solidFill>
                            <a:schemeClr val="accent6">
                              <a:lumMod val="60000"/>
                              <a:lumOff val="40000"/>
                            </a:schemeClr>
                          </a:solidFill>
                          <a:effectLst/>
                          <a:latin typeface="Calibri" panose="020F0502020204030204" pitchFamily="34" charset="0"/>
                          <a:cs typeface="Calibri" panose="020F0502020204030204" pitchFamily="34" charset="0"/>
                        </a:rPr>
                        <a:t>6,40</a:t>
                      </a:r>
                    </a:p>
                  </a:txBody>
                  <a:tcPr marL="7620" marR="7620" marT="7620" marB="0" anchor="b">
                    <a:solidFill>
                      <a:schemeClr val="bg1"/>
                    </a:solidFill>
                  </a:tcPr>
                </a:tc>
                <a:extLst>
                  <a:ext uri="{0D108BD9-81ED-4DB2-BD59-A6C34878D82A}">
                    <a16:rowId xmlns:a16="http://schemas.microsoft.com/office/drawing/2014/main" val="528404882"/>
                  </a:ext>
                </a:extLst>
              </a:tr>
              <a:tr h="323849">
                <a:tc>
                  <a:txBody>
                    <a:bodyPr/>
                    <a:lstStyle/>
                    <a:p>
                      <a:pPr algn="r" fontAlgn="b"/>
                      <a:r>
                        <a:rPr lang="en-US" sz="1800" u="none" strike="noStrike">
                          <a:effectLst/>
                        </a:rPr>
                        <a:t>8</a:t>
                      </a:r>
                      <a:endParaRPr lang="en-US" sz="1800" b="0" i="0" u="none" strike="noStrike">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7,12</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6,94</a:t>
                      </a:r>
                    </a:p>
                  </a:txBody>
                  <a:tcPr marL="7620" marR="7620" marT="7620" marB="0">
                    <a:solidFill>
                      <a:schemeClr val="bg1"/>
                    </a:solidFill>
                  </a:tcPr>
                </a:tc>
                <a:tc>
                  <a:txBody>
                    <a:bodyPr/>
                    <a:lstStyle/>
                    <a:p>
                      <a:pPr algn="r" fontAlgn="b"/>
                      <a:r>
                        <a:rPr lang="en-US" sz="1800" b="0" i="0" u="none" strike="noStrike">
                          <a:solidFill>
                            <a:schemeClr val="accent6">
                              <a:lumMod val="60000"/>
                              <a:lumOff val="40000"/>
                            </a:schemeClr>
                          </a:solidFill>
                          <a:effectLst/>
                          <a:latin typeface="Calibri" panose="020F0502020204030204" pitchFamily="34" charset="0"/>
                          <a:cs typeface="Calibri" panose="020F0502020204030204" pitchFamily="34" charset="0"/>
                        </a:rPr>
                        <a:t>7,25</a:t>
                      </a:r>
                    </a:p>
                  </a:txBody>
                  <a:tcPr marL="7620" marR="7620" marT="7620" marB="0" anchor="b">
                    <a:solidFill>
                      <a:schemeClr val="bg1"/>
                    </a:solidFill>
                  </a:tcPr>
                </a:tc>
                <a:extLst>
                  <a:ext uri="{0D108BD9-81ED-4DB2-BD59-A6C34878D82A}">
                    <a16:rowId xmlns:a16="http://schemas.microsoft.com/office/drawing/2014/main" val="3723519672"/>
                  </a:ext>
                </a:extLst>
              </a:tr>
              <a:tr h="242887">
                <a:tc>
                  <a:txBody>
                    <a:bodyPr/>
                    <a:lstStyle/>
                    <a:p>
                      <a:pPr algn="r" fontAlgn="b"/>
                      <a:r>
                        <a:rPr lang="en-US" sz="1800" u="none" strike="noStrike" dirty="0">
                          <a:effectLst/>
                        </a:rPr>
                        <a:t>9</a:t>
                      </a:r>
                      <a:endParaRPr lang="en-US" sz="1800" b="0" i="0" u="none" strike="noStrike" dirty="0">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7,96</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7,78</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8,10</a:t>
                      </a:r>
                    </a:p>
                  </a:txBody>
                  <a:tcPr marL="7620" marR="7620" marT="7620" marB="0" anchor="b">
                    <a:solidFill>
                      <a:schemeClr val="bg1"/>
                    </a:solidFill>
                  </a:tcPr>
                </a:tc>
                <a:extLst>
                  <a:ext uri="{0D108BD9-81ED-4DB2-BD59-A6C34878D82A}">
                    <a16:rowId xmlns:a16="http://schemas.microsoft.com/office/drawing/2014/main" val="1923628537"/>
                  </a:ext>
                </a:extLst>
              </a:tr>
              <a:tr h="404812">
                <a:tc>
                  <a:txBody>
                    <a:bodyPr/>
                    <a:lstStyle/>
                    <a:p>
                      <a:pPr algn="r" fontAlgn="b"/>
                      <a:r>
                        <a:rPr lang="en-US" sz="1800" u="none" strike="noStrike">
                          <a:effectLst/>
                        </a:rPr>
                        <a:t>10</a:t>
                      </a:r>
                      <a:endParaRPr lang="en-US" sz="1800" b="0" i="0" u="none" strike="noStrike">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8,81</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8,63</a:t>
                      </a:r>
                    </a:p>
                  </a:txBody>
                  <a:tcPr marL="7620" marR="7620" marT="7620" marB="0">
                    <a:solidFill>
                      <a:schemeClr val="bg1"/>
                    </a:solidFill>
                  </a:tcPr>
                </a:tc>
                <a:tc>
                  <a:txBody>
                    <a:bodyPr/>
                    <a:lstStyle/>
                    <a:p>
                      <a:pPr algn="r" fontAlgn="b"/>
                      <a:r>
                        <a:rPr lang="en-US" sz="1800" b="0" i="0" u="none" strike="noStrike">
                          <a:solidFill>
                            <a:schemeClr val="accent6">
                              <a:lumMod val="60000"/>
                              <a:lumOff val="40000"/>
                            </a:schemeClr>
                          </a:solidFill>
                          <a:effectLst/>
                          <a:latin typeface="Calibri" panose="020F0502020204030204" pitchFamily="34" charset="0"/>
                          <a:cs typeface="Calibri" panose="020F0502020204030204" pitchFamily="34" charset="0"/>
                        </a:rPr>
                        <a:t>8,95</a:t>
                      </a:r>
                    </a:p>
                  </a:txBody>
                  <a:tcPr marL="7620" marR="7620" marT="7620" marB="0" anchor="b">
                    <a:solidFill>
                      <a:schemeClr val="bg1"/>
                    </a:solidFill>
                  </a:tcPr>
                </a:tc>
                <a:extLst>
                  <a:ext uri="{0D108BD9-81ED-4DB2-BD59-A6C34878D82A}">
                    <a16:rowId xmlns:a16="http://schemas.microsoft.com/office/drawing/2014/main" val="1363278994"/>
                  </a:ext>
                </a:extLst>
              </a:tr>
              <a:tr h="197644">
                <a:tc>
                  <a:txBody>
                    <a:bodyPr/>
                    <a:lstStyle/>
                    <a:p>
                      <a:pPr algn="r" fontAlgn="b"/>
                      <a:r>
                        <a:rPr lang="en-US" sz="1800" u="none" strike="noStrike">
                          <a:effectLst/>
                        </a:rPr>
                        <a:t>11</a:t>
                      </a:r>
                      <a:endParaRPr lang="en-US" sz="1800" b="0" i="0" u="none" strike="noStrike">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9,65</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9,48</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9,80</a:t>
                      </a:r>
                    </a:p>
                  </a:txBody>
                  <a:tcPr marL="7620" marR="7620" marT="7620" marB="0" anchor="b">
                    <a:solidFill>
                      <a:schemeClr val="bg1"/>
                    </a:solidFill>
                  </a:tcPr>
                </a:tc>
                <a:extLst>
                  <a:ext uri="{0D108BD9-81ED-4DB2-BD59-A6C34878D82A}">
                    <a16:rowId xmlns:a16="http://schemas.microsoft.com/office/drawing/2014/main" val="144183979"/>
                  </a:ext>
                </a:extLst>
              </a:tr>
              <a:tr h="197644">
                <a:tc>
                  <a:txBody>
                    <a:bodyPr/>
                    <a:lstStyle/>
                    <a:p>
                      <a:pPr algn="r" fontAlgn="b"/>
                      <a:r>
                        <a:rPr lang="en-US" sz="1800" u="none" strike="noStrike" dirty="0">
                          <a:effectLst/>
                        </a:rPr>
                        <a:t>12</a:t>
                      </a:r>
                      <a:endParaRPr lang="en-US" sz="1800" b="0" i="0" u="none" strike="noStrike" dirty="0">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10,50</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10,33</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10,65</a:t>
                      </a:r>
                    </a:p>
                  </a:txBody>
                  <a:tcPr marL="7620" marR="7620" marT="7620" marB="0" anchor="b">
                    <a:solidFill>
                      <a:schemeClr val="bg1"/>
                    </a:solidFill>
                  </a:tcPr>
                </a:tc>
                <a:extLst>
                  <a:ext uri="{0D108BD9-81ED-4DB2-BD59-A6C34878D82A}">
                    <a16:rowId xmlns:a16="http://schemas.microsoft.com/office/drawing/2014/main" val="3834008323"/>
                  </a:ext>
                </a:extLst>
              </a:tr>
              <a:tr h="197644">
                <a:tc>
                  <a:txBody>
                    <a:bodyPr/>
                    <a:lstStyle/>
                    <a:p>
                      <a:pPr algn="r" fontAlgn="b"/>
                      <a:r>
                        <a:rPr lang="en-US" sz="1800" u="none" strike="noStrike">
                          <a:effectLst/>
                        </a:rPr>
                        <a:t>13</a:t>
                      </a:r>
                      <a:endParaRPr lang="en-US" sz="1800" b="0" i="0" u="none" strike="noStrike">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11,35</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11,18</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11,50</a:t>
                      </a:r>
                    </a:p>
                  </a:txBody>
                  <a:tcPr marL="7620" marR="7620" marT="7620" marB="0" anchor="b">
                    <a:solidFill>
                      <a:schemeClr val="bg1"/>
                    </a:solidFill>
                  </a:tcPr>
                </a:tc>
                <a:extLst>
                  <a:ext uri="{0D108BD9-81ED-4DB2-BD59-A6C34878D82A}">
                    <a16:rowId xmlns:a16="http://schemas.microsoft.com/office/drawing/2014/main" val="3226585523"/>
                  </a:ext>
                </a:extLst>
              </a:tr>
              <a:tr h="197644">
                <a:tc>
                  <a:txBody>
                    <a:bodyPr/>
                    <a:lstStyle/>
                    <a:p>
                      <a:pPr algn="r" fontAlgn="b"/>
                      <a:r>
                        <a:rPr lang="en-US" sz="1800" u="none" strike="noStrike" dirty="0">
                          <a:effectLst/>
                        </a:rPr>
                        <a:t>14</a:t>
                      </a:r>
                      <a:endParaRPr lang="en-US" sz="1800" b="0" i="0" u="none" strike="noStrike" dirty="0">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12,19</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12,02</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12,34</a:t>
                      </a:r>
                    </a:p>
                  </a:txBody>
                  <a:tcPr marL="7620" marR="7620" marT="7620" marB="0" anchor="b">
                    <a:solidFill>
                      <a:schemeClr val="bg1"/>
                    </a:solidFill>
                  </a:tcPr>
                </a:tc>
                <a:extLst>
                  <a:ext uri="{0D108BD9-81ED-4DB2-BD59-A6C34878D82A}">
                    <a16:rowId xmlns:a16="http://schemas.microsoft.com/office/drawing/2014/main" val="4038245676"/>
                  </a:ext>
                </a:extLst>
              </a:tr>
              <a:tr h="197644">
                <a:tc>
                  <a:txBody>
                    <a:bodyPr/>
                    <a:lstStyle/>
                    <a:p>
                      <a:pPr algn="r" fontAlgn="b"/>
                      <a:r>
                        <a:rPr lang="en-US" sz="1800" u="none" strike="noStrike">
                          <a:effectLst/>
                        </a:rPr>
                        <a:t>15</a:t>
                      </a:r>
                      <a:endParaRPr lang="en-US" sz="1800" b="0" i="0" u="none" strike="noStrike">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13,04</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12,87</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13,19</a:t>
                      </a:r>
                    </a:p>
                  </a:txBody>
                  <a:tcPr marL="7620" marR="7620" marT="7620" marB="0" anchor="b">
                    <a:solidFill>
                      <a:schemeClr val="bg1"/>
                    </a:solidFill>
                  </a:tcPr>
                </a:tc>
                <a:extLst>
                  <a:ext uri="{0D108BD9-81ED-4DB2-BD59-A6C34878D82A}">
                    <a16:rowId xmlns:a16="http://schemas.microsoft.com/office/drawing/2014/main" val="3118360424"/>
                  </a:ext>
                </a:extLst>
              </a:tr>
              <a:tr h="197644">
                <a:tc>
                  <a:txBody>
                    <a:bodyPr/>
                    <a:lstStyle/>
                    <a:p>
                      <a:pPr algn="r" fontAlgn="b"/>
                      <a:r>
                        <a:rPr lang="en-US" sz="1800" u="none" strike="noStrike" dirty="0">
                          <a:effectLst/>
                        </a:rPr>
                        <a:t>16</a:t>
                      </a:r>
                      <a:endParaRPr lang="en-US" sz="1800" b="0" i="0" u="none" strike="noStrike" dirty="0">
                        <a:solidFill>
                          <a:srgbClr val="000000"/>
                        </a:solidFill>
                        <a:effectLst/>
                        <a:latin typeface="+mn-lt"/>
                      </a:endParaRPr>
                    </a:p>
                  </a:txBody>
                  <a:tcPr marL="4203" marR="4203" marT="4203" marB="0">
                    <a:solidFill>
                      <a:schemeClr val="bg1"/>
                    </a:solidFill>
                  </a:tcPr>
                </a:tc>
                <a:tc>
                  <a:txBody>
                    <a:bodyPr/>
                    <a:lstStyle/>
                    <a:p>
                      <a:pPr algn="r" fontAlgn="b"/>
                      <a:r>
                        <a:rPr lang="en-US" sz="1800" b="0" i="0" u="none" strike="noStrike" dirty="0">
                          <a:solidFill>
                            <a:srgbClr val="000000"/>
                          </a:solidFill>
                          <a:effectLst/>
                          <a:latin typeface="Calibri" panose="020F0502020204030204" pitchFamily="34" charset="0"/>
                        </a:rPr>
                        <a:t>13,89</a:t>
                      </a:r>
                    </a:p>
                  </a:txBody>
                  <a:tcPr marL="7620" marR="7620" marT="7620" marB="0">
                    <a:solidFill>
                      <a:schemeClr val="bg1"/>
                    </a:solidFill>
                  </a:tcPr>
                </a:tc>
                <a:tc>
                  <a:txBody>
                    <a:bodyPr/>
                    <a:lstStyle/>
                    <a:p>
                      <a:pPr algn="r" fontAlgn="b"/>
                      <a:r>
                        <a:rPr lang="en-US" sz="1800" b="0" i="0" u="none" strike="noStrike" dirty="0">
                          <a:solidFill>
                            <a:srgbClr val="0000FF"/>
                          </a:solidFill>
                          <a:effectLst/>
                          <a:latin typeface="Calibri" panose="020F0502020204030204" pitchFamily="34" charset="0"/>
                        </a:rPr>
                        <a:t>13,72</a:t>
                      </a:r>
                    </a:p>
                  </a:txBody>
                  <a:tcPr marL="7620" marR="7620" marT="7620" marB="0">
                    <a:solidFill>
                      <a:schemeClr val="bg1"/>
                    </a:solidFill>
                  </a:tcPr>
                </a:tc>
                <a:tc>
                  <a:txBody>
                    <a:bodyPr/>
                    <a:lstStyle/>
                    <a:p>
                      <a:pPr algn="r" fontAlgn="b"/>
                      <a:r>
                        <a:rPr lang="en-US" sz="1800" b="0" i="0" u="none" strike="noStrike" dirty="0">
                          <a:solidFill>
                            <a:schemeClr val="accent6">
                              <a:lumMod val="60000"/>
                              <a:lumOff val="40000"/>
                            </a:schemeClr>
                          </a:solidFill>
                          <a:effectLst/>
                          <a:latin typeface="Calibri" panose="020F0502020204030204" pitchFamily="34" charset="0"/>
                          <a:cs typeface="Calibri" panose="020F0502020204030204" pitchFamily="34" charset="0"/>
                        </a:rPr>
                        <a:t>14,04</a:t>
                      </a:r>
                    </a:p>
                  </a:txBody>
                  <a:tcPr marL="7620" marR="7620" marT="7620" marB="0" anchor="b">
                    <a:solidFill>
                      <a:schemeClr val="bg1"/>
                    </a:solidFill>
                  </a:tcPr>
                </a:tc>
                <a:extLst>
                  <a:ext uri="{0D108BD9-81ED-4DB2-BD59-A6C34878D82A}">
                    <a16:rowId xmlns:a16="http://schemas.microsoft.com/office/drawing/2014/main" val="1908664743"/>
                  </a:ext>
                </a:extLst>
              </a:tr>
            </a:tbl>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6DB25B9-B71F-A8AD-E456-8CF634C9D818}"/>
                  </a:ext>
                </a:extLst>
              </p:cNvPr>
              <p:cNvSpPr txBox="1">
                <a:spLocks/>
              </p:cNvSpPr>
              <p:nvPr/>
            </p:nvSpPr>
            <p:spPr bwMode="auto">
              <a:xfrm>
                <a:off x="465515" y="4759558"/>
                <a:ext cx="5486400" cy="1946042"/>
              </a:xfrm>
              <a:prstGeom prst="rect">
                <a:avLst/>
              </a:prstGeom>
              <a:solidFill>
                <a:schemeClr val="bg1"/>
              </a:solidFill>
              <a:ln>
                <a:noFill/>
              </a:ln>
              <a:effectLst>
                <a:outerShdw blurRad="50800" dist="38100" dir="2700000" algn="tl" rotWithShape="0">
                  <a:prstClr val="black">
                    <a:alpha val="40000"/>
                  </a:prstClr>
                </a:outerShdw>
              </a:effectLst>
              <a:extLs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1800" b="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b="0">
                    <a:solidFill>
                      <a:schemeClr val="tx1"/>
                    </a:solidFill>
                    <a:latin typeface="+mn-lt"/>
                  </a:defRPr>
                </a:lvl2pPr>
                <a:lvl3pPr marL="1143000" indent="-228600" algn="l" rtl="0" eaLnBrk="0" fontAlgn="base" hangingPunct="0">
                  <a:spcBef>
                    <a:spcPct val="20000"/>
                  </a:spcBef>
                  <a:spcAft>
                    <a:spcPct val="0"/>
                  </a:spcAft>
                  <a:buFont typeface="Arial" panose="020B0604020202020204" pitchFamily="34" charset="0"/>
                  <a:buChar char="•"/>
                  <a:defRPr sz="1800" b="0">
                    <a:solidFill>
                      <a:schemeClr val="accent6">
                        <a:lumMod val="60000"/>
                        <a:lumOff val="40000"/>
                      </a:schemeClr>
                    </a:solidFill>
                    <a:latin typeface="+mn-lt"/>
                  </a:defRPr>
                </a:lvl3pPr>
                <a:lvl4pPr marL="16002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4pPr>
                <a:lvl5pPr marL="20574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5pPr>
                <a:lvl6pPr marL="2514600" indent="-228600" algn="l" rtl="0" fontAlgn="base">
                  <a:spcBef>
                    <a:spcPct val="20000"/>
                  </a:spcBef>
                  <a:spcAft>
                    <a:spcPct val="0"/>
                  </a:spcAft>
                  <a:buChar char="»"/>
                  <a:defRPr sz="2000">
                    <a:solidFill>
                      <a:srgbClr val="4D4D4D"/>
                    </a:solidFill>
                    <a:latin typeface="+mn-lt"/>
                  </a:defRPr>
                </a:lvl6pPr>
                <a:lvl7pPr marL="2971800" indent="-228600" algn="l" rtl="0" fontAlgn="base">
                  <a:spcBef>
                    <a:spcPct val="20000"/>
                  </a:spcBef>
                  <a:spcAft>
                    <a:spcPct val="0"/>
                  </a:spcAft>
                  <a:buChar char="»"/>
                  <a:defRPr sz="2000">
                    <a:solidFill>
                      <a:srgbClr val="4D4D4D"/>
                    </a:solidFill>
                    <a:latin typeface="+mn-lt"/>
                  </a:defRPr>
                </a:lvl7pPr>
                <a:lvl8pPr marL="3429000" indent="-228600" algn="l" rtl="0" fontAlgn="base">
                  <a:spcBef>
                    <a:spcPct val="20000"/>
                  </a:spcBef>
                  <a:spcAft>
                    <a:spcPct val="0"/>
                  </a:spcAft>
                  <a:buChar char="»"/>
                  <a:defRPr sz="2000">
                    <a:solidFill>
                      <a:srgbClr val="4D4D4D"/>
                    </a:solidFill>
                    <a:latin typeface="+mn-lt"/>
                  </a:defRPr>
                </a:lvl8pPr>
                <a:lvl9pPr marL="3886200" indent="-228600" algn="l" rtl="0" fontAlgn="base">
                  <a:spcBef>
                    <a:spcPct val="20000"/>
                  </a:spcBef>
                  <a:spcAft>
                    <a:spcPct val="0"/>
                  </a:spcAft>
                  <a:buChar char="»"/>
                  <a:defRPr sz="2000">
                    <a:solidFill>
                      <a:srgbClr val="4D4D4D"/>
                    </a:solidFill>
                    <a:latin typeface="+mn-lt"/>
                  </a:defRPr>
                </a:lvl9pPr>
              </a:lstStyle>
              <a:p>
                <a:r>
                  <a:rPr lang="en-US" kern="0" dirty="0">
                    <a:solidFill>
                      <a:srgbClr val="0000FF"/>
                    </a:solidFill>
                  </a:rPr>
                  <a:t>Our own derivation, based on the relative magnitude of the LSB:</a:t>
                </a:r>
              </a:p>
              <a:p>
                <a:endParaRPr lang="en-US" kern="0" dirty="0">
                  <a:solidFill>
                    <a:srgbClr val="0000FF"/>
                  </a:solidFill>
                </a:endParaRPr>
              </a:p>
              <a:p>
                <a:pPr/>
                <a14:m>
                  <m:oMathPara xmlns:m="http://schemas.openxmlformats.org/officeDocument/2006/math">
                    <m:oMathParaPr>
                      <m:jc m:val="centerGroup"/>
                    </m:oMathParaPr>
                    <m:oMath xmlns:m="http://schemas.openxmlformats.org/officeDocument/2006/math">
                      <m:sSub>
                        <m:sSubPr>
                          <m:ctrlPr>
                            <a:rPr lang="nl-BE" i="1" kern="0">
                              <a:solidFill>
                                <a:srgbClr val="0000FF"/>
                              </a:solidFill>
                              <a:latin typeface="Cambria Math" panose="02040503050406030204" pitchFamily="18" charset="0"/>
                            </a:rPr>
                          </m:ctrlPr>
                        </m:sSubPr>
                        <m:e>
                          <m:r>
                            <a:rPr lang="nl-BE" i="1" kern="0">
                              <a:solidFill>
                                <a:srgbClr val="0000FF"/>
                              </a:solidFill>
                              <a:latin typeface="Cambria Math" panose="02040503050406030204" pitchFamily="18" charset="0"/>
                            </a:rPr>
                            <m:t>𝑁</m:t>
                          </m:r>
                        </m:e>
                        <m:sub>
                          <m:r>
                            <a:rPr lang="nl-BE" i="1" kern="0">
                              <a:solidFill>
                                <a:srgbClr val="0000FF"/>
                              </a:solidFill>
                              <a:latin typeface="Cambria Math" panose="02040503050406030204" pitchFamily="18" charset="0"/>
                            </a:rPr>
                            <m:t>𝑏𝑖𝑛𝑎𝑟𝑦</m:t>
                          </m:r>
                        </m:sub>
                      </m:sSub>
                      <m:r>
                        <a:rPr lang="nl-BE" b="0" i="1" kern="0" smtClean="0">
                          <a:solidFill>
                            <a:srgbClr val="0000FF"/>
                          </a:solidFill>
                          <a:latin typeface="Cambria Math" panose="02040503050406030204" pitchFamily="18" charset="0"/>
                        </a:rPr>
                        <m:t>=1+</m:t>
                      </m:r>
                      <m:func>
                        <m:funcPr>
                          <m:ctrlPr>
                            <a:rPr lang="en-US" i="1" kern="0" smtClean="0">
                              <a:solidFill>
                                <a:srgbClr val="0000FF"/>
                              </a:solidFill>
                              <a:latin typeface="Cambria Math" panose="02040503050406030204" pitchFamily="18" charset="0"/>
                            </a:rPr>
                          </m:ctrlPr>
                        </m:funcPr>
                        <m:fName>
                          <m:sSub>
                            <m:sSubPr>
                              <m:ctrlPr>
                                <a:rPr lang="en-US" i="1" kern="0" smtClean="0">
                                  <a:solidFill>
                                    <a:srgbClr val="0000FF"/>
                                  </a:solidFill>
                                  <a:latin typeface="Cambria Math" panose="02040503050406030204" pitchFamily="18" charset="0"/>
                                </a:rPr>
                              </m:ctrlPr>
                            </m:sSubPr>
                            <m:e>
                              <m:r>
                                <m:rPr>
                                  <m:sty m:val="p"/>
                                </m:rPr>
                                <a:rPr lang="en-US" kern="0" smtClean="0">
                                  <a:solidFill>
                                    <a:srgbClr val="0000FF"/>
                                  </a:solidFill>
                                  <a:latin typeface="Cambria Math" panose="02040503050406030204" pitchFamily="18" charset="0"/>
                                </a:rPr>
                                <m:t>log</m:t>
                              </m:r>
                            </m:e>
                            <m:sub>
                              <m:r>
                                <a:rPr lang="en-US" i="1" kern="0" smtClean="0">
                                  <a:solidFill>
                                    <a:srgbClr val="0000FF"/>
                                  </a:solidFill>
                                  <a:latin typeface="Cambria Math" panose="02040503050406030204" pitchFamily="18" charset="0"/>
                                </a:rPr>
                                <m:t>2</m:t>
                              </m:r>
                            </m:sub>
                          </m:sSub>
                        </m:fName>
                        <m:e>
                          <m:d>
                            <m:dPr>
                              <m:ctrlPr>
                                <a:rPr lang="en-US" i="1" kern="0" smtClean="0">
                                  <a:solidFill>
                                    <a:srgbClr val="0000FF"/>
                                  </a:solidFill>
                                  <a:latin typeface="Cambria Math" panose="02040503050406030204" pitchFamily="18" charset="0"/>
                                </a:rPr>
                              </m:ctrlPr>
                            </m:dPr>
                            <m:e>
                              <m:sSup>
                                <m:sSupPr>
                                  <m:ctrlPr>
                                    <a:rPr lang="en-US" i="1" kern="0" smtClean="0">
                                      <a:solidFill>
                                        <a:srgbClr val="0000FF"/>
                                      </a:solidFill>
                                      <a:latin typeface="Cambria Math" panose="02040503050406030204" pitchFamily="18" charset="0"/>
                                    </a:rPr>
                                  </m:ctrlPr>
                                </m:sSupPr>
                                <m:e>
                                  <m:r>
                                    <a:rPr lang="en-US" i="1" kern="0">
                                      <a:solidFill>
                                        <a:srgbClr val="0000FF"/>
                                      </a:solidFill>
                                      <a:latin typeface="Cambria Math" panose="02040503050406030204" pitchFamily="18" charset="0"/>
                                    </a:rPr>
                                    <m:t>𝛼</m:t>
                                  </m:r>
                                </m:e>
                                <m:sup>
                                  <m:sSub>
                                    <m:sSubPr>
                                      <m:ctrlPr>
                                        <a:rPr lang="en-US" i="1" kern="0" smtClean="0">
                                          <a:solidFill>
                                            <a:srgbClr val="0000FF"/>
                                          </a:solidFill>
                                          <a:latin typeface="Cambria Math" panose="02040503050406030204" pitchFamily="18" charset="0"/>
                                        </a:rPr>
                                      </m:ctrlPr>
                                    </m:sSubPr>
                                    <m:e>
                                      <m:r>
                                        <a:rPr lang="nl-BE" b="0" i="1" kern="0" smtClean="0">
                                          <a:solidFill>
                                            <a:srgbClr val="0000FF"/>
                                          </a:solidFill>
                                          <a:latin typeface="Cambria Math" panose="02040503050406030204" pitchFamily="18" charset="0"/>
                                        </a:rPr>
                                        <m:t>𝑁</m:t>
                                      </m:r>
                                    </m:e>
                                    <m:sub>
                                      <m:r>
                                        <a:rPr lang="nl-BE" b="0" i="1" kern="0" smtClean="0">
                                          <a:solidFill>
                                            <a:srgbClr val="0000FF"/>
                                          </a:solidFill>
                                          <a:latin typeface="Cambria Math" panose="02040503050406030204" pitchFamily="18" charset="0"/>
                                        </a:rPr>
                                        <m:t>𝑛𝑜𝑛𝑏𝑖𝑛𝑎𝑟𝑦</m:t>
                                      </m:r>
                                    </m:sub>
                                  </m:sSub>
                                  <m:r>
                                    <a:rPr lang="nl-BE" b="0" i="1" kern="0" smtClean="0">
                                      <a:solidFill>
                                        <a:srgbClr val="0000FF"/>
                                      </a:solidFill>
                                      <a:latin typeface="Cambria Math" panose="02040503050406030204" pitchFamily="18" charset="0"/>
                                    </a:rPr>
                                    <m:t>−1</m:t>
                                  </m:r>
                                </m:sup>
                              </m:sSup>
                            </m:e>
                          </m:d>
                        </m:e>
                      </m:func>
                    </m:oMath>
                  </m:oMathPara>
                </a14:m>
                <a:endParaRPr lang="en-US" kern="0" dirty="0">
                  <a:solidFill>
                    <a:srgbClr val="0000FF"/>
                  </a:solidFill>
                </a:endParaRPr>
              </a:p>
              <a:p>
                <a:r>
                  <a:rPr lang="en-US" kern="0" dirty="0">
                    <a:solidFill>
                      <a:srgbClr val="0000FF"/>
                    </a:solidFill>
                  </a:rPr>
                  <a:t>For large N these are ~equal.  For small N, our formula feels more correct.</a:t>
                </a:r>
              </a:p>
            </p:txBody>
          </p:sp>
        </mc:Choice>
        <mc:Fallback xmlns="">
          <p:sp>
            <p:nvSpPr>
              <p:cNvPr id="6" name="Content Placeholder 2">
                <a:extLst>
                  <a:ext uri="{FF2B5EF4-FFF2-40B4-BE49-F238E27FC236}">
                    <a16:creationId xmlns:a16="http://schemas.microsoft.com/office/drawing/2014/main" id="{96DB25B9-B71F-A8AD-E456-8CF634C9D818}"/>
                  </a:ext>
                </a:extLst>
              </p:cNvPr>
              <p:cNvSpPr txBox="1">
                <a:spLocks noRot="1" noChangeAspect="1" noMove="1" noResize="1" noEditPoints="1" noAdjustHandles="1" noChangeArrowheads="1" noChangeShapeType="1" noTextEdit="1"/>
              </p:cNvSpPr>
              <p:nvPr/>
            </p:nvSpPr>
            <p:spPr bwMode="auto">
              <a:xfrm>
                <a:off x="465515" y="4759558"/>
                <a:ext cx="5486400" cy="1946042"/>
              </a:xfrm>
              <a:prstGeom prst="rect">
                <a:avLst/>
              </a:prstGeom>
              <a:blipFill>
                <a:blip r:embed="rId3"/>
                <a:stretch>
                  <a:fillRect/>
                </a:stretch>
              </a:bli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 name="TextBox 7">
            <a:extLst>
              <a:ext uri="{FF2B5EF4-FFF2-40B4-BE49-F238E27FC236}">
                <a16:creationId xmlns:a16="http://schemas.microsoft.com/office/drawing/2014/main" id="{3F6B4D65-2995-5DF5-10BE-3A750390B7B3}"/>
              </a:ext>
            </a:extLst>
          </p:cNvPr>
          <p:cNvSpPr txBox="1"/>
          <p:nvPr/>
        </p:nvSpPr>
        <p:spPr>
          <a:xfrm>
            <a:off x="8178800" y="152400"/>
            <a:ext cx="3962399" cy="830997"/>
          </a:xfrm>
          <a:prstGeom prst="rect">
            <a:avLst/>
          </a:prstGeom>
          <a:solidFill>
            <a:schemeClr val="bg1"/>
          </a:solidFill>
          <a:ln>
            <a:solidFill>
              <a:schemeClr val="accent6">
                <a:lumMod val="60000"/>
                <a:lumOff val="40000"/>
              </a:schemeClr>
            </a:solidFill>
          </a:ln>
        </p:spPr>
        <p:txBody>
          <a:bodyPr wrap="square" rtlCol="0">
            <a:spAutoFit/>
          </a:bodyPr>
          <a:lstStyle/>
          <a:p>
            <a:r>
              <a:rPr lang="en-US" sz="1600" dirty="0">
                <a:solidFill>
                  <a:schemeClr val="accent6">
                    <a:lumMod val="60000"/>
                    <a:lumOff val="40000"/>
                  </a:schemeClr>
                </a:solidFill>
              </a:rPr>
              <a:t>the range of a non-binary ADC is larger than 2</a:t>
            </a:r>
            <a:r>
              <a:rPr lang="en-US" sz="1600" baseline="30000" dirty="0">
                <a:solidFill>
                  <a:schemeClr val="accent6">
                    <a:lumMod val="60000"/>
                    <a:lumOff val="40000"/>
                  </a:schemeClr>
                </a:solidFill>
              </a:rPr>
              <a:t>N</a:t>
            </a:r>
            <a:r>
              <a:rPr lang="en-US" sz="1600" dirty="0">
                <a:solidFill>
                  <a:schemeClr val="accent6">
                    <a:lumMod val="60000"/>
                    <a:lumOff val="40000"/>
                  </a:schemeClr>
                </a:solidFill>
              </a:rPr>
              <a:t>.  For radix 1.8 it is up to 25% wider, or 0.3 bits </a:t>
            </a:r>
          </a:p>
        </p:txBody>
      </p:sp>
    </p:spTree>
    <p:extLst>
      <p:ext uri="{BB962C8B-B14F-4D97-AF65-F5344CB8AC3E}">
        <p14:creationId xmlns:p14="http://schemas.microsoft.com/office/powerpoint/2010/main" val="26971447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CFD32D-34AF-B229-B59D-1779588C7B73}"/>
              </a:ext>
            </a:extLst>
          </p:cNvPr>
          <p:cNvSpPr>
            <a:spLocks noGrp="1"/>
          </p:cNvSpPr>
          <p:nvPr>
            <p:ph type="title"/>
          </p:nvPr>
        </p:nvSpPr>
        <p:spPr/>
        <p:txBody>
          <a:bodyPr/>
          <a:lstStyle/>
          <a:p>
            <a:r>
              <a:rPr lang="en-US" dirty="0"/>
              <a:t>Non-binary capacitor array (Cont’d)</a:t>
            </a:r>
          </a:p>
        </p:txBody>
      </p:sp>
      <p:sp>
        <p:nvSpPr>
          <p:cNvPr id="6" name="Content Placeholder 5">
            <a:extLst>
              <a:ext uri="{FF2B5EF4-FFF2-40B4-BE49-F238E27FC236}">
                <a16:creationId xmlns:a16="http://schemas.microsoft.com/office/drawing/2014/main" id="{5D718B22-D43A-AAC8-9DC0-63114CE9A149}"/>
              </a:ext>
            </a:extLst>
          </p:cNvPr>
          <p:cNvSpPr>
            <a:spLocks noGrp="1"/>
          </p:cNvSpPr>
          <p:nvPr>
            <p:ph idx="1"/>
          </p:nvPr>
        </p:nvSpPr>
        <p:spPr>
          <a:xfrm>
            <a:off x="76201" y="838199"/>
            <a:ext cx="11048999" cy="5105401"/>
          </a:xfrm>
        </p:spPr>
        <p:txBody>
          <a:bodyPr/>
          <a:lstStyle/>
          <a:p>
            <a:pPr marL="285750" indent="-285750">
              <a:buFont typeface="Arial" panose="020B0604020202020204" pitchFamily="34" charset="0"/>
              <a:buChar char="•"/>
            </a:pPr>
            <a:r>
              <a:rPr lang="en-US" dirty="0"/>
              <a:t>Another advantage to redundancy is that the size of the CDAC capacitor array can be dimensioned noise-limited rather than matching-limited, leading to a reduction in size.</a:t>
            </a:r>
          </a:p>
          <a:p>
            <a:pPr marL="1028700" lvl="1"/>
            <a:r>
              <a:rPr lang="en-US" dirty="0"/>
              <a:t>No requirement for exact matching, thus the design style based on a unit capacitor can be abandoned.</a:t>
            </a:r>
          </a:p>
          <a:p>
            <a:pPr marL="1028700" lvl="1"/>
            <a:r>
              <a:rPr lang="en-US" dirty="0"/>
              <a:t>No requirements for </a:t>
            </a:r>
            <a:r>
              <a:rPr lang="en-US" dirty="0" err="1"/>
              <a:t>guardings</a:t>
            </a:r>
            <a:r>
              <a:rPr lang="en-US" dirty="0"/>
              <a:t>.  Any mismatch due to a missing </a:t>
            </a:r>
            <a:r>
              <a:rPr lang="en-US" dirty="0" err="1"/>
              <a:t>guardring</a:t>
            </a:r>
            <a:r>
              <a:rPr lang="en-US" dirty="0"/>
              <a:t> is solved as well by the non-binary to binary conversion.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smaller capacitor array leads to:</a:t>
            </a:r>
          </a:p>
          <a:p>
            <a:pPr marL="1028700" lvl="1"/>
            <a:r>
              <a:rPr lang="en-US" dirty="0"/>
              <a:t>Lower area</a:t>
            </a:r>
          </a:p>
          <a:p>
            <a:pPr marL="1028700" lvl="1"/>
            <a:r>
              <a:rPr lang="en-US" dirty="0"/>
              <a:t>Lower power consumption</a:t>
            </a:r>
          </a:p>
          <a:p>
            <a:pPr marL="1028700" lvl="1"/>
            <a:r>
              <a:rPr lang="en-US" dirty="0"/>
              <a:t>Faster settling</a:t>
            </a:r>
          </a:p>
          <a:p>
            <a:pPr marL="285750"/>
            <a:endParaRPr lang="en-US" dirty="0"/>
          </a:p>
          <a:p>
            <a:pPr marL="285750" indent="-285750">
              <a:buFont typeface="Arial" panose="020B0604020202020204" pitchFamily="34" charset="0"/>
              <a:buChar char="•"/>
            </a:pPr>
            <a:r>
              <a:rPr lang="en-US" dirty="0"/>
              <a:t>Redundancy relaxes settling constraints as well since errors due to incomplete settling are recoverable.</a:t>
            </a:r>
          </a:p>
          <a:p>
            <a:pPr marL="285750" indent="-2857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432F6114-1030-07D6-9EDF-67FFAEFCD202}"/>
              </a:ext>
            </a:extLst>
          </p:cNvPr>
          <p:cNvSpPr>
            <a:spLocks noGrp="1"/>
          </p:cNvSpPr>
          <p:nvPr>
            <p:ph type="sldNum" sz="quarter" idx="4"/>
          </p:nvPr>
        </p:nvSpPr>
        <p:spPr/>
        <p:txBody>
          <a:bodyPr/>
          <a:lstStyle/>
          <a:p>
            <a:fld id="{7E689A40-3C96-44CF-8AD5-B8413A1FA80F}" type="slidenum">
              <a:rPr lang="en-US" altLang="nl-BE" smtClean="0"/>
              <a:pPr/>
              <a:t>114</a:t>
            </a:fld>
            <a:endParaRPr lang="en-US" altLang="nl-BE"/>
          </a:p>
        </p:txBody>
      </p:sp>
    </p:spTree>
    <p:extLst>
      <p:ext uri="{BB962C8B-B14F-4D97-AF65-F5344CB8AC3E}">
        <p14:creationId xmlns:p14="http://schemas.microsoft.com/office/powerpoint/2010/main" val="28832671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CFD32D-34AF-B229-B59D-1779588C7B73}"/>
              </a:ext>
            </a:extLst>
          </p:cNvPr>
          <p:cNvSpPr>
            <a:spLocks noGrp="1"/>
          </p:cNvSpPr>
          <p:nvPr>
            <p:ph type="title"/>
          </p:nvPr>
        </p:nvSpPr>
        <p:spPr/>
        <p:txBody>
          <a:bodyPr/>
          <a:lstStyle/>
          <a:p>
            <a:r>
              <a:rPr lang="en-US" dirty="0"/>
              <a:t>Monotonic switching scheme</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D718B22-D43A-AAC8-9DC0-63114CE9A149}"/>
                  </a:ext>
                </a:extLst>
              </p:cNvPr>
              <p:cNvSpPr>
                <a:spLocks noGrp="1"/>
              </p:cNvSpPr>
              <p:nvPr>
                <p:ph idx="1"/>
              </p:nvPr>
            </p:nvSpPr>
            <p:spPr>
              <a:xfrm>
                <a:off x="76201" y="1143000"/>
                <a:ext cx="4648199" cy="5520593"/>
              </a:xfrm>
            </p:spPr>
            <p:txBody>
              <a:bodyPr/>
              <a:lstStyle/>
              <a:p>
                <a:pPr marL="285750" indent="-285750">
                  <a:buFont typeface="Arial" panose="020B0604020202020204" pitchFamily="34" charset="0"/>
                  <a:buChar char="•"/>
                </a:pPr>
                <a:r>
                  <a:rPr lang="en-US" dirty="0"/>
                  <a:t>In the conventional switching scheme of  SARADC1…SARADC9, capacitor pairs toggle in opposite directions.</a:t>
                </a:r>
              </a:p>
              <a:p>
                <a:pPr marL="285750" indent="-285750">
                  <a:buFont typeface="Arial" panose="020B0604020202020204" pitchFamily="34" charset="0"/>
                  <a:buChar char="•"/>
                </a:pPr>
                <a:r>
                  <a:rPr lang="en-US" dirty="0"/>
                  <a:t>In SARADC10 the monotonic switching scheme allows only ‘down’ transitions, meaning bottom plates go from </a:t>
                </a:r>
                <a14:m>
                  <m:oMath xmlns:m="http://schemas.openxmlformats.org/officeDocument/2006/math">
                    <m:sSub>
                      <m:sSubPr>
                        <m:ctrlPr>
                          <a:rPr lang="en-US" b="0" i="1" smtClean="0">
                            <a:latin typeface="Cambria Math" panose="02040503050406030204" pitchFamily="18" charset="0"/>
                          </a:rPr>
                        </m:ctrlPr>
                      </m:sSubPr>
                      <m:e>
                        <m:r>
                          <m:rPr>
                            <m:sty m:val="p"/>
                          </m:rPr>
                          <a:rPr lang="en-US" i="1">
                            <a:latin typeface="Cambria Math" panose="02040503050406030204" pitchFamily="18" charset="0"/>
                          </a:rPr>
                          <m:t>V</m:t>
                        </m:r>
                      </m:e>
                      <m:sub>
                        <m:r>
                          <a:rPr lang="en-US" b="0" i="1" smtClean="0">
                            <a:latin typeface="Cambria Math" panose="02040503050406030204" pitchFamily="18" charset="0"/>
                          </a:rPr>
                          <m:t>𝐻</m:t>
                        </m:r>
                        <m:r>
                          <a:rPr lang="nl-BE" b="0" i="1" smtClean="0">
                            <a:latin typeface="Cambria Math" panose="02040503050406030204" pitchFamily="18" charset="0"/>
                          </a:rPr>
                          <m:t>𝑖𝑔h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𝐿</m:t>
                        </m:r>
                        <m:r>
                          <a:rPr lang="nl-BE" b="0" i="1" smtClean="0">
                            <a:latin typeface="Cambria Math" panose="02040503050406030204" pitchFamily="18" charset="0"/>
                          </a:rPr>
                          <m:t>𝑜𝑤</m:t>
                        </m:r>
                      </m:sub>
                    </m:sSub>
                  </m:oMath>
                </a14:m>
                <a:r>
                  <a:rPr lang="en-US" dirty="0"/>
                  <a:t>.  At SARADC initialization, the capacitors are reset to </a:t>
                </a:r>
                <a:r>
                  <a:rPr lang="en-US" dirty="0" err="1"/>
                  <a:t>V</a:t>
                </a:r>
                <a:r>
                  <a:rPr lang="en-US" baseline="-25000" dirty="0" err="1"/>
                  <a:t>high</a:t>
                </a:r>
                <a:endParaRPr lang="en-US" baseline="-25000" dirty="0"/>
              </a:p>
              <a:p>
                <a:pPr marL="285750" indent="-285750">
                  <a:buFont typeface="Arial" panose="020B0604020202020204" pitchFamily="34" charset="0"/>
                  <a:buChar char="•"/>
                </a:pPr>
                <a:r>
                  <a:rPr lang="en-US" dirty="0"/>
                  <a:t>This scheme saves, on average, over 80% switching power compared to a conventional switching scheme in a regular binary-weighted CDAC.</a:t>
                </a:r>
              </a:p>
              <a:p>
                <a:pPr marL="285750" indent="-285750">
                  <a:buFont typeface="Arial" panose="020B0604020202020204" pitchFamily="34" charset="0"/>
                  <a:buChar char="•"/>
                </a:pPr>
                <a:r>
                  <a:rPr lang="en-US" dirty="0"/>
                  <a:t>It reduces the disturbance on the </a:t>
                </a:r>
                <a:r>
                  <a:rPr lang="en-US" dirty="0" err="1"/>
                  <a:t>referecen</a:t>
                </a:r>
                <a:r>
                  <a:rPr lang="en-US" dirty="0"/>
                  <a:t> </a:t>
                </a:r>
                <a:r>
                  <a:rPr lang="en-US" dirty="0" err="1"/>
                  <a:t>voltagens</a:t>
                </a:r>
                <a:r>
                  <a:rPr lang="en-US" dirty="0"/>
                  <a:t> in an array of ADCs</a:t>
                </a:r>
              </a:p>
              <a:p>
                <a:pPr marL="285750" indent="-285750">
                  <a:buFont typeface="Arial" panose="020B0604020202020204" pitchFamily="34" charset="0"/>
                  <a:buChar char="•"/>
                </a:pPr>
                <a:r>
                  <a:rPr lang="en-US" dirty="0"/>
                  <a:t>One disadvantage is the continuous drop of the common mode voltage.</a:t>
                </a:r>
              </a:p>
            </p:txBody>
          </p:sp>
        </mc:Choice>
        <mc:Fallback xmlns="">
          <p:sp>
            <p:nvSpPr>
              <p:cNvPr id="6" name="Content Placeholder 5">
                <a:extLst>
                  <a:ext uri="{FF2B5EF4-FFF2-40B4-BE49-F238E27FC236}">
                    <a16:creationId xmlns:a16="http://schemas.microsoft.com/office/drawing/2014/main" id="{5D718B22-D43A-AAC8-9DC0-63114CE9A149}"/>
                  </a:ext>
                </a:extLst>
              </p:cNvPr>
              <p:cNvSpPr>
                <a:spLocks noGrp="1" noRot="1" noChangeAspect="1" noMove="1" noResize="1" noEditPoints="1" noAdjustHandles="1" noChangeArrowheads="1" noChangeShapeType="1" noTextEdit="1"/>
              </p:cNvSpPr>
              <p:nvPr>
                <p:ph idx="1"/>
              </p:nvPr>
            </p:nvSpPr>
            <p:spPr>
              <a:xfrm>
                <a:off x="76201" y="1143000"/>
                <a:ext cx="4648199" cy="5520593"/>
              </a:xfrm>
              <a:blipFill>
                <a:blip r:embed="rId2"/>
                <a:stretch>
                  <a:fillRect l="-919" t="-663" r="-196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32F6114-1030-07D6-9EDF-67FFAEFCD202}"/>
              </a:ext>
            </a:extLst>
          </p:cNvPr>
          <p:cNvSpPr>
            <a:spLocks noGrp="1"/>
          </p:cNvSpPr>
          <p:nvPr>
            <p:ph type="sldNum" sz="quarter" idx="4"/>
          </p:nvPr>
        </p:nvSpPr>
        <p:spPr/>
        <p:txBody>
          <a:bodyPr/>
          <a:lstStyle/>
          <a:p>
            <a:fld id="{7E689A40-3C96-44CF-8AD5-B8413A1FA80F}" type="slidenum">
              <a:rPr lang="en-US" altLang="nl-BE" smtClean="0"/>
              <a:pPr/>
              <a:t>115</a:t>
            </a:fld>
            <a:endParaRPr lang="en-US" altLang="nl-BE"/>
          </a:p>
        </p:txBody>
      </p:sp>
      <p:pic>
        <p:nvPicPr>
          <p:cNvPr id="7" name="Graphic 6">
            <a:extLst>
              <a:ext uri="{FF2B5EF4-FFF2-40B4-BE49-F238E27FC236}">
                <a16:creationId xmlns:a16="http://schemas.microsoft.com/office/drawing/2014/main" id="{4FEF3411-1654-7CD7-BB21-48B18BED4B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895" t="16011" r="6149" b="5028"/>
          <a:stretch/>
        </p:blipFill>
        <p:spPr>
          <a:xfrm>
            <a:off x="4894218" y="957544"/>
            <a:ext cx="7297782" cy="2895601"/>
          </a:xfrm>
          <a:prstGeom prst="rect">
            <a:avLst/>
          </a:prstGeom>
        </p:spPr>
      </p:pic>
      <p:pic>
        <p:nvPicPr>
          <p:cNvPr id="9" name="Graphic 8">
            <a:extLst>
              <a:ext uri="{FF2B5EF4-FFF2-40B4-BE49-F238E27FC236}">
                <a16:creationId xmlns:a16="http://schemas.microsoft.com/office/drawing/2014/main" id="{21B209AC-60C0-5B02-6C43-4949119A916C}"/>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7195" t="6540" b="12807"/>
          <a:stretch/>
        </p:blipFill>
        <p:spPr>
          <a:xfrm>
            <a:off x="6086669" y="3844192"/>
            <a:ext cx="7343772" cy="2819401"/>
          </a:xfrm>
          <a:prstGeom prst="rect">
            <a:avLst/>
          </a:prstGeom>
        </p:spPr>
      </p:pic>
      <p:sp>
        <p:nvSpPr>
          <p:cNvPr id="10" name="TextBox 9">
            <a:extLst>
              <a:ext uri="{FF2B5EF4-FFF2-40B4-BE49-F238E27FC236}">
                <a16:creationId xmlns:a16="http://schemas.microsoft.com/office/drawing/2014/main" id="{E339796B-1F1E-743B-AB3B-CE3F959A03E6}"/>
              </a:ext>
            </a:extLst>
          </p:cNvPr>
          <p:cNvSpPr txBox="1"/>
          <p:nvPr/>
        </p:nvSpPr>
        <p:spPr>
          <a:xfrm>
            <a:off x="6248400" y="1122400"/>
            <a:ext cx="1646605" cy="369332"/>
          </a:xfrm>
          <a:prstGeom prst="rect">
            <a:avLst/>
          </a:prstGeom>
          <a:noFill/>
        </p:spPr>
        <p:txBody>
          <a:bodyPr wrap="none" rtlCol="0">
            <a:spAutoFit/>
          </a:bodyPr>
          <a:lstStyle/>
          <a:p>
            <a:r>
              <a:rPr lang="en-US" b="1" dirty="0"/>
              <a:t>Conventional</a:t>
            </a:r>
          </a:p>
        </p:txBody>
      </p:sp>
      <p:sp>
        <p:nvSpPr>
          <p:cNvPr id="11" name="TextBox 10">
            <a:extLst>
              <a:ext uri="{FF2B5EF4-FFF2-40B4-BE49-F238E27FC236}">
                <a16:creationId xmlns:a16="http://schemas.microsoft.com/office/drawing/2014/main" id="{0BEE5F0A-11D9-1B48-C6F1-4754210F0D75}"/>
              </a:ext>
            </a:extLst>
          </p:cNvPr>
          <p:cNvSpPr txBox="1"/>
          <p:nvPr/>
        </p:nvSpPr>
        <p:spPr>
          <a:xfrm>
            <a:off x="6934200" y="4138929"/>
            <a:ext cx="1351652" cy="369332"/>
          </a:xfrm>
          <a:prstGeom prst="rect">
            <a:avLst/>
          </a:prstGeom>
          <a:noFill/>
        </p:spPr>
        <p:txBody>
          <a:bodyPr wrap="none" rtlCol="0">
            <a:spAutoFit/>
          </a:bodyPr>
          <a:lstStyle/>
          <a:p>
            <a:r>
              <a:rPr lang="en-US" b="1" dirty="0"/>
              <a:t>Monotonic</a:t>
            </a:r>
          </a:p>
        </p:txBody>
      </p:sp>
    </p:spTree>
    <p:extLst>
      <p:ext uri="{BB962C8B-B14F-4D97-AF65-F5344CB8AC3E}">
        <p14:creationId xmlns:p14="http://schemas.microsoft.com/office/powerpoint/2010/main" val="6383811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CFD32D-34AF-B229-B59D-1779588C7B73}"/>
              </a:ext>
            </a:extLst>
          </p:cNvPr>
          <p:cNvSpPr>
            <a:spLocks noGrp="1"/>
          </p:cNvSpPr>
          <p:nvPr>
            <p:ph type="title"/>
          </p:nvPr>
        </p:nvSpPr>
        <p:spPr/>
        <p:txBody>
          <a:bodyPr/>
          <a:lstStyle/>
          <a:p>
            <a:r>
              <a:rPr lang="en-US" dirty="0"/>
              <a:t>Split capacitors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D718B22-D43A-AAC8-9DC0-63114CE9A149}"/>
                  </a:ext>
                </a:extLst>
              </p:cNvPr>
              <p:cNvSpPr>
                <a:spLocks noGrp="1"/>
              </p:cNvSpPr>
              <p:nvPr>
                <p:ph idx="1"/>
              </p:nvPr>
            </p:nvSpPr>
            <p:spPr>
              <a:xfrm>
                <a:off x="76201" y="838199"/>
                <a:ext cx="6019800" cy="5638801"/>
              </a:xfrm>
            </p:spPr>
            <p:txBody>
              <a:bodyPr/>
              <a:lstStyle/>
              <a:p>
                <a:pPr marL="285750" indent="-285750">
                  <a:buFont typeface="Arial" panose="020B0604020202020204" pitchFamily="34" charset="0"/>
                  <a:buChar char="•"/>
                </a:pPr>
                <a:r>
                  <a:rPr lang="en-US" dirty="0"/>
                  <a:t>A 4-bit binary-weighted capacitor array is connected parallel to the CDAC inputs. It has two functions:</a:t>
                </a:r>
              </a:p>
              <a:p>
                <a:pPr marL="342900" indent="-342900">
                  <a:buFont typeface="+mj-lt"/>
                  <a:buAutoNum type="arabicPeriod"/>
                </a:pPr>
                <a:r>
                  <a:rPr lang="en-US" dirty="0"/>
                  <a:t>Control the position of the noise minimum. [See Slides 22-24]</a:t>
                </a:r>
              </a:p>
              <a:p>
                <a:pPr marL="342900" indent="-342900">
                  <a:buFont typeface="+mj-lt"/>
                  <a:buAutoNum type="arabicPeriod"/>
                </a:pPr>
                <a:r>
                  <a:rPr lang="en-US" dirty="0"/>
                  <a:t>Control the sensitivity (conversion gain) of the ADC. Instead of using the full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𝐻</m:t>
                        </m:r>
                        <m:r>
                          <a:rPr lang="nl-BE" b="0" i="1" smtClean="0">
                            <a:latin typeface="Cambria Math" panose="02040503050406030204" pitchFamily="18" charset="0"/>
                          </a:rPr>
                          <m:t>𝑖𝑔</m:t>
                        </m:r>
                        <m:r>
                          <a:rPr lang="nl-BE"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𝐿</m:t>
                        </m:r>
                        <m:r>
                          <a:rPr lang="nl-BE" b="0" i="1" smtClean="0">
                            <a:latin typeface="Cambria Math" panose="02040503050406030204" pitchFamily="18" charset="0"/>
                          </a:rPr>
                          <m:t>𝑜𝑤</m:t>
                        </m:r>
                      </m:sub>
                    </m:sSub>
                  </m:oMath>
                </a14:m>
                <a:r>
                  <a:rPr lang="en-US" dirty="0"/>
                  <a:t> range, by adding the </a:t>
                </a:r>
                <a:r>
                  <a:rPr lang="en-US" i="1" dirty="0"/>
                  <a:t>split</a:t>
                </a:r>
                <a:r>
                  <a:rPr lang="en-US" dirty="0"/>
                  <a:t> and </a:t>
                </a:r>
                <a:r>
                  <a:rPr lang="en-US" i="1" dirty="0"/>
                  <a:t>level</a:t>
                </a:r>
                <a:r>
                  <a:rPr lang="en-US" dirty="0"/>
                  <a:t> capacitors, we can choose to utilize only a fraction of it.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size of each of the capacitor arrays is equal to the CDAC capacitor array so that the voltage range is 0.6V ref to 1.8V V</a:t>
                </a:r>
                <a:r>
                  <a:rPr lang="en-US" baseline="-25000" dirty="0"/>
                  <a:t>HIGH</a:t>
                </a:r>
                <a:r>
                  <a:rPr lang="en-US" dirty="0"/>
                  <a:t>-V</a:t>
                </a:r>
                <a:r>
                  <a:rPr lang="en-US" baseline="-25000" dirty="0"/>
                  <a:t>LOW</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𝐶𝐷𝐴𝐶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nl-BE" b="0" i="1" smtClean="0">
                              <a:latin typeface="Cambria Math" panose="02040503050406030204" pitchFamily="18" charset="0"/>
                            </a:rPr>
                            <m:t>𝑠𝑝𝑙𝑖𝑡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𝑡𝑜𝑡𝑎𝑙</m:t>
                          </m:r>
                        </m:sub>
                      </m:sSub>
                    </m:oMath>
                  </m:oMathPara>
                </a14:m>
                <a:endParaRPr lang="en-US" dirty="0"/>
              </a:p>
            </p:txBody>
          </p:sp>
        </mc:Choice>
        <mc:Fallback xmlns="">
          <p:sp>
            <p:nvSpPr>
              <p:cNvPr id="6" name="Content Placeholder 5">
                <a:extLst>
                  <a:ext uri="{FF2B5EF4-FFF2-40B4-BE49-F238E27FC236}">
                    <a16:creationId xmlns:a16="http://schemas.microsoft.com/office/drawing/2014/main" id="{5D718B22-D43A-AAC8-9DC0-63114CE9A149}"/>
                  </a:ext>
                </a:extLst>
              </p:cNvPr>
              <p:cNvSpPr>
                <a:spLocks noGrp="1" noRot="1" noChangeAspect="1" noMove="1" noResize="1" noEditPoints="1" noAdjustHandles="1" noChangeArrowheads="1" noChangeShapeType="1" noTextEdit="1"/>
              </p:cNvSpPr>
              <p:nvPr>
                <p:ph idx="1"/>
              </p:nvPr>
            </p:nvSpPr>
            <p:spPr>
              <a:xfrm>
                <a:off x="76201" y="838199"/>
                <a:ext cx="6019800" cy="5638801"/>
              </a:xfrm>
              <a:blipFill>
                <a:blip r:embed="rId2"/>
                <a:stretch>
                  <a:fillRect l="-709" t="-540" r="-17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32F6114-1030-07D6-9EDF-67FFAEFCD202}"/>
              </a:ext>
            </a:extLst>
          </p:cNvPr>
          <p:cNvSpPr>
            <a:spLocks noGrp="1"/>
          </p:cNvSpPr>
          <p:nvPr>
            <p:ph type="sldNum" sz="quarter" idx="4"/>
          </p:nvPr>
        </p:nvSpPr>
        <p:spPr/>
        <p:txBody>
          <a:bodyPr/>
          <a:lstStyle/>
          <a:p>
            <a:fld id="{7E689A40-3C96-44CF-8AD5-B8413A1FA80F}" type="slidenum">
              <a:rPr lang="en-US" altLang="nl-BE" smtClean="0"/>
              <a:pPr/>
              <a:t>116</a:t>
            </a:fld>
            <a:endParaRPr lang="en-US" altLang="nl-BE"/>
          </a:p>
        </p:txBody>
      </p:sp>
      <p:pic>
        <p:nvPicPr>
          <p:cNvPr id="3" name="Graphic 2">
            <a:extLst>
              <a:ext uri="{FF2B5EF4-FFF2-40B4-BE49-F238E27FC236}">
                <a16:creationId xmlns:a16="http://schemas.microsoft.com/office/drawing/2014/main" id="{C314EEF6-9623-A9E9-36DC-98E2A2B36A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00800" y="914400"/>
            <a:ext cx="5534025" cy="5423344"/>
          </a:xfrm>
          <a:prstGeom prst="rect">
            <a:avLst/>
          </a:prstGeom>
        </p:spPr>
      </p:pic>
    </p:spTree>
    <p:extLst>
      <p:ext uri="{BB962C8B-B14F-4D97-AF65-F5344CB8AC3E}">
        <p14:creationId xmlns:p14="http://schemas.microsoft.com/office/powerpoint/2010/main" val="1105141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CFD32D-34AF-B229-B59D-1779588C7B73}"/>
              </a:ext>
            </a:extLst>
          </p:cNvPr>
          <p:cNvSpPr>
            <a:spLocks noGrp="1"/>
          </p:cNvSpPr>
          <p:nvPr>
            <p:ph type="title"/>
          </p:nvPr>
        </p:nvSpPr>
        <p:spPr/>
        <p:txBody>
          <a:bodyPr/>
          <a:lstStyle/>
          <a:p>
            <a:r>
              <a:rPr lang="en-US" dirty="0"/>
              <a:t>Level shift capacitors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D718B22-D43A-AAC8-9DC0-63114CE9A149}"/>
                  </a:ext>
                </a:extLst>
              </p:cNvPr>
              <p:cNvSpPr>
                <a:spLocks noGrp="1"/>
              </p:cNvSpPr>
              <p:nvPr>
                <p:ph idx="1"/>
              </p:nvPr>
            </p:nvSpPr>
            <p:spPr>
              <a:xfrm>
                <a:off x="76201" y="838199"/>
                <a:ext cx="6019800" cy="5638801"/>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second identical capacitor array is used for level shifting S versus R. Shifting the reset level prior to the MSB conversion in case of pseudo-differential signaling (Signal-Reset).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size of each of the capacitor arrays is conceived equal to the CDAC capacitor array.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𝐶𝐷𝐴𝐶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nl-BE" b="0" i="1" smtClean="0">
                              <a:latin typeface="Cambria Math" panose="02040503050406030204" pitchFamily="18" charset="0"/>
                            </a:rPr>
                            <m:t>𝑙𝑒𝑣𝑒𝑙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𝑡𝑜𝑡𝑎𝑙</m:t>
                          </m:r>
                        </m:sub>
                      </m:sSub>
                    </m:oMath>
                  </m:oMathPara>
                </a14:m>
                <a:endParaRPr lang="en-US" dirty="0"/>
              </a:p>
            </p:txBody>
          </p:sp>
        </mc:Choice>
        <mc:Fallback xmlns="">
          <p:sp>
            <p:nvSpPr>
              <p:cNvPr id="6" name="Content Placeholder 5">
                <a:extLst>
                  <a:ext uri="{FF2B5EF4-FFF2-40B4-BE49-F238E27FC236}">
                    <a16:creationId xmlns:a16="http://schemas.microsoft.com/office/drawing/2014/main" id="{5D718B22-D43A-AAC8-9DC0-63114CE9A149}"/>
                  </a:ext>
                </a:extLst>
              </p:cNvPr>
              <p:cNvSpPr>
                <a:spLocks noGrp="1" noRot="1" noChangeAspect="1" noMove="1" noResize="1" noEditPoints="1" noAdjustHandles="1" noChangeArrowheads="1" noChangeShapeType="1" noTextEdit="1"/>
              </p:cNvSpPr>
              <p:nvPr>
                <p:ph idx="1"/>
              </p:nvPr>
            </p:nvSpPr>
            <p:spPr>
              <a:xfrm>
                <a:off x="76201" y="838199"/>
                <a:ext cx="6019800" cy="5638801"/>
              </a:xfrm>
              <a:blipFill>
                <a:blip r:embed="rId2"/>
                <a:stretch>
                  <a:fillRect l="-709" r="-9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32F6114-1030-07D6-9EDF-67FFAEFCD202}"/>
              </a:ext>
            </a:extLst>
          </p:cNvPr>
          <p:cNvSpPr>
            <a:spLocks noGrp="1"/>
          </p:cNvSpPr>
          <p:nvPr>
            <p:ph type="sldNum" sz="quarter" idx="4"/>
          </p:nvPr>
        </p:nvSpPr>
        <p:spPr/>
        <p:txBody>
          <a:bodyPr/>
          <a:lstStyle/>
          <a:p>
            <a:fld id="{7E689A40-3C96-44CF-8AD5-B8413A1FA80F}" type="slidenum">
              <a:rPr lang="en-US" altLang="nl-BE" smtClean="0"/>
              <a:pPr/>
              <a:t>117</a:t>
            </a:fld>
            <a:endParaRPr lang="en-US" altLang="nl-BE"/>
          </a:p>
        </p:txBody>
      </p:sp>
      <p:pic>
        <p:nvPicPr>
          <p:cNvPr id="3" name="Graphic 2">
            <a:extLst>
              <a:ext uri="{FF2B5EF4-FFF2-40B4-BE49-F238E27FC236}">
                <a16:creationId xmlns:a16="http://schemas.microsoft.com/office/drawing/2014/main" id="{C314EEF6-9623-A9E9-36DC-98E2A2B36A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00800" y="914400"/>
            <a:ext cx="5534025" cy="5423344"/>
          </a:xfrm>
          <a:prstGeom prst="rect">
            <a:avLst/>
          </a:prstGeom>
        </p:spPr>
      </p:pic>
    </p:spTree>
    <p:extLst>
      <p:ext uri="{BB962C8B-B14F-4D97-AF65-F5344CB8AC3E}">
        <p14:creationId xmlns:p14="http://schemas.microsoft.com/office/powerpoint/2010/main" val="10054015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CFD32D-34AF-B229-B59D-1779588C7B73}"/>
              </a:ext>
            </a:extLst>
          </p:cNvPr>
          <p:cNvSpPr>
            <a:spLocks noGrp="1"/>
          </p:cNvSpPr>
          <p:nvPr>
            <p:ph type="title"/>
          </p:nvPr>
        </p:nvSpPr>
        <p:spPr/>
        <p:txBody>
          <a:bodyPr/>
          <a:lstStyle/>
          <a:p>
            <a:r>
              <a:rPr lang="en-US" dirty="0"/>
              <a:t>Simulation Example@120MHz</a:t>
            </a:r>
          </a:p>
        </p:txBody>
      </p:sp>
      <p:sp>
        <p:nvSpPr>
          <p:cNvPr id="4" name="Slide Number Placeholder 3">
            <a:extLst>
              <a:ext uri="{FF2B5EF4-FFF2-40B4-BE49-F238E27FC236}">
                <a16:creationId xmlns:a16="http://schemas.microsoft.com/office/drawing/2014/main" id="{432F6114-1030-07D6-9EDF-67FFAEFCD202}"/>
              </a:ext>
            </a:extLst>
          </p:cNvPr>
          <p:cNvSpPr>
            <a:spLocks noGrp="1"/>
          </p:cNvSpPr>
          <p:nvPr>
            <p:ph type="sldNum" sz="quarter" idx="4"/>
          </p:nvPr>
        </p:nvSpPr>
        <p:spPr/>
        <p:txBody>
          <a:bodyPr/>
          <a:lstStyle/>
          <a:p>
            <a:fld id="{7E689A40-3C96-44CF-8AD5-B8413A1FA80F}" type="slidenum">
              <a:rPr lang="en-US" altLang="nl-BE" smtClean="0"/>
              <a:pPr/>
              <a:t>118</a:t>
            </a:fld>
            <a:endParaRPr lang="en-US" altLang="nl-BE"/>
          </a:p>
        </p:txBody>
      </p:sp>
      <p:pic>
        <p:nvPicPr>
          <p:cNvPr id="7" name="Picture 6">
            <a:extLst>
              <a:ext uri="{FF2B5EF4-FFF2-40B4-BE49-F238E27FC236}">
                <a16:creationId xmlns:a16="http://schemas.microsoft.com/office/drawing/2014/main" id="{3F95F85C-F504-A62F-34D9-D73C8FF3CD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6200" y="805953"/>
            <a:ext cx="11887200" cy="6008095"/>
          </a:xfrm>
          <a:prstGeom prst="rect">
            <a:avLst/>
          </a:prstGeom>
        </p:spPr>
      </p:pic>
      <p:sp>
        <p:nvSpPr>
          <p:cNvPr id="9" name="TextBox 8">
            <a:extLst>
              <a:ext uri="{FF2B5EF4-FFF2-40B4-BE49-F238E27FC236}">
                <a16:creationId xmlns:a16="http://schemas.microsoft.com/office/drawing/2014/main" id="{46B454BC-9CAB-499E-3169-AC018DE751CB}"/>
              </a:ext>
            </a:extLst>
          </p:cNvPr>
          <p:cNvSpPr txBox="1"/>
          <p:nvPr/>
        </p:nvSpPr>
        <p:spPr>
          <a:xfrm>
            <a:off x="11144603" y="5257800"/>
            <a:ext cx="1146469" cy="646331"/>
          </a:xfrm>
          <a:prstGeom prst="rect">
            <a:avLst/>
          </a:prstGeom>
          <a:noFill/>
        </p:spPr>
        <p:txBody>
          <a:bodyPr wrap="none" rtlCol="0">
            <a:spAutoFit/>
          </a:bodyPr>
          <a:lstStyle/>
          <a:p>
            <a:pPr algn="ctr"/>
            <a:r>
              <a:rPr lang="en-US" b="1" dirty="0"/>
              <a:t>SPICE</a:t>
            </a:r>
          </a:p>
          <a:p>
            <a:pPr algn="ctr"/>
            <a:r>
              <a:rPr lang="en-US" b="1" dirty="0"/>
              <a:t>16b DAC</a:t>
            </a:r>
          </a:p>
        </p:txBody>
      </p:sp>
      <p:sp>
        <p:nvSpPr>
          <p:cNvPr id="10" name="TextBox 9">
            <a:extLst>
              <a:ext uri="{FF2B5EF4-FFF2-40B4-BE49-F238E27FC236}">
                <a16:creationId xmlns:a16="http://schemas.microsoft.com/office/drawing/2014/main" id="{30A899CB-8398-39C7-DDFC-CD2EA55248D9}"/>
              </a:ext>
            </a:extLst>
          </p:cNvPr>
          <p:cNvSpPr txBox="1"/>
          <p:nvPr/>
        </p:nvSpPr>
        <p:spPr>
          <a:xfrm>
            <a:off x="11353800" y="4248359"/>
            <a:ext cx="941283" cy="646331"/>
          </a:xfrm>
          <a:prstGeom prst="rect">
            <a:avLst/>
          </a:prstGeom>
          <a:noFill/>
        </p:spPr>
        <p:txBody>
          <a:bodyPr wrap="none" rtlCol="0">
            <a:spAutoFit/>
          </a:bodyPr>
          <a:lstStyle/>
          <a:p>
            <a:pPr algn="ctr"/>
            <a:r>
              <a:rPr lang="en-US" b="1" dirty="0"/>
              <a:t>ADC</a:t>
            </a:r>
          </a:p>
          <a:p>
            <a:pPr algn="ctr"/>
            <a:r>
              <a:rPr lang="en-US" b="1" dirty="0"/>
              <a:t>Output</a:t>
            </a:r>
          </a:p>
        </p:txBody>
      </p:sp>
      <p:sp>
        <p:nvSpPr>
          <p:cNvPr id="11" name="TextBox 10">
            <a:extLst>
              <a:ext uri="{FF2B5EF4-FFF2-40B4-BE49-F238E27FC236}">
                <a16:creationId xmlns:a16="http://schemas.microsoft.com/office/drawing/2014/main" id="{76DD31F1-AC8C-602F-9224-91323D50D929}"/>
              </a:ext>
            </a:extLst>
          </p:cNvPr>
          <p:cNvSpPr txBox="1"/>
          <p:nvPr/>
        </p:nvSpPr>
        <p:spPr>
          <a:xfrm>
            <a:off x="11411508" y="1524000"/>
            <a:ext cx="825867" cy="646331"/>
          </a:xfrm>
          <a:prstGeom prst="rect">
            <a:avLst/>
          </a:prstGeom>
          <a:noFill/>
        </p:spPr>
        <p:txBody>
          <a:bodyPr wrap="none" rtlCol="0">
            <a:spAutoFit/>
          </a:bodyPr>
          <a:lstStyle/>
          <a:p>
            <a:pPr algn="ctr"/>
            <a:r>
              <a:rPr lang="en-US" b="1" dirty="0"/>
              <a:t>Input</a:t>
            </a:r>
          </a:p>
          <a:p>
            <a:pPr algn="ctr"/>
            <a:r>
              <a:rPr lang="en-US" b="1" dirty="0"/>
              <a:t>levels</a:t>
            </a:r>
          </a:p>
        </p:txBody>
      </p:sp>
      <p:sp>
        <p:nvSpPr>
          <p:cNvPr id="12" name="Oval 11">
            <a:extLst>
              <a:ext uri="{FF2B5EF4-FFF2-40B4-BE49-F238E27FC236}">
                <a16:creationId xmlns:a16="http://schemas.microsoft.com/office/drawing/2014/main" id="{E9189FD2-965F-CE27-27C0-5450A4AFBF70}"/>
              </a:ext>
            </a:extLst>
          </p:cNvPr>
          <p:cNvSpPr/>
          <p:nvPr/>
        </p:nvSpPr>
        <p:spPr bwMode="auto">
          <a:xfrm>
            <a:off x="8534400" y="2971800"/>
            <a:ext cx="102394" cy="990600"/>
          </a:xfrm>
          <a:prstGeom prst="ellipse">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4" name="Straight Arrow Connector 13">
            <a:extLst>
              <a:ext uri="{FF2B5EF4-FFF2-40B4-BE49-F238E27FC236}">
                <a16:creationId xmlns:a16="http://schemas.microsoft.com/office/drawing/2014/main" id="{20358636-EE9A-6EA0-BE48-9BCDE4D0C2C8}"/>
              </a:ext>
            </a:extLst>
          </p:cNvPr>
          <p:cNvCxnSpPr/>
          <p:nvPr/>
        </p:nvCxnSpPr>
        <p:spPr bwMode="auto">
          <a:xfrm>
            <a:off x="8153400" y="2743200"/>
            <a:ext cx="381000" cy="228600"/>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15" name="TextBox 14">
            <a:extLst>
              <a:ext uri="{FF2B5EF4-FFF2-40B4-BE49-F238E27FC236}">
                <a16:creationId xmlns:a16="http://schemas.microsoft.com/office/drawing/2014/main" id="{1D458680-BDC6-10F9-938D-2DB9E50033AD}"/>
              </a:ext>
            </a:extLst>
          </p:cNvPr>
          <p:cNvSpPr txBox="1"/>
          <p:nvPr/>
        </p:nvSpPr>
        <p:spPr>
          <a:xfrm>
            <a:off x="6096745" y="2514582"/>
            <a:ext cx="2044149" cy="369332"/>
          </a:xfrm>
          <a:prstGeom prst="rect">
            <a:avLst/>
          </a:prstGeom>
          <a:noFill/>
        </p:spPr>
        <p:txBody>
          <a:bodyPr wrap="none" rtlCol="0">
            <a:spAutoFit/>
          </a:bodyPr>
          <a:lstStyle/>
          <a:p>
            <a:pPr algn="ctr"/>
            <a:r>
              <a:rPr lang="en-US" b="1" dirty="0">
                <a:solidFill>
                  <a:srgbClr val="FF0000"/>
                </a:solidFill>
              </a:rPr>
              <a:t>Reset Level Shift</a:t>
            </a:r>
          </a:p>
        </p:txBody>
      </p:sp>
      <p:sp>
        <p:nvSpPr>
          <p:cNvPr id="16" name="Oval 15">
            <a:extLst>
              <a:ext uri="{FF2B5EF4-FFF2-40B4-BE49-F238E27FC236}">
                <a16:creationId xmlns:a16="http://schemas.microsoft.com/office/drawing/2014/main" id="{0E201FA3-0C9E-0E8D-3A8C-95C0DC2F9C6D}"/>
              </a:ext>
            </a:extLst>
          </p:cNvPr>
          <p:cNvSpPr/>
          <p:nvPr/>
        </p:nvSpPr>
        <p:spPr bwMode="auto">
          <a:xfrm>
            <a:off x="3829050" y="3090862"/>
            <a:ext cx="102394" cy="990600"/>
          </a:xfrm>
          <a:prstGeom prst="ellipse">
            <a:avLst/>
          </a:prstGeom>
          <a:noFill/>
          <a:ln w="9525" cap="flat" cmpd="sng" algn="ctr">
            <a:solidFill>
              <a:srgbClr val="7030A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7" name="Straight Arrow Connector 16">
            <a:extLst>
              <a:ext uri="{FF2B5EF4-FFF2-40B4-BE49-F238E27FC236}">
                <a16:creationId xmlns:a16="http://schemas.microsoft.com/office/drawing/2014/main" id="{3B4BD290-4538-60E7-1402-1BBA3FC453D6}"/>
              </a:ext>
            </a:extLst>
          </p:cNvPr>
          <p:cNvCxnSpPr>
            <a:cxnSpLocks/>
          </p:cNvCxnSpPr>
          <p:nvPr/>
        </p:nvCxnSpPr>
        <p:spPr bwMode="auto">
          <a:xfrm>
            <a:off x="3495199" y="2818310"/>
            <a:ext cx="381000" cy="228600"/>
          </a:xfrm>
          <a:prstGeom prst="straightConnector1">
            <a:avLst/>
          </a:prstGeom>
          <a:solidFill>
            <a:schemeClr val="accent1"/>
          </a:solidFill>
          <a:ln w="28575" cap="flat" cmpd="sng" algn="ctr">
            <a:solidFill>
              <a:srgbClr val="7030A0"/>
            </a:solidFill>
            <a:prstDash val="solid"/>
            <a:round/>
            <a:headEnd type="none" w="med" len="med"/>
            <a:tailEnd type="triangle"/>
          </a:ln>
          <a:effectLst/>
        </p:spPr>
      </p:cxnSp>
      <p:sp>
        <p:nvSpPr>
          <p:cNvPr id="19" name="TextBox 18">
            <a:extLst>
              <a:ext uri="{FF2B5EF4-FFF2-40B4-BE49-F238E27FC236}">
                <a16:creationId xmlns:a16="http://schemas.microsoft.com/office/drawing/2014/main" id="{50BE301F-756F-4201-D74B-31447357832E}"/>
              </a:ext>
            </a:extLst>
          </p:cNvPr>
          <p:cNvSpPr txBox="1"/>
          <p:nvPr/>
        </p:nvSpPr>
        <p:spPr>
          <a:xfrm>
            <a:off x="2851096" y="2558534"/>
            <a:ext cx="697627" cy="369332"/>
          </a:xfrm>
          <a:prstGeom prst="rect">
            <a:avLst/>
          </a:prstGeom>
          <a:noFill/>
        </p:spPr>
        <p:txBody>
          <a:bodyPr wrap="none" rtlCol="0">
            <a:spAutoFit/>
          </a:bodyPr>
          <a:lstStyle/>
          <a:p>
            <a:pPr algn="ctr"/>
            <a:r>
              <a:rPr lang="en-US" b="1" dirty="0">
                <a:solidFill>
                  <a:srgbClr val="7030A0"/>
                </a:solidFill>
              </a:rPr>
              <a:t>MSB</a:t>
            </a:r>
          </a:p>
        </p:txBody>
      </p:sp>
    </p:spTree>
    <p:extLst>
      <p:ext uri="{BB962C8B-B14F-4D97-AF65-F5344CB8AC3E}">
        <p14:creationId xmlns:p14="http://schemas.microsoft.com/office/powerpoint/2010/main" val="32369084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C2EF-D273-4D5F-921B-D352EFF3E276}"/>
              </a:ext>
            </a:extLst>
          </p:cNvPr>
          <p:cNvSpPr>
            <a:spLocks noGrp="1"/>
          </p:cNvSpPr>
          <p:nvPr>
            <p:ph type="title"/>
          </p:nvPr>
        </p:nvSpPr>
        <p:spPr/>
        <p:txBody>
          <a:bodyPr/>
          <a:lstStyle/>
          <a:p>
            <a:r>
              <a:rPr lang="en-US" dirty="0"/>
              <a:t>Parametrization on the non-binary CDAC</a:t>
            </a:r>
          </a:p>
        </p:txBody>
      </p:sp>
      <p:sp>
        <p:nvSpPr>
          <p:cNvPr id="3" name="Content Placeholder 2">
            <a:extLst>
              <a:ext uri="{FF2B5EF4-FFF2-40B4-BE49-F238E27FC236}">
                <a16:creationId xmlns:a16="http://schemas.microsoft.com/office/drawing/2014/main" id="{7959452E-A781-9EBD-B0DB-BE1EFB85BF3B}"/>
              </a:ext>
            </a:extLst>
          </p:cNvPr>
          <p:cNvSpPr>
            <a:spLocks noGrp="1"/>
          </p:cNvSpPr>
          <p:nvPr>
            <p:ph idx="1"/>
          </p:nvPr>
        </p:nvSpPr>
        <p:spPr>
          <a:xfrm>
            <a:off x="297847" y="829055"/>
            <a:ext cx="4383036" cy="4648200"/>
          </a:xfrm>
        </p:spPr>
        <p:txBody>
          <a:bodyPr/>
          <a:lstStyle/>
          <a:p>
            <a:r>
              <a:rPr lang="en-US" dirty="0"/>
              <a:t>The only parameters given to the non-binary CDAC are:</a:t>
            </a:r>
          </a:p>
          <a:p>
            <a:pPr marL="285750" indent="-285750">
              <a:buFont typeface="Arial" panose="020B0604020202020204" pitchFamily="34" charset="0"/>
              <a:buChar char="•"/>
            </a:pPr>
            <a:r>
              <a:rPr lang="en-US" b="1" dirty="0" err="1"/>
              <a:t>Cmodel</a:t>
            </a:r>
            <a:r>
              <a:rPr lang="en-US" dirty="0"/>
              <a:t>: flavor of capacitor</a:t>
            </a:r>
          </a:p>
          <a:p>
            <a:pPr marL="285750" indent="-285750">
              <a:buFont typeface="Arial" panose="020B0604020202020204" pitchFamily="34" charset="0"/>
              <a:buChar char="•"/>
            </a:pPr>
            <a:r>
              <a:rPr lang="en-US" b="1" dirty="0"/>
              <a:t>S: </a:t>
            </a:r>
            <a:r>
              <a:rPr lang="en-US" dirty="0"/>
              <a:t>strength of the switch of the MSB.</a:t>
            </a:r>
          </a:p>
          <a:p>
            <a:pPr marL="1028700" lvl="1"/>
            <a:r>
              <a:rPr lang="en-US" dirty="0"/>
              <a:t>Lower switches are each time divided by 2 (indeed, this is imperfect, but OK)</a:t>
            </a:r>
          </a:p>
          <a:p>
            <a:pPr marL="285750" indent="-285750">
              <a:buFont typeface="Arial" panose="020B0604020202020204" pitchFamily="34" charset="0"/>
              <a:buChar char="•"/>
            </a:pPr>
            <a:r>
              <a:rPr lang="en-US" b="1" dirty="0" err="1"/>
              <a:t>Lmsb</a:t>
            </a:r>
            <a:r>
              <a:rPr lang="en-US" b="1" dirty="0"/>
              <a:t> and </a:t>
            </a:r>
            <a:r>
              <a:rPr lang="en-US" b="1" dirty="0" err="1"/>
              <a:t>Wmsb</a:t>
            </a:r>
            <a:r>
              <a:rPr lang="en-US" b="1" dirty="0"/>
              <a:t>: </a:t>
            </a:r>
            <a:r>
              <a:rPr lang="en-US" dirty="0"/>
              <a:t>size of the MSB capacitor</a:t>
            </a:r>
          </a:p>
          <a:p>
            <a:pPr marL="1028700" lvl="1"/>
            <a:r>
              <a:rPr lang="en-US" dirty="0"/>
              <a:t>Lower capacitors are obtained by dividing L or W by radix 1.8, see table</a:t>
            </a:r>
          </a:p>
          <a:p>
            <a:pPr marL="1028700" lvl="1"/>
            <a:r>
              <a:rPr lang="en-US" dirty="0"/>
              <a:t>Coupling capacitor scale factor is </a:t>
            </a:r>
            <a:r>
              <a:rPr lang="en-US" dirty="0">
                <a:solidFill>
                  <a:srgbClr val="FF0000"/>
                </a:solidFill>
              </a:rPr>
              <a:t>empirically</a:t>
            </a:r>
            <a:r>
              <a:rPr lang="en-US" dirty="0"/>
              <a:t> found.  It is </a:t>
            </a:r>
            <a:r>
              <a:rPr lang="en-US" dirty="0">
                <a:solidFill>
                  <a:srgbClr val="FF0000"/>
                </a:solidFill>
              </a:rPr>
              <a:t>1.42x</a:t>
            </a:r>
            <a:r>
              <a:rPr lang="en-US" dirty="0"/>
              <a:t> larger than the previous capacitor </a:t>
            </a:r>
            <a:r>
              <a:rPr lang="en-US" dirty="0">
                <a:solidFill>
                  <a:srgbClr val="FF9999"/>
                </a:solidFill>
              </a:rPr>
              <a:t>(pls recheck)</a:t>
            </a:r>
          </a:p>
          <a:p>
            <a:pPr marL="1028700" lvl="1"/>
            <a:r>
              <a:rPr lang="en-US" dirty="0"/>
              <a:t>The Capacitors behind the coupling C are copied from the 4 last capacitors before the coupling.</a:t>
            </a:r>
          </a:p>
          <a:p>
            <a:pPr marL="285750" indent="-285750">
              <a:buFont typeface="Arial" panose="020B0604020202020204" pitchFamily="34" charset="0"/>
              <a:buChar char="•"/>
            </a:pPr>
            <a:endParaRPr lang="en-US" dirty="0"/>
          </a:p>
          <a:p>
            <a:endParaRPr lang="en-US" dirty="0"/>
          </a:p>
        </p:txBody>
      </p:sp>
      <p:sp>
        <p:nvSpPr>
          <p:cNvPr id="5" name="Slide Number Placeholder 4">
            <a:extLst>
              <a:ext uri="{FF2B5EF4-FFF2-40B4-BE49-F238E27FC236}">
                <a16:creationId xmlns:a16="http://schemas.microsoft.com/office/drawing/2014/main" id="{A7DFDC5A-4FBA-31B8-61DA-DF610E009BBC}"/>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119</a:t>
            </a:fld>
            <a:endParaRPr lang="en-US" kern="0" dirty="0"/>
          </a:p>
        </p:txBody>
      </p:sp>
      <p:pic>
        <p:nvPicPr>
          <p:cNvPr id="7" name="Picture 6">
            <a:extLst>
              <a:ext uri="{FF2B5EF4-FFF2-40B4-BE49-F238E27FC236}">
                <a16:creationId xmlns:a16="http://schemas.microsoft.com/office/drawing/2014/main" id="{474A6FA4-CB6F-1034-57B8-76417949851C}"/>
              </a:ext>
            </a:extLst>
          </p:cNvPr>
          <p:cNvPicPr>
            <a:picLocks noChangeAspect="1"/>
          </p:cNvPicPr>
          <p:nvPr/>
        </p:nvPicPr>
        <p:blipFill>
          <a:blip r:embed="rId2"/>
          <a:stretch>
            <a:fillRect/>
          </a:stretch>
        </p:blipFill>
        <p:spPr>
          <a:xfrm>
            <a:off x="4464476" y="815059"/>
            <a:ext cx="7727524" cy="1470941"/>
          </a:xfrm>
          <a:prstGeom prst="rect">
            <a:avLst/>
          </a:prstGeom>
        </p:spPr>
      </p:pic>
      <p:graphicFrame>
        <p:nvGraphicFramePr>
          <p:cNvPr id="6" name="Object 5">
            <a:extLst>
              <a:ext uri="{FF2B5EF4-FFF2-40B4-BE49-F238E27FC236}">
                <a16:creationId xmlns:a16="http://schemas.microsoft.com/office/drawing/2014/main" id="{6622A9A8-31A9-6B8F-415F-8DD426C731B0}"/>
              </a:ext>
            </a:extLst>
          </p:cNvPr>
          <p:cNvGraphicFramePr>
            <a:graphicFrameLocks noChangeAspect="1"/>
          </p:cNvGraphicFramePr>
          <p:nvPr>
            <p:extLst>
              <p:ext uri="{D42A27DB-BD31-4B8C-83A1-F6EECF244321}">
                <p14:modId xmlns:p14="http://schemas.microsoft.com/office/powerpoint/2010/main" val="728899998"/>
              </p:ext>
            </p:extLst>
          </p:nvPr>
        </p:nvGraphicFramePr>
        <p:xfrm>
          <a:off x="5824538" y="2286000"/>
          <a:ext cx="5876925" cy="4532313"/>
        </p:xfrm>
        <a:graphic>
          <a:graphicData uri="http://schemas.openxmlformats.org/presentationml/2006/ole">
            <mc:AlternateContent xmlns:mc="http://schemas.openxmlformats.org/markup-compatibility/2006">
              <mc:Choice xmlns:v="urn:schemas-microsoft-com:vml" Requires="v">
                <p:oleObj name="Worksheet" r:id="rId3" imgW="5494055" imgH="4236752" progId="Excel.Sheet.12">
                  <p:embed/>
                </p:oleObj>
              </mc:Choice>
              <mc:Fallback>
                <p:oleObj name="Worksheet" r:id="rId3" imgW="5494055" imgH="4236752" progId="Excel.Sheet.12">
                  <p:embed/>
                  <p:pic>
                    <p:nvPicPr>
                      <p:cNvPr id="0" name=""/>
                      <p:cNvPicPr/>
                      <p:nvPr/>
                    </p:nvPicPr>
                    <p:blipFill>
                      <a:blip r:embed="rId4"/>
                      <a:stretch>
                        <a:fillRect/>
                      </a:stretch>
                    </p:blipFill>
                    <p:spPr>
                      <a:xfrm>
                        <a:off x="5824538" y="2286000"/>
                        <a:ext cx="5876925" cy="4532313"/>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477437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5711-A435-4025-B12D-DCAEB73E591C}"/>
              </a:ext>
            </a:extLst>
          </p:cNvPr>
          <p:cNvSpPr>
            <a:spLocks noGrp="1"/>
          </p:cNvSpPr>
          <p:nvPr>
            <p:ph type="title"/>
          </p:nvPr>
        </p:nvSpPr>
        <p:spPr/>
        <p:txBody>
          <a:bodyPr/>
          <a:lstStyle/>
          <a:p>
            <a:r>
              <a:rPr lang="en-US" dirty="0"/>
              <a:t>SAR ADC principle of operation</a:t>
            </a:r>
          </a:p>
        </p:txBody>
      </p:sp>
      <p:sp>
        <p:nvSpPr>
          <p:cNvPr id="3" name="Content Placeholder 2">
            <a:extLst>
              <a:ext uri="{FF2B5EF4-FFF2-40B4-BE49-F238E27FC236}">
                <a16:creationId xmlns:a16="http://schemas.microsoft.com/office/drawing/2014/main" id="{B891D14C-D9EB-4FAF-A3ED-FE08A24F6302}"/>
              </a:ext>
            </a:extLst>
          </p:cNvPr>
          <p:cNvSpPr>
            <a:spLocks noGrp="1"/>
          </p:cNvSpPr>
          <p:nvPr>
            <p:ph idx="1"/>
          </p:nvPr>
        </p:nvSpPr>
        <p:spPr>
          <a:xfrm>
            <a:off x="609599" y="1600200"/>
            <a:ext cx="2209783" cy="4648200"/>
          </a:xfrm>
        </p:spPr>
        <p:txBody>
          <a:bodyPr/>
          <a:lstStyle/>
          <a:p>
            <a:r>
              <a:rPr lang="en-US" dirty="0"/>
              <a:t>Textbook example of single-ended Successive Approximation Register (SAR) ADC with a Capacitive DAC (CDAC)</a:t>
            </a:r>
          </a:p>
        </p:txBody>
      </p:sp>
      <p:sp>
        <p:nvSpPr>
          <p:cNvPr id="4" name="Date Placeholder 3">
            <a:extLst>
              <a:ext uri="{FF2B5EF4-FFF2-40B4-BE49-F238E27FC236}">
                <a16:creationId xmlns:a16="http://schemas.microsoft.com/office/drawing/2014/main" id="{B5D44566-C047-430A-BD97-4863AC56EF75}"/>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373FC039-8625-46EC-A7C8-3ECE07CC348E}"/>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60B41869-6140-4C8B-A751-774E4F1C918A}"/>
              </a:ext>
            </a:extLst>
          </p:cNvPr>
          <p:cNvSpPr>
            <a:spLocks noGrp="1"/>
          </p:cNvSpPr>
          <p:nvPr>
            <p:ph type="sldNum" sz="quarter" idx="4"/>
          </p:nvPr>
        </p:nvSpPr>
        <p:spPr/>
        <p:txBody>
          <a:bodyPr/>
          <a:lstStyle/>
          <a:p>
            <a:pPr>
              <a:defRPr/>
            </a:pPr>
            <a:fld id="{D19C2587-FF4B-422C-B168-E803C62EEB52}" type="slidenum">
              <a:rPr lang="en-US" smtClean="0"/>
              <a:pPr>
                <a:defRPr/>
              </a:pPr>
              <a:t>12</a:t>
            </a:fld>
            <a:endParaRPr lang="en-US" dirty="0"/>
          </a:p>
        </p:txBody>
      </p:sp>
      <p:pic>
        <p:nvPicPr>
          <p:cNvPr id="7" name="Picture 6">
            <a:extLst>
              <a:ext uri="{FF2B5EF4-FFF2-40B4-BE49-F238E27FC236}">
                <a16:creationId xmlns:a16="http://schemas.microsoft.com/office/drawing/2014/main" id="{A0FBC27D-6A24-47AD-8055-1DBDD724F342}"/>
              </a:ext>
            </a:extLst>
          </p:cNvPr>
          <p:cNvPicPr>
            <a:picLocks noChangeAspect="1"/>
          </p:cNvPicPr>
          <p:nvPr/>
        </p:nvPicPr>
        <p:blipFill>
          <a:blip r:embed="rId2"/>
          <a:stretch>
            <a:fillRect/>
          </a:stretch>
        </p:blipFill>
        <p:spPr>
          <a:xfrm>
            <a:off x="2971503" y="1597203"/>
            <a:ext cx="4267796" cy="2467319"/>
          </a:xfrm>
          <a:prstGeom prst="rect">
            <a:avLst/>
          </a:prstGeom>
        </p:spPr>
      </p:pic>
      <p:pic>
        <p:nvPicPr>
          <p:cNvPr id="8" name="Picture 7">
            <a:extLst>
              <a:ext uri="{FF2B5EF4-FFF2-40B4-BE49-F238E27FC236}">
                <a16:creationId xmlns:a16="http://schemas.microsoft.com/office/drawing/2014/main" id="{881C1CB9-362C-4BCB-B2AD-9B980E6B68D7}"/>
              </a:ext>
            </a:extLst>
          </p:cNvPr>
          <p:cNvPicPr>
            <a:picLocks noChangeAspect="1"/>
          </p:cNvPicPr>
          <p:nvPr/>
        </p:nvPicPr>
        <p:blipFill>
          <a:blip r:embed="rId3"/>
          <a:stretch>
            <a:fillRect/>
          </a:stretch>
        </p:blipFill>
        <p:spPr>
          <a:xfrm>
            <a:off x="8229618" y="1600199"/>
            <a:ext cx="3410426" cy="2581635"/>
          </a:xfrm>
          <a:prstGeom prst="rect">
            <a:avLst/>
          </a:prstGeom>
        </p:spPr>
      </p:pic>
      <p:pic>
        <p:nvPicPr>
          <p:cNvPr id="9" name="Picture 8">
            <a:extLst>
              <a:ext uri="{FF2B5EF4-FFF2-40B4-BE49-F238E27FC236}">
                <a16:creationId xmlns:a16="http://schemas.microsoft.com/office/drawing/2014/main" id="{16281CE7-3B32-492F-8E0B-FDD58F3D8071}"/>
              </a:ext>
            </a:extLst>
          </p:cNvPr>
          <p:cNvPicPr>
            <a:picLocks noChangeAspect="1"/>
          </p:cNvPicPr>
          <p:nvPr/>
        </p:nvPicPr>
        <p:blipFill>
          <a:blip r:embed="rId4"/>
          <a:stretch>
            <a:fillRect/>
          </a:stretch>
        </p:blipFill>
        <p:spPr>
          <a:xfrm>
            <a:off x="2475292" y="4401587"/>
            <a:ext cx="6057050" cy="2235903"/>
          </a:xfrm>
          <a:prstGeom prst="rect">
            <a:avLst/>
          </a:prstGeom>
        </p:spPr>
      </p:pic>
      <p:cxnSp>
        <p:nvCxnSpPr>
          <p:cNvPr id="11" name="Straight Arrow Connector 10">
            <a:extLst>
              <a:ext uri="{FF2B5EF4-FFF2-40B4-BE49-F238E27FC236}">
                <a16:creationId xmlns:a16="http://schemas.microsoft.com/office/drawing/2014/main" id="{7CC31C3D-AE71-4B45-AD8A-0C11C72F2C0C}"/>
              </a:ext>
            </a:extLst>
          </p:cNvPr>
          <p:cNvCxnSpPr>
            <a:cxnSpLocks/>
          </p:cNvCxnSpPr>
          <p:nvPr/>
        </p:nvCxnSpPr>
        <p:spPr bwMode="auto">
          <a:xfrm>
            <a:off x="5105401" y="2701721"/>
            <a:ext cx="838199" cy="1871345"/>
          </a:xfrm>
          <a:prstGeom prst="straightConnector1">
            <a:avLst/>
          </a:prstGeom>
          <a:solidFill>
            <a:schemeClr val="accent1"/>
          </a:solidFill>
          <a:ln w="19050" cap="flat" cmpd="sng" algn="ctr">
            <a:solidFill>
              <a:srgbClr val="FF0000"/>
            </a:solidFill>
            <a:prstDash val="solid"/>
            <a:round/>
            <a:headEnd type="none" w="med" len="med"/>
            <a:tailEnd type="arrow" w="med" len="med"/>
          </a:ln>
          <a:effectLst/>
        </p:spPr>
      </p:cxnSp>
      <p:cxnSp>
        <p:nvCxnSpPr>
          <p:cNvPr id="13" name="Straight Arrow Connector 12">
            <a:extLst>
              <a:ext uri="{FF2B5EF4-FFF2-40B4-BE49-F238E27FC236}">
                <a16:creationId xmlns:a16="http://schemas.microsoft.com/office/drawing/2014/main" id="{F4D618B9-8E74-4C47-A3B1-DDE32ADA6435}"/>
              </a:ext>
            </a:extLst>
          </p:cNvPr>
          <p:cNvCxnSpPr>
            <a:cxnSpLocks/>
          </p:cNvCxnSpPr>
          <p:nvPr/>
        </p:nvCxnSpPr>
        <p:spPr bwMode="auto">
          <a:xfrm>
            <a:off x="5943600" y="2057400"/>
            <a:ext cx="2286018" cy="152400"/>
          </a:xfrm>
          <a:prstGeom prst="straightConnector1">
            <a:avLst/>
          </a:prstGeom>
          <a:solidFill>
            <a:schemeClr val="accent1"/>
          </a:solidFill>
          <a:ln w="19050" cap="flat" cmpd="sng" algn="ctr">
            <a:solidFill>
              <a:srgbClr val="0000FF"/>
            </a:solidFill>
            <a:prstDash val="solid"/>
            <a:round/>
            <a:headEnd type="none" w="med" len="med"/>
            <a:tailEnd type="arrow" w="med" len="med"/>
          </a:ln>
          <a:effectLst/>
        </p:spPr>
      </p:cxnSp>
      <p:sp>
        <p:nvSpPr>
          <p:cNvPr id="16" name="TextBox 15">
            <a:extLst>
              <a:ext uri="{FF2B5EF4-FFF2-40B4-BE49-F238E27FC236}">
                <a16:creationId xmlns:a16="http://schemas.microsoft.com/office/drawing/2014/main" id="{15750C3A-6BAE-4646-B819-30195C65852E}"/>
              </a:ext>
            </a:extLst>
          </p:cNvPr>
          <p:cNvSpPr txBox="1"/>
          <p:nvPr/>
        </p:nvSpPr>
        <p:spPr>
          <a:xfrm>
            <a:off x="993575" y="860278"/>
            <a:ext cx="9020483" cy="369332"/>
          </a:xfrm>
          <a:prstGeom prst="rect">
            <a:avLst/>
          </a:prstGeom>
          <a:noFill/>
        </p:spPr>
        <p:txBody>
          <a:bodyPr wrap="none" rtlCol="0">
            <a:spAutoFit/>
          </a:bodyPr>
          <a:lstStyle/>
          <a:p>
            <a:r>
              <a:rPr lang="en-US" dirty="0">
                <a:hlinkClick r:id="rId5"/>
              </a:rPr>
              <a:t>https://www.maximintegrated.com/en/design/technical-documents/tutorials/1/1080.html</a:t>
            </a:r>
            <a:r>
              <a:rPr lang="en-US" dirty="0"/>
              <a:t>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4AC73D-D5BE-451D-985F-7EB324363558}"/>
                  </a:ext>
                </a:extLst>
              </p:cNvPr>
              <p:cNvSpPr txBox="1"/>
              <p:nvPr/>
            </p:nvSpPr>
            <p:spPr>
              <a:xfrm>
                <a:off x="7896353" y="5257801"/>
                <a:ext cx="4295647" cy="730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𝑜𝑢𝑡</m:t>
                          </m:r>
                        </m:sub>
                      </m:sSub>
                      <m:r>
                        <a:rPr lang="en-US" sz="1600" i="0">
                          <a:latin typeface="Cambria Math" panose="02040503050406030204" pitchFamily="18" charset="0"/>
                        </a:rPr>
                        <m:t>=</m:t>
                      </m:r>
                      <m:r>
                        <a:rPr lang="en-US" sz="1600" i="1">
                          <a:latin typeface="Cambria Math" panose="02040503050406030204" pitchFamily="18" charset="0"/>
                        </a:rPr>
                        <m:t>𝐶𝑎𝑙𝑉𝑎𝑙</m:t>
                      </m:r>
                      <m:r>
                        <a:rPr lang="en-US" sz="1600" i="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0">
                              <a:latin typeface="Cambria Math" panose="02040503050406030204" pitchFamily="18" charset="0"/>
                            </a:rPr>
                            <m:t>2</m:t>
                          </m:r>
                        </m:e>
                        <m:sup>
                          <m:r>
                            <a:rPr lang="en-US" sz="1600" i="0">
                              <a:latin typeface="Cambria Math" panose="02040503050406030204" pitchFamily="18" charset="0"/>
                            </a:rPr>
                            <m:t>12</m:t>
                          </m:r>
                        </m:sup>
                      </m:sSup>
                      <m:d>
                        <m:dPr>
                          <m:begChr m:val="["/>
                          <m:endChr m:val="]"/>
                          <m:ctrlPr>
                            <a:rPr lang="en-US" sz="1600" i="1">
                              <a:solidFill>
                                <a:srgbClr val="836967"/>
                              </a:solidFill>
                              <a:latin typeface="Cambria Math" panose="02040503050406030204" pitchFamily="18" charset="0"/>
                            </a:rPr>
                          </m:ctrlPr>
                        </m:dPr>
                        <m:e>
                          <m:f>
                            <m:fPr>
                              <m:ctrlPr>
                                <a:rPr lang="en-US" sz="1600" i="1">
                                  <a:solidFill>
                                    <a:srgbClr val="836967"/>
                                  </a:solidFill>
                                  <a:latin typeface="Cambria Math" panose="02040503050406030204" pitchFamily="18" charset="0"/>
                                </a:rPr>
                              </m:ctrlPr>
                            </m:fPr>
                            <m:num>
                              <m:r>
                                <a:rPr lang="en-US" sz="1600" i="1">
                                  <a:latin typeface="Cambria Math" panose="02040503050406030204" pitchFamily="18" charset="0"/>
                                </a:rPr>
                                <m:t>𝑠𝑖𝑔𝑛𝑎𝑙</m:t>
                              </m:r>
                              <m:r>
                                <a:rPr lang="en-US" sz="1600" i="0">
                                  <a:latin typeface="Cambria Math" panose="02040503050406030204" pitchFamily="18" charset="0"/>
                                </a:rPr>
                                <m:t>−</m:t>
                              </m:r>
                              <m:r>
                                <a:rPr lang="en-US" sz="1600" i="1">
                                  <a:latin typeface="Cambria Math" panose="02040503050406030204" pitchFamily="18" charset="0"/>
                                </a:rPr>
                                <m:t>𝑟𝑒𝑓𝑒𝑟𝑒𝑛𝑐𝑒</m:t>
                              </m:r>
                            </m:num>
                            <m:den>
                              <m:r>
                                <a:rPr lang="en-US" sz="1600" i="0">
                                  <a:latin typeface="Cambria Math" panose="02040503050406030204" pitchFamily="18" charset="0"/>
                                </a:rPr>
                                <m:t>2∗</m:t>
                              </m:r>
                              <m:d>
                                <m:dPr>
                                  <m:ctrlPr>
                                    <a:rPr lang="en-US" sz="1600" i="1">
                                      <a:solidFill>
                                        <a:srgbClr val="836967"/>
                                      </a:solidFill>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h𝑖𝑔h</m:t>
                                      </m:r>
                                    </m:sub>
                                  </m:sSub>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𝑙𝑜𝑤</m:t>
                                      </m:r>
                                    </m:sub>
                                  </m:sSub>
                                </m:e>
                              </m:d>
                            </m:den>
                          </m:f>
                        </m:e>
                      </m:d>
                    </m:oMath>
                  </m:oMathPara>
                </a14:m>
                <a:endParaRPr lang="en-US" sz="1600" dirty="0"/>
              </a:p>
            </p:txBody>
          </p:sp>
        </mc:Choice>
        <mc:Fallback xmlns="">
          <p:sp>
            <p:nvSpPr>
              <p:cNvPr id="18" name="TextBox 17">
                <a:extLst>
                  <a:ext uri="{FF2B5EF4-FFF2-40B4-BE49-F238E27FC236}">
                    <a16:creationId xmlns:a16="http://schemas.microsoft.com/office/drawing/2014/main" id="{FD4AC73D-D5BE-451D-985F-7EB324363558}"/>
                  </a:ext>
                </a:extLst>
              </p:cNvPr>
              <p:cNvSpPr txBox="1">
                <a:spLocks noRot="1" noChangeAspect="1" noMove="1" noResize="1" noEditPoints="1" noAdjustHandles="1" noChangeArrowheads="1" noChangeShapeType="1" noTextEdit="1"/>
              </p:cNvSpPr>
              <p:nvPr/>
            </p:nvSpPr>
            <p:spPr>
              <a:xfrm>
                <a:off x="7896353" y="5257801"/>
                <a:ext cx="4295647" cy="73096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73271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5A6C-90AB-23B9-9DD1-032FE325653A}"/>
              </a:ext>
            </a:extLst>
          </p:cNvPr>
          <p:cNvSpPr>
            <a:spLocks noGrp="1"/>
          </p:cNvSpPr>
          <p:nvPr>
            <p:ph type="title"/>
          </p:nvPr>
        </p:nvSpPr>
        <p:spPr/>
        <p:txBody>
          <a:bodyPr/>
          <a:lstStyle/>
          <a:p>
            <a:r>
              <a:rPr lang="en-US" dirty="0"/>
              <a:t>Parametrization of the split/level capacitors</a:t>
            </a:r>
          </a:p>
        </p:txBody>
      </p:sp>
      <p:sp>
        <p:nvSpPr>
          <p:cNvPr id="3" name="Content Placeholder 2">
            <a:extLst>
              <a:ext uri="{FF2B5EF4-FFF2-40B4-BE49-F238E27FC236}">
                <a16:creationId xmlns:a16="http://schemas.microsoft.com/office/drawing/2014/main" id="{1512AD33-F66E-AC29-50AD-DE6B913A8F86}"/>
              </a:ext>
            </a:extLst>
          </p:cNvPr>
          <p:cNvSpPr>
            <a:spLocks noGrp="1"/>
          </p:cNvSpPr>
          <p:nvPr>
            <p:ph idx="1"/>
          </p:nvPr>
        </p:nvSpPr>
        <p:spPr/>
        <p:txBody>
          <a:bodyPr/>
          <a:lstStyle/>
          <a:p>
            <a:r>
              <a:rPr lang="en-US" dirty="0"/>
              <a:t>The parameters given to the split &amp; level shift capacitors are:</a:t>
            </a:r>
          </a:p>
          <a:p>
            <a:pPr marL="285750" indent="-285750">
              <a:buFont typeface="Arial" panose="020B0604020202020204" pitchFamily="34" charset="0"/>
              <a:buChar char="•"/>
            </a:pPr>
            <a:r>
              <a:rPr lang="en-US" b="1" dirty="0" err="1"/>
              <a:t>Cmodel</a:t>
            </a:r>
            <a:r>
              <a:rPr lang="en-US" dirty="0"/>
              <a:t>: flavor of capacitor</a:t>
            </a:r>
          </a:p>
          <a:p>
            <a:pPr marL="285750" indent="-285750">
              <a:buFont typeface="Arial" panose="020B0604020202020204" pitchFamily="34" charset="0"/>
              <a:buChar char="•"/>
            </a:pPr>
            <a:r>
              <a:rPr lang="en-US" b="1" dirty="0"/>
              <a:t>S: </a:t>
            </a:r>
            <a:r>
              <a:rPr lang="en-US" dirty="0"/>
              <a:t>strength of the switch of the MSB.</a:t>
            </a:r>
          </a:p>
          <a:p>
            <a:pPr marL="1028700" lvl="1"/>
            <a:r>
              <a:rPr lang="en-US" dirty="0"/>
              <a:t>Lower switches are each time divided by 2</a:t>
            </a:r>
          </a:p>
          <a:p>
            <a:pPr marL="285750" indent="-285750">
              <a:buFont typeface="Arial" panose="020B0604020202020204" pitchFamily="34" charset="0"/>
              <a:buChar char="•"/>
            </a:pPr>
            <a:r>
              <a:rPr lang="en-US" b="1" dirty="0" err="1"/>
              <a:t>Lmsb</a:t>
            </a:r>
            <a:r>
              <a:rPr lang="en-US" b="1" dirty="0"/>
              <a:t> and </a:t>
            </a:r>
            <a:r>
              <a:rPr lang="en-US" b="1" dirty="0" err="1"/>
              <a:t>Wmsb</a:t>
            </a:r>
            <a:r>
              <a:rPr lang="en-US" b="1" dirty="0"/>
              <a:t>: </a:t>
            </a:r>
            <a:r>
              <a:rPr lang="en-US" dirty="0"/>
              <a:t>size of the MSB capacitor</a:t>
            </a:r>
          </a:p>
          <a:p>
            <a:pPr marL="1028700" lvl="1"/>
            <a:r>
              <a:rPr lang="en-US" dirty="0"/>
              <a:t>The Split and Level </a:t>
            </a:r>
            <a:r>
              <a:rPr lang="en-US" dirty="0" err="1"/>
              <a:t>C</a:t>
            </a:r>
            <a:r>
              <a:rPr lang="en-US" baseline="-25000" dirty="0" err="1"/>
              <a:t>mbs</a:t>
            </a:r>
            <a:r>
              <a:rPr lang="en-US" dirty="0"/>
              <a:t> is 1.2x larger than the SAR (non-binary) </a:t>
            </a:r>
            <a:r>
              <a:rPr lang="en-US" dirty="0" err="1"/>
              <a:t>C</a:t>
            </a:r>
            <a:r>
              <a:rPr lang="en-US" baseline="-25000" dirty="0" err="1"/>
              <a:t>mbs</a:t>
            </a:r>
            <a:r>
              <a:rPr lang="en-US" dirty="0"/>
              <a:t>.  In this way one makes that each of the SAR, Split and Level capacitor groups have the same total input node capacitance</a:t>
            </a:r>
          </a:p>
          <a:p>
            <a:pPr marL="1028700" lvl="1"/>
            <a:r>
              <a:rPr lang="en-US" dirty="0"/>
              <a:t>Lower capacitors are obtained by dividing L by 2, 4, 8</a:t>
            </a:r>
          </a:p>
        </p:txBody>
      </p:sp>
      <p:sp>
        <p:nvSpPr>
          <p:cNvPr id="4" name="Footer Placeholder 3">
            <a:extLst>
              <a:ext uri="{FF2B5EF4-FFF2-40B4-BE49-F238E27FC236}">
                <a16:creationId xmlns:a16="http://schemas.microsoft.com/office/drawing/2014/main" id="{B202B282-9A2A-758E-9A3F-9E75FC0ACC3F}"/>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235D0099-040A-5AA8-AC44-1B40F2F14CDE}"/>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120</a:t>
            </a:fld>
            <a:endParaRPr lang="en-US" kern="0" dirty="0"/>
          </a:p>
        </p:txBody>
      </p:sp>
    </p:spTree>
    <p:extLst>
      <p:ext uri="{BB962C8B-B14F-4D97-AF65-F5344CB8AC3E}">
        <p14:creationId xmlns:p14="http://schemas.microsoft.com/office/powerpoint/2010/main" val="37285736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Comparator</a:t>
            </a:r>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endParaRPr lang="en-US" dirty="0"/>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121</a:t>
            </a:fld>
            <a:endParaRPr lang="en-US" kern="0" dirty="0"/>
          </a:p>
        </p:txBody>
      </p:sp>
    </p:spTree>
    <p:extLst>
      <p:ext uri="{BB962C8B-B14F-4D97-AF65-F5344CB8AC3E}">
        <p14:creationId xmlns:p14="http://schemas.microsoft.com/office/powerpoint/2010/main" val="26051848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C0D61C-CB9B-CEA6-1D70-EE53538B0FFD}"/>
              </a:ext>
            </a:extLst>
          </p:cNvPr>
          <p:cNvPicPr>
            <a:picLocks noChangeAspect="1"/>
          </p:cNvPicPr>
          <p:nvPr/>
        </p:nvPicPr>
        <p:blipFill>
          <a:blip r:embed="rId2"/>
          <a:stretch>
            <a:fillRect/>
          </a:stretch>
        </p:blipFill>
        <p:spPr>
          <a:xfrm>
            <a:off x="1778464" y="2657847"/>
            <a:ext cx="10413536" cy="4201708"/>
          </a:xfrm>
          <a:prstGeom prst="rect">
            <a:avLst/>
          </a:prstGeom>
        </p:spPr>
      </p:pic>
      <p:sp>
        <p:nvSpPr>
          <p:cNvPr id="2" name="Title 1">
            <a:extLst>
              <a:ext uri="{FF2B5EF4-FFF2-40B4-BE49-F238E27FC236}">
                <a16:creationId xmlns:a16="http://schemas.microsoft.com/office/drawing/2014/main" id="{A21C4A55-F917-42BB-A691-AEDA90BC9E0F}"/>
              </a:ext>
            </a:extLst>
          </p:cNvPr>
          <p:cNvSpPr>
            <a:spLocks noGrp="1"/>
          </p:cNvSpPr>
          <p:nvPr>
            <p:ph type="title"/>
          </p:nvPr>
        </p:nvSpPr>
        <p:spPr>
          <a:xfrm>
            <a:off x="0" y="2979"/>
            <a:ext cx="9525000" cy="688777"/>
          </a:xfrm>
        </p:spPr>
        <p:txBody>
          <a:bodyPr/>
          <a:lstStyle/>
          <a:p>
            <a:r>
              <a:rPr lang="en-US" dirty="0"/>
              <a:t>Comparator</a:t>
            </a:r>
            <a:endParaRPr lang="en-BE" dirty="0"/>
          </a:p>
        </p:txBody>
      </p:sp>
      <p:sp>
        <p:nvSpPr>
          <p:cNvPr id="4" name="Footer Placeholder 3">
            <a:extLst>
              <a:ext uri="{FF2B5EF4-FFF2-40B4-BE49-F238E27FC236}">
                <a16:creationId xmlns:a16="http://schemas.microsoft.com/office/drawing/2014/main" id="{12D6A7F5-A473-4DCA-A618-1B20E4DD49B6}"/>
              </a:ext>
            </a:extLst>
          </p:cNvPr>
          <p:cNvSpPr>
            <a:spLocks noGrp="1"/>
          </p:cNvSpPr>
          <p:nvPr>
            <p:ph type="ftr" sz="quarter" idx="11"/>
          </p:nvPr>
        </p:nvSpPr>
        <p:spPr>
          <a:xfrm>
            <a:off x="4038600" y="6556981"/>
            <a:ext cx="4114800" cy="30102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lumMod val="85000"/>
                    <a:lumOff val="1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t>Caeleste Confidential</a:t>
            </a:r>
          </a:p>
        </p:txBody>
      </p:sp>
      <p:sp>
        <p:nvSpPr>
          <p:cNvPr id="5" name="Slide Number Placeholder 4">
            <a:extLst>
              <a:ext uri="{FF2B5EF4-FFF2-40B4-BE49-F238E27FC236}">
                <a16:creationId xmlns:a16="http://schemas.microsoft.com/office/drawing/2014/main" id="{88468AE8-2B70-4DE5-8F99-D0D37F082E83}"/>
              </a:ext>
            </a:extLst>
          </p:cNvPr>
          <p:cNvSpPr>
            <a:spLocks noGrp="1"/>
          </p:cNvSpPr>
          <p:nvPr>
            <p:ph type="sldNum" sz="quarter" idx="12"/>
          </p:nvPr>
        </p:nvSpPr>
        <p:spPr>
          <a:xfrm>
            <a:off x="9416716" y="6556982"/>
            <a:ext cx="2743200" cy="301019"/>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lumMod val="75000"/>
                    <a:lumOff val="2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09DAD515-B234-4B62-A15F-2F36CB5549FC}" type="slidenum">
              <a:rPr lang="en-US" smtClean="0"/>
              <a:pPr/>
              <a:t>122</a:t>
            </a:fld>
            <a:endParaRPr lang="en-US" dirty="0"/>
          </a:p>
        </p:txBody>
      </p:sp>
      <p:sp>
        <p:nvSpPr>
          <p:cNvPr id="6" name="Content Placeholder 5">
            <a:extLst>
              <a:ext uri="{FF2B5EF4-FFF2-40B4-BE49-F238E27FC236}">
                <a16:creationId xmlns:a16="http://schemas.microsoft.com/office/drawing/2014/main" id="{E9ADB36C-D65B-48F0-80A0-8B319A7A9604}"/>
              </a:ext>
            </a:extLst>
          </p:cNvPr>
          <p:cNvSpPr>
            <a:spLocks noGrp="1"/>
          </p:cNvSpPr>
          <p:nvPr>
            <p:ph idx="1"/>
          </p:nvPr>
        </p:nvSpPr>
        <p:spPr>
          <a:xfrm>
            <a:off x="76200" y="914399"/>
            <a:ext cx="11734800" cy="2895601"/>
          </a:xfrm>
        </p:spPr>
        <p:txBody>
          <a:bodyPr/>
          <a:lstStyle/>
          <a:p>
            <a:pPr marL="285750" indent="-285750">
              <a:buFont typeface="Arial" panose="020B0604020202020204" pitchFamily="34" charset="0"/>
              <a:buChar char="•"/>
            </a:pPr>
            <a:r>
              <a:rPr lang="en-US" sz="1800" b="0" dirty="0"/>
              <a:t>The comparator is largely identical to the one of the binary SARADC</a:t>
            </a:r>
            <a:r>
              <a:rPr lang="en-US" dirty="0"/>
              <a:t>.  It </a:t>
            </a:r>
            <a:r>
              <a:rPr lang="en-US" sz="1800" b="0" dirty="0"/>
              <a:t>consists of 3 stages:</a:t>
            </a:r>
          </a:p>
          <a:p>
            <a:pPr marL="1085850" lvl="1" indent="-342900">
              <a:buFont typeface="+mj-lt"/>
              <a:buAutoNum type="arabicPeriod"/>
            </a:pPr>
            <a:r>
              <a:rPr lang="en-US" dirty="0"/>
              <a:t>Preamplifier</a:t>
            </a:r>
          </a:p>
          <a:p>
            <a:pPr marL="1085850" lvl="1" indent="-342900">
              <a:buFont typeface="+mj-lt"/>
              <a:buAutoNum type="arabicPeriod"/>
            </a:pPr>
            <a:r>
              <a:rPr lang="en-US" b="0" dirty="0"/>
              <a:t>Gain stage with and offset cancellation</a:t>
            </a:r>
          </a:p>
          <a:p>
            <a:pPr marL="1085850" lvl="1" indent="-342900">
              <a:buFont typeface="+mj-lt"/>
              <a:buAutoNum type="arabicPeriod"/>
            </a:pPr>
            <a:r>
              <a:rPr lang="en-US" b="0" dirty="0"/>
              <a:t>Latch</a:t>
            </a:r>
          </a:p>
          <a:p>
            <a:pPr marL="342900" indent="-342900">
              <a:buFont typeface="Arial" panose="020B0604020202020204" pitchFamily="34" charset="0"/>
              <a:buChar char="•"/>
            </a:pPr>
            <a:r>
              <a:rPr lang="en-US" dirty="0"/>
              <a:t>Two modes of operation:</a:t>
            </a:r>
          </a:p>
          <a:p>
            <a:pPr marL="1085850" lvl="1" indent="-342900">
              <a:buFont typeface="+mj-lt"/>
              <a:buAutoNum type="arabicPeriod"/>
            </a:pPr>
            <a:r>
              <a:rPr lang="en-US" dirty="0"/>
              <a:t>Nominal Mode (Three-stage mode): First stage: </a:t>
            </a:r>
            <a:r>
              <a:rPr lang="en-US" dirty="0" err="1"/>
              <a:t>preamplifer</a:t>
            </a:r>
            <a:r>
              <a:rPr lang="en-US" dirty="0"/>
              <a:t> + Second stage: offset cancellation</a:t>
            </a:r>
          </a:p>
          <a:p>
            <a:pPr marL="1085850" lvl="1" indent="-342900">
              <a:buFont typeface="+mj-lt"/>
              <a:buAutoNum type="arabicPeriod"/>
            </a:pPr>
            <a:r>
              <a:rPr lang="en-US" dirty="0"/>
              <a:t>No offset cancellation Mode: Second stage bypassed.</a:t>
            </a:r>
            <a:endParaRPr lang="en-US" b="0" dirty="0"/>
          </a:p>
          <a:p>
            <a:endParaRPr lang="en-US" sz="1800" b="0" dirty="0"/>
          </a:p>
        </p:txBody>
      </p:sp>
    </p:spTree>
    <p:extLst>
      <p:ext uri="{BB962C8B-B14F-4D97-AF65-F5344CB8AC3E}">
        <p14:creationId xmlns:p14="http://schemas.microsoft.com/office/powerpoint/2010/main" val="20804939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D6A7F5-A473-4DCA-A618-1B20E4DD49B6}"/>
              </a:ext>
            </a:extLst>
          </p:cNvPr>
          <p:cNvSpPr>
            <a:spLocks noGrp="1"/>
          </p:cNvSpPr>
          <p:nvPr>
            <p:ph type="ftr" sz="quarter" idx="11"/>
          </p:nvPr>
        </p:nvSpPr>
        <p:spPr>
          <a:xfrm>
            <a:off x="4038600" y="6556981"/>
            <a:ext cx="4114800" cy="30102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lumMod val="85000"/>
                    <a:lumOff val="1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t>Caeleste Confidential</a:t>
            </a:r>
          </a:p>
        </p:txBody>
      </p:sp>
      <p:sp>
        <p:nvSpPr>
          <p:cNvPr id="5" name="Slide Number Placeholder 4">
            <a:extLst>
              <a:ext uri="{FF2B5EF4-FFF2-40B4-BE49-F238E27FC236}">
                <a16:creationId xmlns:a16="http://schemas.microsoft.com/office/drawing/2014/main" id="{88468AE8-2B70-4DE5-8F99-D0D37F082E83}"/>
              </a:ext>
            </a:extLst>
          </p:cNvPr>
          <p:cNvSpPr>
            <a:spLocks noGrp="1"/>
          </p:cNvSpPr>
          <p:nvPr>
            <p:ph type="sldNum" sz="quarter" idx="12"/>
          </p:nvPr>
        </p:nvSpPr>
        <p:spPr>
          <a:xfrm>
            <a:off x="9416716" y="6556982"/>
            <a:ext cx="2743200" cy="301019"/>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lumMod val="75000"/>
                    <a:lumOff val="2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09DAD515-B234-4B62-A15F-2F36CB5549FC}" type="slidenum">
              <a:rPr lang="en-US" smtClean="0"/>
              <a:pPr/>
              <a:t>123</a:t>
            </a:fld>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9ADB36C-D65B-48F0-80A0-8B319A7A9604}"/>
                  </a:ext>
                </a:extLst>
              </p:cNvPr>
              <p:cNvSpPr>
                <a:spLocks noGrp="1"/>
              </p:cNvSpPr>
              <p:nvPr>
                <p:ph idx="1"/>
              </p:nvPr>
            </p:nvSpPr>
            <p:spPr>
              <a:xfrm>
                <a:off x="7002624" y="457200"/>
                <a:ext cx="5181600" cy="5194712"/>
              </a:xfrm>
            </p:spPr>
            <p:txBody>
              <a:bodyPr/>
              <a:lstStyle/>
              <a:p>
                <a:pPr marL="285750" indent="-285750">
                  <a:buFont typeface="Arial" panose="020B0604020202020204" pitchFamily="34" charset="0"/>
                  <a:buChar char="•"/>
                </a:pPr>
                <a:r>
                  <a:rPr lang="en-US" sz="1800" b="0" dirty="0"/>
                  <a:t>The preamplifier serves two purposes:</a:t>
                </a:r>
              </a:p>
              <a:p>
                <a:pPr marL="1085850" lvl="1" indent="-342900">
                  <a:buFont typeface="+mj-lt"/>
                  <a:buAutoNum type="arabicPeriod"/>
                </a:pPr>
                <a:r>
                  <a:rPr lang="en-US" dirty="0"/>
                  <a:t>Act as a low-noise gain stage.</a:t>
                </a:r>
              </a:p>
              <a:p>
                <a:pPr marL="1085850" lvl="1" indent="-342900">
                  <a:buFont typeface="+mj-lt"/>
                  <a:buAutoNum type="arabicPeriod"/>
                </a:pPr>
                <a:r>
                  <a:rPr lang="en-US" b="0" dirty="0"/>
                  <a:t>Ac</a:t>
                </a:r>
                <a:r>
                  <a:rPr lang="en-US" dirty="0"/>
                  <a:t>commodate a wide input common-mode range.</a:t>
                </a:r>
              </a:p>
              <a:p>
                <a:pPr lvl="1" indent="0">
                  <a:buNone/>
                </a:pPr>
                <a:endParaRPr lang="en-US" dirty="0"/>
              </a:p>
              <a:p>
                <a:pPr marL="285750" indent="-285750">
                  <a:buFont typeface="Arial" panose="020B0604020202020204" pitchFamily="34" charset="0"/>
                  <a:buChar char="•"/>
                </a:pPr>
                <a:r>
                  <a:rPr lang="en-US" dirty="0"/>
                  <a:t>Design Considerations:</a:t>
                </a:r>
              </a:p>
              <a:p>
                <a:pPr marL="457200" lvl="1"/>
                <a:r>
                  <a:rPr lang="en-US" b="0" dirty="0"/>
                  <a:t>Maintaining a similar bias (operating) point for the PMOS input and NMOS load, the sizes as a function of the gain can be approximated as: </a:t>
                </a:r>
                <a:br>
                  <a:rPr lang="en-US" b="0" i="1" dirty="0">
                    <a:latin typeface="Cambria Math" panose="02040503050406030204" pitchFamily="18" charset="0"/>
                  </a:rPr>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𝑐𝑟𝑜𝑠𝑠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𝑑𝑖𝑜𝑑𝑒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𝑖𝑛</m:t>
                            </m:r>
                          </m:sub>
                        </m:sSub>
                      </m:num>
                      <m:den>
                        <m:r>
                          <a:rPr lang="en-US" b="0" i="1" smtClean="0">
                            <a:latin typeface="Cambria Math" panose="02040503050406030204" pitchFamily="18" charset="0"/>
                          </a:rPr>
                          <m:t>𝐴</m:t>
                        </m:r>
                      </m:den>
                    </m:f>
                  </m:oMath>
                </a14:m>
                <a:endParaRPr lang="en-US" b="0" dirty="0"/>
              </a:p>
              <a:p>
                <a:pPr marL="171450" lvl="1"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𝑐𝑟𝑜𝑠𝑠</m:t>
                        </m:r>
                      </m:sub>
                    </m:sSub>
                    <m:r>
                      <a:rPr lang="en-US" b="0" i="1" smtClean="0">
                        <a:latin typeface="Cambria Math" panose="02040503050406030204" pitchFamily="18" charset="0"/>
                      </a:rPr>
                      <m:t>:</m:t>
                    </m:r>
                  </m:oMath>
                </a14:m>
                <a:r>
                  <a:rPr lang="en-US" dirty="0"/>
                  <a:t> width of the cross-coupled NMOS</a:t>
                </a:r>
              </a:p>
              <a:p>
                <a:pPr marL="171450" lvl="1" indent="0">
                  <a:buNone/>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𝑑𝑖𝑜𝑑𝑒</m:t>
                        </m:r>
                      </m:sub>
                    </m:sSub>
                    <m:r>
                      <a:rPr lang="en-US" b="0" i="1" smtClean="0">
                        <a:latin typeface="Cambria Math" panose="02040503050406030204" pitchFamily="18" charset="0"/>
                      </a:rPr>
                      <m:t>:</m:t>
                    </m:r>
                  </m:oMath>
                </a14:m>
                <a:r>
                  <a:rPr lang="en-US" dirty="0"/>
                  <a:t> width of the diode-connected NMOS</a:t>
                </a:r>
              </a:p>
              <a:p>
                <a:pPr marL="171450" lvl="1" indent="0">
                  <a:buNone/>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oMath>
                </a14:m>
                <a:r>
                  <a:rPr lang="en-US" dirty="0"/>
                  <a:t> width of the input PMOS</a:t>
                </a:r>
              </a:p>
              <a:p>
                <a:pPr marL="457200" lvl="1"/>
                <a:r>
                  <a:rPr lang="en-US" dirty="0"/>
                  <a:t>A gain of 4 is usually used.</a:t>
                </a:r>
              </a:p>
              <a:p>
                <a:pPr marL="457200" lvl="1"/>
                <a:r>
                  <a:rPr lang="en-US" b="0" dirty="0"/>
                  <a:t>Dummy fingers (in earlier designs) removed as</a:t>
                </a:r>
                <a:r>
                  <a:rPr lang="en-US" dirty="0"/>
                  <a:t> an accurate gain value is not a specification.</a:t>
                </a:r>
                <a:endParaRPr lang="en-US" b="0" dirty="0"/>
              </a:p>
              <a:p>
                <a:endParaRPr lang="en-US" sz="1800" b="0" dirty="0"/>
              </a:p>
            </p:txBody>
          </p:sp>
        </mc:Choice>
        <mc:Fallback xmlns="">
          <p:sp>
            <p:nvSpPr>
              <p:cNvPr id="6" name="Content Placeholder 5">
                <a:extLst>
                  <a:ext uri="{FF2B5EF4-FFF2-40B4-BE49-F238E27FC236}">
                    <a16:creationId xmlns:a16="http://schemas.microsoft.com/office/drawing/2014/main" id="{E9ADB36C-D65B-48F0-80A0-8B319A7A9604}"/>
                  </a:ext>
                </a:extLst>
              </p:cNvPr>
              <p:cNvSpPr>
                <a:spLocks noGrp="1" noRot="1" noChangeAspect="1" noMove="1" noResize="1" noEditPoints="1" noAdjustHandles="1" noChangeArrowheads="1" noChangeShapeType="1" noTextEdit="1"/>
              </p:cNvSpPr>
              <p:nvPr>
                <p:ph idx="1"/>
              </p:nvPr>
            </p:nvSpPr>
            <p:spPr>
              <a:xfrm>
                <a:off x="7002624" y="457200"/>
                <a:ext cx="5181600" cy="5194712"/>
              </a:xfrm>
              <a:blipFill>
                <a:blip r:embed="rId2"/>
                <a:stretch>
                  <a:fillRect l="-824" t="-587" b="-2441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21C4A55-F917-42BB-A691-AEDA90BC9E0F}"/>
              </a:ext>
            </a:extLst>
          </p:cNvPr>
          <p:cNvSpPr>
            <a:spLocks noGrp="1"/>
          </p:cNvSpPr>
          <p:nvPr>
            <p:ph type="title"/>
          </p:nvPr>
        </p:nvSpPr>
        <p:spPr>
          <a:xfrm>
            <a:off x="0" y="2979"/>
            <a:ext cx="6324600" cy="688777"/>
          </a:xfrm>
        </p:spPr>
        <p:txBody>
          <a:bodyPr/>
          <a:lstStyle/>
          <a:p>
            <a:r>
              <a:rPr lang="en-US" dirty="0"/>
              <a:t>Comparator Stage 1</a:t>
            </a:r>
            <a:br>
              <a:rPr lang="en-US" dirty="0"/>
            </a:br>
            <a:r>
              <a:rPr lang="en-US" dirty="0"/>
              <a:t>Preamplifier</a:t>
            </a:r>
            <a:endParaRPr lang="en-BE" dirty="0"/>
          </a:p>
        </p:txBody>
      </p:sp>
      <p:pic>
        <p:nvPicPr>
          <p:cNvPr id="9" name="Picture 8">
            <a:extLst>
              <a:ext uri="{FF2B5EF4-FFF2-40B4-BE49-F238E27FC236}">
                <a16:creationId xmlns:a16="http://schemas.microsoft.com/office/drawing/2014/main" id="{F1C30686-A5EC-A418-51E8-C55B7DDE0DBA}"/>
              </a:ext>
            </a:extLst>
          </p:cNvPr>
          <p:cNvPicPr>
            <a:picLocks noChangeAspect="1"/>
          </p:cNvPicPr>
          <p:nvPr/>
        </p:nvPicPr>
        <p:blipFill>
          <a:blip r:embed="rId3"/>
          <a:stretch>
            <a:fillRect/>
          </a:stretch>
        </p:blipFill>
        <p:spPr>
          <a:xfrm>
            <a:off x="7776" y="1981200"/>
            <a:ext cx="6834715" cy="4305741"/>
          </a:xfrm>
          <a:prstGeom prst="rect">
            <a:avLst/>
          </a:prstGeom>
        </p:spPr>
      </p:pic>
    </p:spTree>
    <p:extLst>
      <p:ext uri="{BB962C8B-B14F-4D97-AF65-F5344CB8AC3E}">
        <p14:creationId xmlns:p14="http://schemas.microsoft.com/office/powerpoint/2010/main" val="2610905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4A55-F917-42BB-A691-AEDA90BC9E0F}"/>
              </a:ext>
            </a:extLst>
          </p:cNvPr>
          <p:cNvSpPr>
            <a:spLocks noGrp="1"/>
          </p:cNvSpPr>
          <p:nvPr>
            <p:ph type="title"/>
          </p:nvPr>
        </p:nvSpPr>
        <p:spPr>
          <a:xfrm>
            <a:off x="0" y="2979"/>
            <a:ext cx="9416716" cy="688777"/>
          </a:xfrm>
        </p:spPr>
        <p:txBody>
          <a:bodyPr/>
          <a:lstStyle/>
          <a:p>
            <a:r>
              <a:rPr lang="en-US" sz="4000" dirty="0"/>
              <a:t>Comparator Stage 2: Offset Cancellation</a:t>
            </a:r>
            <a:endParaRPr lang="en-BE" sz="4000" dirty="0"/>
          </a:p>
        </p:txBody>
      </p:sp>
      <p:sp>
        <p:nvSpPr>
          <p:cNvPr id="4" name="Footer Placeholder 3">
            <a:extLst>
              <a:ext uri="{FF2B5EF4-FFF2-40B4-BE49-F238E27FC236}">
                <a16:creationId xmlns:a16="http://schemas.microsoft.com/office/drawing/2014/main" id="{12D6A7F5-A473-4DCA-A618-1B20E4DD49B6}"/>
              </a:ext>
            </a:extLst>
          </p:cNvPr>
          <p:cNvSpPr>
            <a:spLocks noGrp="1"/>
          </p:cNvSpPr>
          <p:nvPr>
            <p:ph type="ftr" sz="quarter" idx="11"/>
          </p:nvPr>
        </p:nvSpPr>
        <p:spPr>
          <a:xfrm>
            <a:off x="4038600" y="6556981"/>
            <a:ext cx="4114800" cy="30102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lumMod val="85000"/>
                    <a:lumOff val="1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t>Caeleste Confidential</a:t>
            </a:r>
          </a:p>
        </p:txBody>
      </p:sp>
      <p:sp>
        <p:nvSpPr>
          <p:cNvPr id="5" name="Slide Number Placeholder 4">
            <a:extLst>
              <a:ext uri="{FF2B5EF4-FFF2-40B4-BE49-F238E27FC236}">
                <a16:creationId xmlns:a16="http://schemas.microsoft.com/office/drawing/2014/main" id="{88468AE8-2B70-4DE5-8F99-D0D37F082E83}"/>
              </a:ext>
            </a:extLst>
          </p:cNvPr>
          <p:cNvSpPr>
            <a:spLocks noGrp="1"/>
          </p:cNvSpPr>
          <p:nvPr>
            <p:ph type="sldNum" sz="quarter" idx="12"/>
          </p:nvPr>
        </p:nvSpPr>
        <p:spPr>
          <a:xfrm>
            <a:off x="9416716" y="6556982"/>
            <a:ext cx="2743200" cy="301019"/>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lumMod val="75000"/>
                    <a:lumOff val="2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09DAD515-B234-4B62-A15F-2F36CB5549FC}" type="slidenum">
              <a:rPr lang="en-US" smtClean="0"/>
              <a:pPr/>
              <a:t>124</a:t>
            </a:fld>
            <a:endParaRPr lang="en-US" dirty="0"/>
          </a:p>
        </p:txBody>
      </p:sp>
      <p:sp>
        <p:nvSpPr>
          <p:cNvPr id="6" name="Content Placeholder 5">
            <a:extLst>
              <a:ext uri="{FF2B5EF4-FFF2-40B4-BE49-F238E27FC236}">
                <a16:creationId xmlns:a16="http://schemas.microsoft.com/office/drawing/2014/main" id="{E9ADB36C-D65B-48F0-80A0-8B319A7A9604}"/>
              </a:ext>
            </a:extLst>
          </p:cNvPr>
          <p:cNvSpPr>
            <a:spLocks noGrp="1"/>
          </p:cNvSpPr>
          <p:nvPr>
            <p:ph idx="1"/>
          </p:nvPr>
        </p:nvSpPr>
        <p:spPr>
          <a:xfrm>
            <a:off x="76200" y="914399"/>
            <a:ext cx="5772411" cy="5642581"/>
          </a:xfrm>
        </p:spPr>
        <p:txBody>
          <a:bodyPr/>
          <a:lstStyle/>
          <a:p>
            <a:pPr marL="285750" indent="-285750">
              <a:buFont typeface="Arial" panose="020B0604020202020204" pitchFamily="34" charset="0"/>
              <a:buChar char="•"/>
            </a:pPr>
            <a:r>
              <a:rPr lang="en-US" sz="1800" b="0" dirty="0"/>
              <a:t>The second stage serves two purposes:</a:t>
            </a:r>
          </a:p>
          <a:p>
            <a:pPr marL="1085850" lvl="1" indent="-342900">
              <a:buFont typeface="+mj-lt"/>
              <a:buAutoNum type="arabicPeriod"/>
            </a:pPr>
            <a:r>
              <a:rPr lang="en-US" dirty="0"/>
              <a:t>Gain stage.</a:t>
            </a:r>
          </a:p>
          <a:p>
            <a:pPr marL="1085850" lvl="1" indent="-342900">
              <a:buFont typeface="+mj-lt"/>
              <a:buAutoNum type="arabicPeriod"/>
            </a:pPr>
            <a:r>
              <a:rPr lang="en-US" b="0" dirty="0"/>
              <a:t>Reduce the offset of the preamplifier as well as its own.</a:t>
            </a:r>
          </a:p>
          <a:p>
            <a:pPr marL="1085850" lvl="1" indent="-342900">
              <a:buFont typeface="+mj-lt"/>
              <a:buAutoNum type="arabicPeriod"/>
            </a:pPr>
            <a:endParaRPr lang="en-US" dirty="0"/>
          </a:p>
          <a:p>
            <a:pPr marL="1085850" lvl="1" indent="-342900">
              <a:buFont typeface="+mj-lt"/>
              <a:buAutoNum type="arabicPeriod"/>
            </a:pPr>
            <a:endParaRPr lang="en-US" b="0" dirty="0"/>
          </a:p>
          <a:p>
            <a:pPr marL="1085850" lvl="1" indent="-342900">
              <a:buFont typeface="+mj-lt"/>
              <a:buAutoNum type="arabicPeriod"/>
            </a:pPr>
            <a:endParaRPr lang="en-US" dirty="0"/>
          </a:p>
          <a:p>
            <a:pPr marL="342900" indent="-342900">
              <a:buFont typeface="Arial" panose="020B0604020202020204" pitchFamily="34" charset="0"/>
              <a:buChar char="•"/>
            </a:pPr>
            <a:r>
              <a:rPr lang="en-US" b="0" dirty="0"/>
              <a:t>It is possible to bypass the second stage. This is useful in case no calibration is used (you can do that by setting </a:t>
            </a:r>
            <a:r>
              <a:rPr lang="en-US" b="0" dirty="0" err="1"/>
              <a:t>cal_time</a:t>
            </a:r>
            <a:r>
              <a:rPr lang="en-US" b="0" dirty="0"/>
              <a:t>&lt;1:0&gt; to 0).</a:t>
            </a:r>
          </a:p>
          <a:p>
            <a:endParaRPr lang="en-US" sz="1800" b="0" dirty="0"/>
          </a:p>
        </p:txBody>
      </p:sp>
      <p:pic>
        <p:nvPicPr>
          <p:cNvPr id="8" name="Picture 7">
            <a:extLst>
              <a:ext uri="{FF2B5EF4-FFF2-40B4-BE49-F238E27FC236}">
                <a16:creationId xmlns:a16="http://schemas.microsoft.com/office/drawing/2014/main" id="{7C25865D-50AA-D522-B4E0-9999017CCF55}"/>
              </a:ext>
            </a:extLst>
          </p:cNvPr>
          <p:cNvPicPr>
            <a:picLocks noChangeAspect="1"/>
          </p:cNvPicPr>
          <p:nvPr/>
        </p:nvPicPr>
        <p:blipFill>
          <a:blip r:embed="rId2">
            <a:clrChange>
              <a:clrFrom>
                <a:srgbClr val="000000"/>
              </a:clrFrom>
              <a:clrTo>
                <a:srgbClr val="000000">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108031" y="520223"/>
            <a:ext cx="5564507" cy="6337777"/>
          </a:xfrm>
          <a:prstGeom prst="rect">
            <a:avLst/>
          </a:prstGeom>
        </p:spPr>
      </p:pic>
    </p:spTree>
    <p:extLst>
      <p:ext uri="{BB962C8B-B14F-4D97-AF65-F5344CB8AC3E}">
        <p14:creationId xmlns:p14="http://schemas.microsoft.com/office/powerpoint/2010/main" val="36583151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4A55-F917-42BB-A691-AEDA90BC9E0F}"/>
              </a:ext>
            </a:extLst>
          </p:cNvPr>
          <p:cNvSpPr>
            <a:spLocks noGrp="1"/>
          </p:cNvSpPr>
          <p:nvPr>
            <p:ph type="title"/>
          </p:nvPr>
        </p:nvSpPr>
        <p:spPr>
          <a:xfrm>
            <a:off x="0" y="2979"/>
            <a:ext cx="9416716" cy="688777"/>
          </a:xfrm>
        </p:spPr>
        <p:txBody>
          <a:bodyPr/>
          <a:lstStyle/>
          <a:p>
            <a:r>
              <a:rPr lang="en-US" sz="4000" dirty="0"/>
              <a:t>Comparator Stage 3: Latch</a:t>
            </a:r>
            <a:endParaRPr lang="en-BE" sz="4000" dirty="0"/>
          </a:p>
        </p:txBody>
      </p:sp>
      <p:sp>
        <p:nvSpPr>
          <p:cNvPr id="4" name="Footer Placeholder 3">
            <a:extLst>
              <a:ext uri="{FF2B5EF4-FFF2-40B4-BE49-F238E27FC236}">
                <a16:creationId xmlns:a16="http://schemas.microsoft.com/office/drawing/2014/main" id="{12D6A7F5-A473-4DCA-A618-1B20E4DD49B6}"/>
              </a:ext>
            </a:extLst>
          </p:cNvPr>
          <p:cNvSpPr>
            <a:spLocks noGrp="1"/>
          </p:cNvSpPr>
          <p:nvPr>
            <p:ph type="ftr" sz="quarter" idx="11"/>
          </p:nvPr>
        </p:nvSpPr>
        <p:spPr>
          <a:xfrm>
            <a:off x="4038600" y="6556981"/>
            <a:ext cx="4114800" cy="30102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lumMod val="85000"/>
                    <a:lumOff val="1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t>Caeleste Confidential</a:t>
            </a:r>
          </a:p>
        </p:txBody>
      </p:sp>
      <p:sp>
        <p:nvSpPr>
          <p:cNvPr id="5" name="Slide Number Placeholder 4">
            <a:extLst>
              <a:ext uri="{FF2B5EF4-FFF2-40B4-BE49-F238E27FC236}">
                <a16:creationId xmlns:a16="http://schemas.microsoft.com/office/drawing/2014/main" id="{88468AE8-2B70-4DE5-8F99-D0D37F082E83}"/>
              </a:ext>
            </a:extLst>
          </p:cNvPr>
          <p:cNvSpPr>
            <a:spLocks noGrp="1"/>
          </p:cNvSpPr>
          <p:nvPr>
            <p:ph type="sldNum" sz="quarter" idx="12"/>
          </p:nvPr>
        </p:nvSpPr>
        <p:spPr>
          <a:xfrm>
            <a:off x="9416716" y="6556982"/>
            <a:ext cx="2743200" cy="301019"/>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lumMod val="75000"/>
                    <a:lumOff val="2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09DAD515-B234-4B62-A15F-2F36CB5549FC}" type="slidenum">
              <a:rPr lang="en-US" smtClean="0"/>
              <a:pPr/>
              <a:t>125</a:t>
            </a:fld>
            <a:endParaRPr lang="en-US" dirty="0"/>
          </a:p>
        </p:txBody>
      </p:sp>
      <p:sp>
        <p:nvSpPr>
          <p:cNvPr id="6" name="Content Placeholder 5">
            <a:extLst>
              <a:ext uri="{FF2B5EF4-FFF2-40B4-BE49-F238E27FC236}">
                <a16:creationId xmlns:a16="http://schemas.microsoft.com/office/drawing/2014/main" id="{E9ADB36C-D65B-48F0-80A0-8B319A7A9604}"/>
              </a:ext>
            </a:extLst>
          </p:cNvPr>
          <p:cNvSpPr>
            <a:spLocks noGrp="1"/>
          </p:cNvSpPr>
          <p:nvPr>
            <p:ph idx="1"/>
          </p:nvPr>
        </p:nvSpPr>
        <p:spPr>
          <a:xfrm>
            <a:off x="76201" y="914399"/>
            <a:ext cx="3352800" cy="5642581"/>
          </a:xfrm>
        </p:spPr>
        <p:txBody>
          <a:bodyPr/>
          <a:lstStyle/>
          <a:p>
            <a:pPr marL="285750" indent="-285750">
              <a:buFont typeface="Arial" panose="020B0604020202020204" pitchFamily="34" charset="0"/>
              <a:buChar char="•"/>
            </a:pPr>
            <a:r>
              <a:rPr lang="en-US" sz="1800" b="0" dirty="0"/>
              <a:t>The latch provides a rail-to-rail 1.8V comparator output.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Design Considerations:</a:t>
            </a:r>
          </a:p>
          <a:p>
            <a:pPr marL="457200" lvl="1"/>
            <a:r>
              <a:rPr lang="en-US" b="0" dirty="0"/>
              <a:t>Input, strobe and PMOS switch scale with the size of the latch.</a:t>
            </a:r>
          </a:p>
          <a:p>
            <a:pPr marL="457200" lvl="1"/>
            <a:r>
              <a:rPr lang="en-US" b="0" dirty="0"/>
              <a:t>Cross-coupled pair sizes are kept </a:t>
            </a:r>
            <a:r>
              <a:rPr lang="en-US" dirty="0"/>
              <a:t>minimum.</a:t>
            </a:r>
          </a:p>
          <a:p>
            <a:pPr marL="457200" lvl="1"/>
            <a:r>
              <a:rPr lang="en-US" b="0" dirty="0"/>
              <a:t>Reset </a:t>
            </a:r>
            <a:r>
              <a:rPr lang="en-US" dirty="0"/>
              <a:t>NMOS switches have minimum size as the comparator reset speed is inconsequential.</a:t>
            </a:r>
            <a:endParaRPr lang="en-US" b="0" dirty="0"/>
          </a:p>
          <a:p>
            <a:pPr marL="285750" indent="-285750">
              <a:buFont typeface="Arial" panose="020B0604020202020204" pitchFamily="34" charset="0"/>
              <a:buChar char="•"/>
            </a:pPr>
            <a:endParaRPr lang="en-US" b="0" dirty="0"/>
          </a:p>
          <a:p>
            <a:endParaRPr lang="en-US" sz="1800" b="0" dirty="0"/>
          </a:p>
        </p:txBody>
      </p:sp>
      <p:sp>
        <p:nvSpPr>
          <p:cNvPr id="3" name="Rectangle 2">
            <a:extLst>
              <a:ext uri="{FF2B5EF4-FFF2-40B4-BE49-F238E27FC236}">
                <a16:creationId xmlns:a16="http://schemas.microsoft.com/office/drawing/2014/main" id="{FD44E63F-4EEA-61CC-3BF1-4E65A4C0A682}"/>
              </a:ext>
            </a:extLst>
          </p:cNvPr>
          <p:cNvSpPr/>
          <p:nvPr/>
        </p:nvSpPr>
        <p:spPr bwMode="auto">
          <a:xfrm>
            <a:off x="8610600" y="6400800"/>
            <a:ext cx="2590800" cy="15618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9" name="Picture 8">
            <a:extLst>
              <a:ext uri="{FF2B5EF4-FFF2-40B4-BE49-F238E27FC236}">
                <a16:creationId xmlns:a16="http://schemas.microsoft.com/office/drawing/2014/main" id="{D56022D4-9F19-F4DA-B20C-AFD2F6C95F1E}"/>
              </a:ext>
            </a:extLst>
          </p:cNvPr>
          <p:cNvPicPr>
            <a:picLocks noChangeAspect="1"/>
          </p:cNvPicPr>
          <p:nvPr/>
        </p:nvPicPr>
        <p:blipFill>
          <a:blip r:embed="rId2">
            <a:clrChange>
              <a:clrFrom>
                <a:srgbClr val="000000"/>
              </a:clrFrom>
              <a:clrTo>
                <a:srgbClr val="000000">
                  <a:alpha val="0"/>
                </a:srgbClr>
              </a:clrTo>
            </a:clrChang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580971" y="766868"/>
            <a:ext cx="8603008" cy="5715000"/>
          </a:xfrm>
          <a:prstGeom prst="rect">
            <a:avLst/>
          </a:prstGeom>
        </p:spPr>
      </p:pic>
    </p:spTree>
    <p:extLst>
      <p:ext uri="{BB962C8B-B14F-4D97-AF65-F5344CB8AC3E}">
        <p14:creationId xmlns:p14="http://schemas.microsoft.com/office/powerpoint/2010/main" val="27488107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D6A7F5-A473-4DCA-A618-1B20E4DD49B6}"/>
              </a:ext>
            </a:extLst>
          </p:cNvPr>
          <p:cNvSpPr>
            <a:spLocks noGrp="1"/>
          </p:cNvSpPr>
          <p:nvPr>
            <p:ph type="ftr" sz="quarter" idx="11"/>
          </p:nvPr>
        </p:nvSpPr>
        <p:spPr>
          <a:xfrm>
            <a:off x="4038600" y="6556981"/>
            <a:ext cx="4114800" cy="30102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lumMod val="85000"/>
                    <a:lumOff val="1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t>Caeleste Confidential</a:t>
            </a:r>
          </a:p>
        </p:txBody>
      </p:sp>
      <p:sp>
        <p:nvSpPr>
          <p:cNvPr id="5" name="Slide Number Placeholder 4">
            <a:extLst>
              <a:ext uri="{FF2B5EF4-FFF2-40B4-BE49-F238E27FC236}">
                <a16:creationId xmlns:a16="http://schemas.microsoft.com/office/drawing/2014/main" id="{88468AE8-2B70-4DE5-8F99-D0D37F082E83}"/>
              </a:ext>
            </a:extLst>
          </p:cNvPr>
          <p:cNvSpPr>
            <a:spLocks noGrp="1"/>
          </p:cNvSpPr>
          <p:nvPr>
            <p:ph type="sldNum" sz="quarter" idx="12"/>
          </p:nvPr>
        </p:nvSpPr>
        <p:spPr>
          <a:xfrm>
            <a:off x="9416716" y="6556982"/>
            <a:ext cx="2743200" cy="301019"/>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lumMod val="75000"/>
                    <a:lumOff val="2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09DAD515-B234-4B62-A15F-2F36CB5549FC}" type="slidenum">
              <a:rPr lang="en-US" smtClean="0"/>
              <a:pPr/>
              <a:t>126</a:t>
            </a:fld>
            <a:endParaRPr lang="en-US" dirty="0"/>
          </a:p>
        </p:txBody>
      </p:sp>
      <p:sp>
        <p:nvSpPr>
          <p:cNvPr id="6" name="Content Placeholder 5">
            <a:extLst>
              <a:ext uri="{FF2B5EF4-FFF2-40B4-BE49-F238E27FC236}">
                <a16:creationId xmlns:a16="http://schemas.microsoft.com/office/drawing/2014/main" id="{E9ADB36C-D65B-48F0-80A0-8B319A7A9604}"/>
              </a:ext>
            </a:extLst>
          </p:cNvPr>
          <p:cNvSpPr>
            <a:spLocks noGrp="1"/>
          </p:cNvSpPr>
          <p:nvPr>
            <p:ph idx="1"/>
          </p:nvPr>
        </p:nvSpPr>
        <p:spPr>
          <a:xfrm>
            <a:off x="76200" y="661642"/>
            <a:ext cx="12039600" cy="1676401"/>
          </a:xfrm>
        </p:spPr>
        <p:txBody>
          <a:bodyPr/>
          <a:lstStyle/>
          <a:p>
            <a:pPr marL="285750" indent="-285750">
              <a:buFont typeface="Arial" panose="020B0604020202020204" pitchFamily="34" charset="0"/>
              <a:buChar char="•"/>
            </a:pPr>
            <a:r>
              <a:rPr lang="en-US" sz="1800" b="0" dirty="0"/>
              <a:t>The idea was to do the preamplification and offset cancellation all in one stage.</a:t>
            </a:r>
            <a:endParaRPr lang="en-US" dirty="0"/>
          </a:p>
          <a:p>
            <a:pPr marL="285750" indent="-285750">
              <a:buFont typeface="Arial" panose="020B0604020202020204" pitchFamily="34" charset="0"/>
              <a:buChar char="•"/>
            </a:pPr>
            <a:r>
              <a:rPr lang="en-US" dirty="0"/>
              <a:t>A programmable solution was proposed as shown in the figures to maintain the old functionality as well.</a:t>
            </a:r>
          </a:p>
          <a:p>
            <a:pPr marL="285750" indent="-285750">
              <a:buFont typeface="Arial" panose="020B0604020202020204" pitchFamily="34" charset="0"/>
              <a:buChar char="•"/>
            </a:pPr>
            <a:r>
              <a:rPr lang="en-US" b="0" dirty="0"/>
              <a:t>However, </a:t>
            </a:r>
            <a:r>
              <a:rPr lang="en-US" dirty="0"/>
              <a:t>the addition of the calibration switch introduces a complex pole pair in the left-half plane.</a:t>
            </a:r>
          </a:p>
          <a:p>
            <a:pPr marL="285750" indent="-285750">
              <a:buFont typeface="Arial" panose="020B0604020202020204" pitchFamily="34" charset="0"/>
              <a:buChar char="•"/>
            </a:pPr>
            <a:r>
              <a:rPr lang="en-US" dirty="0"/>
              <a:t>That leads to a ripple on the output in the nominal mode which can be sustained through the cross-coupled pair(positive feedback).</a:t>
            </a:r>
          </a:p>
          <a:p>
            <a:pPr marL="285750" indent="-285750">
              <a:buFont typeface="Arial" panose="020B0604020202020204" pitchFamily="34" charset="0"/>
              <a:buChar char="•"/>
            </a:pPr>
            <a:r>
              <a:rPr lang="en-US" b="1" dirty="0">
                <a:solidFill>
                  <a:srgbClr val="FF0000"/>
                </a:solidFill>
              </a:rPr>
              <a:t>Therefore, this solution was not pursued due to a risk of oscillation</a:t>
            </a:r>
            <a:r>
              <a:rPr lang="en-US" b="1" dirty="0"/>
              <a:t>.</a:t>
            </a:r>
          </a:p>
        </p:txBody>
      </p:sp>
      <p:sp>
        <p:nvSpPr>
          <p:cNvPr id="3" name="Rectangle 2">
            <a:extLst>
              <a:ext uri="{FF2B5EF4-FFF2-40B4-BE49-F238E27FC236}">
                <a16:creationId xmlns:a16="http://schemas.microsoft.com/office/drawing/2014/main" id="{C273BCA1-FC6D-6B4B-6798-863F062CADBC}"/>
              </a:ext>
            </a:extLst>
          </p:cNvPr>
          <p:cNvSpPr/>
          <p:nvPr/>
        </p:nvSpPr>
        <p:spPr bwMode="auto">
          <a:xfrm>
            <a:off x="7419474" y="347367"/>
            <a:ext cx="762000" cy="228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A21C4A55-F917-42BB-A691-AEDA90BC9E0F}"/>
              </a:ext>
            </a:extLst>
          </p:cNvPr>
          <p:cNvSpPr>
            <a:spLocks noGrp="1"/>
          </p:cNvSpPr>
          <p:nvPr>
            <p:ph type="title"/>
          </p:nvPr>
        </p:nvSpPr>
        <p:spPr>
          <a:xfrm>
            <a:off x="0" y="2979"/>
            <a:ext cx="12649200" cy="688777"/>
          </a:xfrm>
        </p:spPr>
        <p:txBody>
          <a:bodyPr/>
          <a:lstStyle/>
          <a:p>
            <a:r>
              <a:rPr lang="en-US" sz="4000" dirty="0"/>
              <a:t>Experiment: single stage “All-in-One” Preamplifier</a:t>
            </a:r>
            <a:endParaRPr lang="en-BE" sz="4000" dirty="0"/>
          </a:p>
        </p:txBody>
      </p:sp>
      <p:pic>
        <p:nvPicPr>
          <p:cNvPr id="8" name="Graphic 7">
            <a:extLst>
              <a:ext uri="{FF2B5EF4-FFF2-40B4-BE49-F238E27FC236}">
                <a16:creationId xmlns:a16="http://schemas.microsoft.com/office/drawing/2014/main" id="{0AE306D4-CD22-73E1-5E05-9B9C296B06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1947" y="2761706"/>
            <a:ext cx="11928106" cy="4066398"/>
          </a:xfrm>
          <a:prstGeom prst="rect">
            <a:avLst/>
          </a:prstGeom>
        </p:spPr>
      </p:pic>
    </p:spTree>
    <p:extLst>
      <p:ext uri="{BB962C8B-B14F-4D97-AF65-F5344CB8AC3E}">
        <p14:creationId xmlns:p14="http://schemas.microsoft.com/office/powerpoint/2010/main" val="19061662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D6A7F5-A473-4DCA-A618-1B20E4DD49B6}"/>
              </a:ext>
            </a:extLst>
          </p:cNvPr>
          <p:cNvSpPr>
            <a:spLocks noGrp="1"/>
          </p:cNvSpPr>
          <p:nvPr>
            <p:ph type="ftr" sz="quarter" idx="11"/>
          </p:nvPr>
        </p:nvSpPr>
        <p:spPr>
          <a:xfrm>
            <a:off x="4038600" y="6556981"/>
            <a:ext cx="4114800" cy="30102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lumMod val="85000"/>
                    <a:lumOff val="1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t>Caeleste Confidential</a:t>
            </a:r>
          </a:p>
        </p:txBody>
      </p:sp>
      <p:sp>
        <p:nvSpPr>
          <p:cNvPr id="5" name="Slide Number Placeholder 4">
            <a:extLst>
              <a:ext uri="{FF2B5EF4-FFF2-40B4-BE49-F238E27FC236}">
                <a16:creationId xmlns:a16="http://schemas.microsoft.com/office/drawing/2014/main" id="{88468AE8-2B70-4DE5-8F99-D0D37F082E83}"/>
              </a:ext>
            </a:extLst>
          </p:cNvPr>
          <p:cNvSpPr>
            <a:spLocks noGrp="1"/>
          </p:cNvSpPr>
          <p:nvPr>
            <p:ph type="sldNum" sz="quarter" idx="12"/>
          </p:nvPr>
        </p:nvSpPr>
        <p:spPr>
          <a:xfrm>
            <a:off x="9416716" y="6556982"/>
            <a:ext cx="2743200" cy="301019"/>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lumMod val="75000"/>
                    <a:lumOff val="2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09DAD515-B234-4B62-A15F-2F36CB5549FC}" type="slidenum">
              <a:rPr lang="en-US" smtClean="0"/>
              <a:pPr/>
              <a:t>127</a:t>
            </a:fld>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9ADB36C-D65B-48F0-80A0-8B319A7A9604}"/>
                  </a:ext>
                </a:extLst>
              </p:cNvPr>
              <p:cNvSpPr>
                <a:spLocks noGrp="1"/>
              </p:cNvSpPr>
              <p:nvPr>
                <p:ph idx="1"/>
              </p:nvPr>
            </p:nvSpPr>
            <p:spPr>
              <a:xfrm>
                <a:off x="76200" y="691756"/>
                <a:ext cx="11811000" cy="1160692"/>
              </a:xfrm>
            </p:spPr>
            <p:txBody>
              <a:bodyPr/>
              <a:lstStyle/>
              <a:p>
                <a:pPr marL="285750" indent="-285750">
                  <a:buFont typeface="Arial" panose="020B0604020202020204" pitchFamily="34" charset="0"/>
                  <a:buChar char="•"/>
                </a:pPr>
                <a:r>
                  <a:rPr lang="en-US" sz="1800" b="0" dirty="0"/>
                  <a:t>The damping factor is affected by the switch size, the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𝑔</m:t>
                        </m:r>
                      </m:e>
                      <m:sub>
                        <m:r>
                          <a:rPr lang="en-US" sz="1800" b="0" i="1" smtClean="0">
                            <a:latin typeface="Cambria Math" panose="02040503050406030204" pitchFamily="18" charset="0"/>
                          </a:rPr>
                          <m:t>𝑚</m:t>
                        </m:r>
                      </m:sub>
                    </m:sSub>
                  </m:oMath>
                </a14:m>
                <a:r>
                  <a:rPr lang="en-US" b="0" dirty="0"/>
                  <a:t> and the capacitance values(parasitic, load, calibration).</a:t>
                </a:r>
              </a:p>
              <a:p>
                <a:pPr marL="285750" indent="-285750">
                  <a:buFont typeface="Arial" panose="020B0604020202020204" pitchFamily="34" charset="0"/>
                  <a:buChar char="•"/>
                </a:pPr>
                <a:r>
                  <a:rPr lang="en-US" dirty="0"/>
                  <a:t>The simulations and models suggest a minimum switch size of 8 to avoid peaking at this given operating point.</a:t>
                </a:r>
                <a:endParaRPr lang="en-US" b="0" dirty="0"/>
              </a:p>
            </p:txBody>
          </p:sp>
        </mc:Choice>
        <mc:Fallback xmlns="">
          <p:sp>
            <p:nvSpPr>
              <p:cNvPr id="6" name="Content Placeholder 5">
                <a:extLst>
                  <a:ext uri="{FF2B5EF4-FFF2-40B4-BE49-F238E27FC236}">
                    <a16:creationId xmlns:a16="http://schemas.microsoft.com/office/drawing/2014/main" id="{E9ADB36C-D65B-48F0-80A0-8B319A7A9604}"/>
                  </a:ext>
                </a:extLst>
              </p:cNvPr>
              <p:cNvSpPr>
                <a:spLocks noGrp="1" noRot="1" noChangeAspect="1" noMove="1" noResize="1" noEditPoints="1" noAdjustHandles="1" noChangeArrowheads="1" noChangeShapeType="1" noTextEdit="1"/>
              </p:cNvSpPr>
              <p:nvPr>
                <p:ph idx="1"/>
              </p:nvPr>
            </p:nvSpPr>
            <p:spPr>
              <a:xfrm>
                <a:off x="76200" y="691756"/>
                <a:ext cx="11811000" cy="1160692"/>
              </a:xfrm>
              <a:blipFill>
                <a:blip r:embed="rId2"/>
                <a:stretch>
                  <a:fillRect l="-361" t="-261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C273BCA1-FC6D-6B4B-6798-863F062CADBC}"/>
              </a:ext>
            </a:extLst>
          </p:cNvPr>
          <p:cNvSpPr/>
          <p:nvPr/>
        </p:nvSpPr>
        <p:spPr bwMode="auto">
          <a:xfrm>
            <a:off x="7419474" y="347367"/>
            <a:ext cx="762000" cy="228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A21C4A55-F917-42BB-A691-AEDA90BC9E0F}"/>
              </a:ext>
            </a:extLst>
          </p:cNvPr>
          <p:cNvSpPr>
            <a:spLocks noGrp="1"/>
          </p:cNvSpPr>
          <p:nvPr>
            <p:ph type="title"/>
          </p:nvPr>
        </p:nvSpPr>
        <p:spPr>
          <a:xfrm>
            <a:off x="0" y="2979"/>
            <a:ext cx="12496800" cy="688777"/>
          </a:xfrm>
        </p:spPr>
        <p:txBody>
          <a:bodyPr/>
          <a:lstStyle/>
          <a:p>
            <a:r>
              <a:rPr lang="en-US" sz="4000" dirty="0"/>
              <a:t>Experiment: single stage “All-in-One” Preamplifier (2)</a:t>
            </a:r>
            <a:endParaRPr lang="en-BE" sz="4000" dirty="0"/>
          </a:p>
        </p:txBody>
      </p:sp>
      <p:pic>
        <p:nvPicPr>
          <p:cNvPr id="9" name="Picture 8">
            <a:extLst>
              <a:ext uri="{FF2B5EF4-FFF2-40B4-BE49-F238E27FC236}">
                <a16:creationId xmlns:a16="http://schemas.microsoft.com/office/drawing/2014/main" id="{97A96387-875F-4280-3E13-2A9A421CB827}"/>
              </a:ext>
            </a:extLst>
          </p:cNvPr>
          <p:cNvPicPr>
            <a:picLocks noChangeAspect="1"/>
          </p:cNvPicPr>
          <p:nvPr/>
        </p:nvPicPr>
        <p:blipFill rotWithShape="1">
          <a:blip r:embed="rId3"/>
          <a:srcRect r="32368"/>
          <a:stretch/>
        </p:blipFill>
        <p:spPr>
          <a:xfrm>
            <a:off x="34870" y="1953828"/>
            <a:ext cx="4994330" cy="4623206"/>
          </a:xfrm>
          <a:prstGeom prst="rect">
            <a:avLst/>
          </a:prstGeom>
        </p:spPr>
      </p:pic>
      <mc:AlternateContent xmlns:mc="http://schemas.openxmlformats.org/markup-compatibility/2006" xmlns:a14="http://schemas.microsoft.com/office/drawing/2010/main">
        <mc:Choice Requires="a14">
          <p:graphicFrame>
            <p:nvGraphicFramePr>
              <p:cNvPr id="10" name="Table 10">
                <a:extLst>
                  <a:ext uri="{FF2B5EF4-FFF2-40B4-BE49-F238E27FC236}">
                    <a16:creationId xmlns:a16="http://schemas.microsoft.com/office/drawing/2014/main" id="{A9BDF977-5859-DB94-7494-F3D07F3CA5AD}"/>
                  </a:ext>
                </a:extLst>
              </p:cNvPr>
              <p:cNvGraphicFramePr>
                <a:graphicFrameLocks noGrp="1"/>
              </p:cNvGraphicFramePr>
              <p:nvPr>
                <p:extLst>
                  <p:ext uri="{D42A27DB-BD31-4B8C-83A1-F6EECF244321}">
                    <p14:modId xmlns:p14="http://schemas.microsoft.com/office/powerpoint/2010/main" val="575803628"/>
                  </p:ext>
                </p:extLst>
              </p:nvPr>
            </p:nvGraphicFramePr>
            <p:xfrm>
              <a:off x="7654212" y="2279350"/>
              <a:ext cx="4267200" cy="4110120"/>
            </p:xfrm>
            <a:graphic>
              <a:graphicData uri="http://schemas.openxmlformats.org/drawingml/2006/table">
                <a:tbl>
                  <a:tblPr firstRow="1" bandRow="1">
                    <a:tableStyleId>{5940675A-B579-460E-94D1-54222C63F5DA}</a:tableStyleId>
                  </a:tblPr>
                  <a:tblGrid>
                    <a:gridCol w="1422400">
                      <a:extLst>
                        <a:ext uri="{9D8B030D-6E8A-4147-A177-3AD203B41FA5}">
                          <a16:colId xmlns:a16="http://schemas.microsoft.com/office/drawing/2014/main" val="3897743861"/>
                        </a:ext>
                      </a:extLst>
                    </a:gridCol>
                    <a:gridCol w="1422400">
                      <a:extLst>
                        <a:ext uri="{9D8B030D-6E8A-4147-A177-3AD203B41FA5}">
                          <a16:colId xmlns:a16="http://schemas.microsoft.com/office/drawing/2014/main" val="3026917674"/>
                        </a:ext>
                      </a:extLst>
                    </a:gridCol>
                    <a:gridCol w="1422400">
                      <a:extLst>
                        <a:ext uri="{9D8B030D-6E8A-4147-A177-3AD203B41FA5}">
                          <a16:colId xmlns:a16="http://schemas.microsoft.com/office/drawing/2014/main" val="2885099614"/>
                        </a:ext>
                      </a:extLst>
                    </a:gridCol>
                  </a:tblGrid>
                  <a:tr h="685020">
                    <a:tc>
                      <a:txBody>
                        <a:bodyPr/>
                        <a:lstStyle/>
                        <a:p>
                          <a:pPr algn="ctr"/>
                          <a:r>
                            <a:rPr lang="en-US" sz="1800" b="1" dirty="0"/>
                            <a:t>R</a:t>
                          </a:r>
                        </a:p>
                      </a:txBody>
                      <a:tcPr anchor="ctr"/>
                    </a:tc>
                    <a:tc>
                      <a:txBody>
                        <a:bodyPr/>
                        <a:lstStyle/>
                        <a:p>
                          <a:pPr algn="ctr"/>
                          <a:r>
                            <a:rPr lang="en-US" sz="1800" b="1" dirty="0"/>
                            <a:t>Switch S</a:t>
                          </a:r>
                        </a:p>
                      </a:txBody>
                      <a:tcPr anchor="ctr"/>
                    </a:tc>
                    <a:tc>
                      <a:txBody>
                        <a:bodyPr/>
                        <a:lstStyle/>
                        <a:p>
                          <a:pPr algn="ctr"/>
                          <a:r>
                            <a:rPr lang="en-US" sz="1800" b="1" dirty="0"/>
                            <a:t>Damping Factor (</a:t>
                          </a:r>
                          <a:r>
                            <a:rPr lang="el-GR" sz="1800" b="1" dirty="0"/>
                            <a:t>ζ</a:t>
                          </a:r>
                          <a:r>
                            <a:rPr lang="en-US" sz="1800" b="1" dirty="0"/>
                            <a:t>)</a:t>
                          </a:r>
                        </a:p>
                      </a:txBody>
                      <a:tcPr anchor="ctr"/>
                    </a:tc>
                    <a:extLst>
                      <a:ext uri="{0D108BD9-81ED-4DB2-BD59-A6C34878D82A}">
                        <a16:rowId xmlns:a16="http://schemas.microsoft.com/office/drawing/2014/main" val="4212453063"/>
                      </a:ext>
                    </a:extLst>
                  </a:tr>
                  <a:tr h="685020">
                    <a:tc>
                      <a:txBody>
                        <a:bodyPr/>
                        <a:lstStyle/>
                        <a:p>
                          <a:pPr algn="ct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20</m:t>
                                </m:r>
                                <m:r>
                                  <a:rPr lang="en-US" sz="1800" b="0" smtClean="0">
                                    <a:latin typeface="Cambria Math" panose="02040503050406030204" pitchFamily="18" charset="0"/>
                                  </a:rPr>
                                  <m:t>𝑘</m:t>
                                </m:r>
                                <m:r>
                                  <m:rPr>
                                    <m:sty m:val="p"/>
                                  </m:rPr>
                                  <a:rPr lang="en-US" sz="1800" b="0" smtClean="0">
                                    <a:latin typeface="Cambria Math" panose="02040503050406030204" pitchFamily="18" charset="0"/>
                                  </a:rPr>
                                  <m:t>Ω</m:t>
                                </m:r>
                              </m:oMath>
                            </m:oMathPara>
                          </a14:m>
                          <a:endParaRPr lang="en-US" sz="1800" dirty="0"/>
                        </a:p>
                      </a:txBody>
                      <a:tcPr anchor="ctr"/>
                    </a:tc>
                    <a:tc>
                      <a:txBody>
                        <a:bodyPr/>
                        <a:lstStyle/>
                        <a:p>
                          <a:pPr algn="ctr"/>
                          <a:r>
                            <a:rPr lang="en-US" sz="1800" dirty="0"/>
                            <a:t>1</a:t>
                          </a:r>
                        </a:p>
                      </a:txBody>
                      <a:tcPr anchor="ctr"/>
                    </a:tc>
                    <a:tc>
                      <a:txBody>
                        <a:bodyPr/>
                        <a:lstStyle/>
                        <a:p>
                          <a:pPr algn="ctr"/>
                          <a:r>
                            <a:rPr lang="en-US" sz="1800" dirty="0"/>
                            <a:t>0.28</a:t>
                          </a:r>
                        </a:p>
                      </a:txBody>
                      <a:tcPr anchor="ctr"/>
                    </a:tc>
                    <a:extLst>
                      <a:ext uri="{0D108BD9-81ED-4DB2-BD59-A6C34878D82A}">
                        <a16:rowId xmlns:a16="http://schemas.microsoft.com/office/drawing/2014/main" val="1896001331"/>
                      </a:ext>
                    </a:extLst>
                  </a:tr>
                  <a:tr h="685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10</m:t>
                                </m:r>
                                <m:r>
                                  <a:rPr lang="en-US" sz="1800" b="0" smtClean="0">
                                    <a:latin typeface="Cambria Math" panose="02040503050406030204" pitchFamily="18" charset="0"/>
                                  </a:rPr>
                                  <m:t>𝑘</m:t>
                                </m:r>
                                <m:r>
                                  <m:rPr>
                                    <m:sty m:val="p"/>
                                  </m:rPr>
                                  <a:rPr lang="en-US" sz="1800" b="0" smtClean="0">
                                    <a:latin typeface="Cambria Math" panose="02040503050406030204" pitchFamily="18" charset="0"/>
                                  </a:rPr>
                                  <m:t>Ω</m:t>
                                </m:r>
                              </m:oMath>
                            </m:oMathPara>
                          </a14:m>
                          <a:endParaRPr lang="en-US" sz="1800" dirty="0"/>
                        </a:p>
                      </a:txBody>
                      <a:tcPr anchor="ctr"/>
                    </a:tc>
                    <a:tc>
                      <a:txBody>
                        <a:bodyPr/>
                        <a:lstStyle/>
                        <a:p>
                          <a:pPr algn="ctr"/>
                          <a:r>
                            <a:rPr lang="en-US" sz="1800" dirty="0"/>
                            <a:t>2</a:t>
                          </a:r>
                        </a:p>
                      </a:txBody>
                      <a:tcPr anchor="ctr"/>
                    </a:tc>
                    <a:tc>
                      <a:txBody>
                        <a:bodyPr/>
                        <a:lstStyle/>
                        <a:p>
                          <a:pPr algn="ctr"/>
                          <a:r>
                            <a:rPr lang="en-US" sz="1800" dirty="0"/>
                            <a:t>0.39</a:t>
                          </a:r>
                        </a:p>
                      </a:txBody>
                      <a:tcPr anchor="ctr"/>
                    </a:tc>
                    <a:extLst>
                      <a:ext uri="{0D108BD9-81ED-4DB2-BD59-A6C34878D82A}">
                        <a16:rowId xmlns:a16="http://schemas.microsoft.com/office/drawing/2014/main" val="329814954"/>
                      </a:ext>
                    </a:extLst>
                  </a:tr>
                  <a:tr h="685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5</m:t>
                                </m:r>
                                <m:r>
                                  <a:rPr lang="en-US" sz="1800" b="0" smtClean="0">
                                    <a:latin typeface="Cambria Math" panose="02040503050406030204" pitchFamily="18" charset="0"/>
                                  </a:rPr>
                                  <m:t>𝑘</m:t>
                                </m:r>
                                <m:r>
                                  <m:rPr>
                                    <m:sty m:val="p"/>
                                  </m:rPr>
                                  <a:rPr lang="en-US" sz="1800" b="0" smtClean="0">
                                    <a:latin typeface="Cambria Math" panose="02040503050406030204" pitchFamily="18" charset="0"/>
                                  </a:rPr>
                                  <m:t>Ω</m:t>
                                </m:r>
                              </m:oMath>
                            </m:oMathPara>
                          </a14:m>
                          <a:endParaRPr lang="en-US" sz="1800" dirty="0"/>
                        </a:p>
                      </a:txBody>
                      <a:tcPr anchor="ctr"/>
                    </a:tc>
                    <a:tc>
                      <a:txBody>
                        <a:bodyPr/>
                        <a:lstStyle/>
                        <a:p>
                          <a:pPr algn="ctr"/>
                          <a:r>
                            <a:rPr lang="en-US" sz="1800" dirty="0"/>
                            <a:t>4</a:t>
                          </a:r>
                        </a:p>
                      </a:txBody>
                      <a:tcPr anchor="ctr"/>
                    </a:tc>
                    <a:tc>
                      <a:txBody>
                        <a:bodyPr/>
                        <a:lstStyle/>
                        <a:p>
                          <a:pPr algn="ctr"/>
                          <a:r>
                            <a:rPr lang="en-US" sz="1800" dirty="0"/>
                            <a:t>0.55</a:t>
                          </a:r>
                        </a:p>
                      </a:txBody>
                      <a:tcPr anchor="ctr"/>
                    </a:tc>
                    <a:extLst>
                      <a:ext uri="{0D108BD9-81ED-4DB2-BD59-A6C34878D82A}">
                        <a16:rowId xmlns:a16="http://schemas.microsoft.com/office/drawing/2014/main" val="340367695"/>
                      </a:ext>
                    </a:extLst>
                  </a:tr>
                  <a:tr h="685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2.5</m:t>
                                </m:r>
                                <m:r>
                                  <a:rPr lang="en-US" sz="1800" b="0" smtClean="0">
                                    <a:latin typeface="Cambria Math" panose="02040503050406030204" pitchFamily="18" charset="0"/>
                                  </a:rPr>
                                  <m:t>𝑘</m:t>
                                </m:r>
                                <m:r>
                                  <m:rPr>
                                    <m:sty m:val="p"/>
                                  </m:rPr>
                                  <a:rPr lang="en-US" sz="1800" b="0" smtClean="0">
                                    <a:latin typeface="Cambria Math" panose="02040503050406030204" pitchFamily="18" charset="0"/>
                                  </a:rPr>
                                  <m:t>Ω</m:t>
                                </m:r>
                              </m:oMath>
                            </m:oMathPara>
                          </a14:m>
                          <a:endParaRPr lang="en-US" sz="1800" dirty="0"/>
                        </a:p>
                      </a:txBody>
                      <a:tcPr anchor="ctr"/>
                    </a:tc>
                    <a:tc>
                      <a:txBody>
                        <a:bodyPr/>
                        <a:lstStyle/>
                        <a:p>
                          <a:pPr algn="ctr"/>
                          <a:r>
                            <a:rPr lang="en-US" sz="1800" dirty="0"/>
                            <a:t>8</a:t>
                          </a:r>
                        </a:p>
                      </a:txBody>
                      <a:tcPr anchor="ctr"/>
                    </a:tc>
                    <a:tc>
                      <a:txBody>
                        <a:bodyPr/>
                        <a:lstStyle/>
                        <a:p>
                          <a:pPr algn="ctr"/>
                          <a:r>
                            <a:rPr lang="en-US" sz="1800" dirty="0"/>
                            <a:t>0.77</a:t>
                          </a:r>
                        </a:p>
                      </a:txBody>
                      <a:tcPr anchor="ctr"/>
                    </a:tc>
                    <a:extLst>
                      <a:ext uri="{0D108BD9-81ED-4DB2-BD59-A6C34878D82A}">
                        <a16:rowId xmlns:a16="http://schemas.microsoft.com/office/drawing/2014/main" val="3293251354"/>
                      </a:ext>
                    </a:extLst>
                  </a:tr>
                  <a:tr h="685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0</a:t>
                          </a:r>
                        </a:p>
                      </a:txBody>
                      <a:tcPr anchor="ctr"/>
                    </a:tc>
                    <a:tc>
                      <a:txBody>
                        <a:bodyPr/>
                        <a:lstStyle/>
                        <a:p>
                          <a:pPr algn="ctr"/>
                          <a:r>
                            <a:rPr lang="en-US" sz="1800" dirty="0"/>
                            <a:t>No switch</a:t>
                          </a:r>
                        </a:p>
                      </a:txBody>
                      <a:tcPr anchor="ctr"/>
                    </a:tc>
                    <a:tc>
                      <a:txBody>
                        <a:bodyPr/>
                        <a:lstStyle/>
                        <a:p>
                          <a:pPr algn="ctr"/>
                          <a:r>
                            <a:rPr lang="en-US" sz="1800" dirty="0"/>
                            <a:t>flat</a:t>
                          </a:r>
                        </a:p>
                      </a:txBody>
                      <a:tcPr anchor="ctr"/>
                    </a:tc>
                    <a:extLst>
                      <a:ext uri="{0D108BD9-81ED-4DB2-BD59-A6C34878D82A}">
                        <a16:rowId xmlns:a16="http://schemas.microsoft.com/office/drawing/2014/main" val="2954019203"/>
                      </a:ext>
                    </a:extLst>
                  </a:tr>
                </a:tbl>
              </a:graphicData>
            </a:graphic>
          </p:graphicFrame>
        </mc:Choice>
        <mc:Fallback xmlns="">
          <p:graphicFrame>
            <p:nvGraphicFramePr>
              <p:cNvPr id="10" name="Table 10">
                <a:extLst>
                  <a:ext uri="{FF2B5EF4-FFF2-40B4-BE49-F238E27FC236}">
                    <a16:creationId xmlns:a16="http://schemas.microsoft.com/office/drawing/2014/main" id="{A9BDF977-5859-DB94-7494-F3D07F3CA5AD}"/>
                  </a:ext>
                </a:extLst>
              </p:cNvPr>
              <p:cNvGraphicFramePr>
                <a:graphicFrameLocks noGrp="1"/>
              </p:cNvGraphicFramePr>
              <p:nvPr>
                <p:extLst>
                  <p:ext uri="{D42A27DB-BD31-4B8C-83A1-F6EECF244321}">
                    <p14:modId xmlns:p14="http://schemas.microsoft.com/office/powerpoint/2010/main" val="575803628"/>
                  </p:ext>
                </p:extLst>
              </p:nvPr>
            </p:nvGraphicFramePr>
            <p:xfrm>
              <a:off x="7654212" y="2279350"/>
              <a:ext cx="4267200" cy="4110120"/>
            </p:xfrm>
            <a:graphic>
              <a:graphicData uri="http://schemas.openxmlformats.org/drawingml/2006/table">
                <a:tbl>
                  <a:tblPr firstRow="1" bandRow="1">
                    <a:tableStyleId>{5940675A-B579-460E-94D1-54222C63F5DA}</a:tableStyleId>
                  </a:tblPr>
                  <a:tblGrid>
                    <a:gridCol w="1422400">
                      <a:extLst>
                        <a:ext uri="{9D8B030D-6E8A-4147-A177-3AD203B41FA5}">
                          <a16:colId xmlns:a16="http://schemas.microsoft.com/office/drawing/2014/main" val="3897743861"/>
                        </a:ext>
                      </a:extLst>
                    </a:gridCol>
                    <a:gridCol w="1422400">
                      <a:extLst>
                        <a:ext uri="{9D8B030D-6E8A-4147-A177-3AD203B41FA5}">
                          <a16:colId xmlns:a16="http://schemas.microsoft.com/office/drawing/2014/main" val="3026917674"/>
                        </a:ext>
                      </a:extLst>
                    </a:gridCol>
                    <a:gridCol w="1422400">
                      <a:extLst>
                        <a:ext uri="{9D8B030D-6E8A-4147-A177-3AD203B41FA5}">
                          <a16:colId xmlns:a16="http://schemas.microsoft.com/office/drawing/2014/main" val="2885099614"/>
                        </a:ext>
                      </a:extLst>
                    </a:gridCol>
                  </a:tblGrid>
                  <a:tr h="685020">
                    <a:tc>
                      <a:txBody>
                        <a:bodyPr/>
                        <a:lstStyle/>
                        <a:p>
                          <a:pPr algn="ctr"/>
                          <a:r>
                            <a:rPr lang="en-US" sz="1800" b="1" dirty="0"/>
                            <a:t>R</a:t>
                          </a:r>
                        </a:p>
                      </a:txBody>
                      <a:tcPr anchor="ctr"/>
                    </a:tc>
                    <a:tc>
                      <a:txBody>
                        <a:bodyPr/>
                        <a:lstStyle/>
                        <a:p>
                          <a:pPr algn="ctr"/>
                          <a:r>
                            <a:rPr lang="en-US" sz="1800" b="1" dirty="0"/>
                            <a:t>Switch S</a:t>
                          </a:r>
                        </a:p>
                      </a:txBody>
                      <a:tcPr anchor="ctr"/>
                    </a:tc>
                    <a:tc>
                      <a:txBody>
                        <a:bodyPr/>
                        <a:lstStyle/>
                        <a:p>
                          <a:pPr algn="ctr"/>
                          <a:r>
                            <a:rPr lang="en-US" sz="1800" b="1" dirty="0"/>
                            <a:t>Damping Factor (</a:t>
                          </a:r>
                          <a:r>
                            <a:rPr lang="el-GR" sz="1800" b="1" dirty="0"/>
                            <a:t>ζ</a:t>
                          </a:r>
                          <a:r>
                            <a:rPr lang="en-US" sz="1800" b="1" dirty="0"/>
                            <a:t>)</a:t>
                          </a:r>
                        </a:p>
                      </a:txBody>
                      <a:tcPr anchor="ctr"/>
                    </a:tc>
                    <a:extLst>
                      <a:ext uri="{0D108BD9-81ED-4DB2-BD59-A6C34878D82A}">
                        <a16:rowId xmlns:a16="http://schemas.microsoft.com/office/drawing/2014/main" val="4212453063"/>
                      </a:ext>
                    </a:extLst>
                  </a:tr>
                  <a:tr h="685020">
                    <a:tc>
                      <a:txBody>
                        <a:bodyPr/>
                        <a:lstStyle/>
                        <a:p>
                          <a:endParaRPr lang="en-US"/>
                        </a:p>
                      </a:txBody>
                      <a:tcPr anchor="ctr">
                        <a:blipFill>
                          <a:blip r:embed="rId4"/>
                          <a:stretch>
                            <a:fillRect l="-427" t="-101786" r="-200427" b="-404464"/>
                          </a:stretch>
                        </a:blipFill>
                      </a:tcPr>
                    </a:tc>
                    <a:tc>
                      <a:txBody>
                        <a:bodyPr/>
                        <a:lstStyle/>
                        <a:p>
                          <a:pPr algn="ctr"/>
                          <a:r>
                            <a:rPr lang="en-US" sz="1800" dirty="0"/>
                            <a:t>1</a:t>
                          </a:r>
                        </a:p>
                      </a:txBody>
                      <a:tcPr anchor="ctr"/>
                    </a:tc>
                    <a:tc>
                      <a:txBody>
                        <a:bodyPr/>
                        <a:lstStyle/>
                        <a:p>
                          <a:pPr algn="ctr"/>
                          <a:r>
                            <a:rPr lang="en-US" sz="1800" dirty="0"/>
                            <a:t>0.28</a:t>
                          </a:r>
                        </a:p>
                      </a:txBody>
                      <a:tcPr anchor="ctr"/>
                    </a:tc>
                    <a:extLst>
                      <a:ext uri="{0D108BD9-81ED-4DB2-BD59-A6C34878D82A}">
                        <a16:rowId xmlns:a16="http://schemas.microsoft.com/office/drawing/2014/main" val="1896001331"/>
                      </a:ext>
                    </a:extLst>
                  </a:tr>
                  <a:tr h="685020">
                    <a:tc>
                      <a:txBody>
                        <a:bodyPr/>
                        <a:lstStyle/>
                        <a:p>
                          <a:endParaRPr lang="en-US"/>
                        </a:p>
                      </a:txBody>
                      <a:tcPr anchor="ctr">
                        <a:blipFill>
                          <a:blip r:embed="rId4"/>
                          <a:stretch>
                            <a:fillRect l="-427" t="-200000" r="-200427" b="-300885"/>
                          </a:stretch>
                        </a:blipFill>
                      </a:tcPr>
                    </a:tc>
                    <a:tc>
                      <a:txBody>
                        <a:bodyPr/>
                        <a:lstStyle/>
                        <a:p>
                          <a:pPr algn="ctr"/>
                          <a:r>
                            <a:rPr lang="en-US" sz="1800" dirty="0"/>
                            <a:t>2</a:t>
                          </a:r>
                        </a:p>
                      </a:txBody>
                      <a:tcPr anchor="ctr"/>
                    </a:tc>
                    <a:tc>
                      <a:txBody>
                        <a:bodyPr/>
                        <a:lstStyle/>
                        <a:p>
                          <a:pPr algn="ctr"/>
                          <a:r>
                            <a:rPr lang="en-US" sz="1800" dirty="0"/>
                            <a:t>0.39</a:t>
                          </a:r>
                        </a:p>
                      </a:txBody>
                      <a:tcPr anchor="ctr"/>
                    </a:tc>
                    <a:extLst>
                      <a:ext uri="{0D108BD9-81ED-4DB2-BD59-A6C34878D82A}">
                        <a16:rowId xmlns:a16="http://schemas.microsoft.com/office/drawing/2014/main" val="329814954"/>
                      </a:ext>
                    </a:extLst>
                  </a:tr>
                  <a:tr h="685020">
                    <a:tc>
                      <a:txBody>
                        <a:bodyPr/>
                        <a:lstStyle/>
                        <a:p>
                          <a:endParaRPr lang="en-US"/>
                        </a:p>
                      </a:txBody>
                      <a:tcPr anchor="ctr">
                        <a:blipFill>
                          <a:blip r:embed="rId4"/>
                          <a:stretch>
                            <a:fillRect l="-427" t="-300000" r="-200427" b="-200885"/>
                          </a:stretch>
                        </a:blipFill>
                      </a:tcPr>
                    </a:tc>
                    <a:tc>
                      <a:txBody>
                        <a:bodyPr/>
                        <a:lstStyle/>
                        <a:p>
                          <a:pPr algn="ctr"/>
                          <a:r>
                            <a:rPr lang="en-US" sz="1800" dirty="0"/>
                            <a:t>4</a:t>
                          </a:r>
                        </a:p>
                      </a:txBody>
                      <a:tcPr anchor="ctr"/>
                    </a:tc>
                    <a:tc>
                      <a:txBody>
                        <a:bodyPr/>
                        <a:lstStyle/>
                        <a:p>
                          <a:pPr algn="ctr"/>
                          <a:r>
                            <a:rPr lang="en-US" sz="1800" dirty="0"/>
                            <a:t>0.55</a:t>
                          </a:r>
                        </a:p>
                      </a:txBody>
                      <a:tcPr anchor="ctr"/>
                    </a:tc>
                    <a:extLst>
                      <a:ext uri="{0D108BD9-81ED-4DB2-BD59-A6C34878D82A}">
                        <a16:rowId xmlns:a16="http://schemas.microsoft.com/office/drawing/2014/main" val="340367695"/>
                      </a:ext>
                    </a:extLst>
                  </a:tr>
                  <a:tr h="685020">
                    <a:tc>
                      <a:txBody>
                        <a:bodyPr/>
                        <a:lstStyle/>
                        <a:p>
                          <a:endParaRPr lang="en-US"/>
                        </a:p>
                      </a:txBody>
                      <a:tcPr anchor="ctr">
                        <a:blipFill>
                          <a:blip r:embed="rId4"/>
                          <a:stretch>
                            <a:fillRect l="-427" t="-403571" r="-200427" b="-102679"/>
                          </a:stretch>
                        </a:blipFill>
                      </a:tcPr>
                    </a:tc>
                    <a:tc>
                      <a:txBody>
                        <a:bodyPr/>
                        <a:lstStyle/>
                        <a:p>
                          <a:pPr algn="ctr"/>
                          <a:r>
                            <a:rPr lang="en-US" sz="1800" dirty="0"/>
                            <a:t>8</a:t>
                          </a:r>
                        </a:p>
                      </a:txBody>
                      <a:tcPr anchor="ctr"/>
                    </a:tc>
                    <a:tc>
                      <a:txBody>
                        <a:bodyPr/>
                        <a:lstStyle/>
                        <a:p>
                          <a:pPr algn="ctr"/>
                          <a:r>
                            <a:rPr lang="en-US" sz="1800" dirty="0"/>
                            <a:t>0.77</a:t>
                          </a:r>
                        </a:p>
                      </a:txBody>
                      <a:tcPr anchor="ctr"/>
                    </a:tc>
                    <a:extLst>
                      <a:ext uri="{0D108BD9-81ED-4DB2-BD59-A6C34878D82A}">
                        <a16:rowId xmlns:a16="http://schemas.microsoft.com/office/drawing/2014/main" val="3293251354"/>
                      </a:ext>
                    </a:extLst>
                  </a:tr>
                  <a:tr h="685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0</a:t>
                          </a:r>
                        </a:p>
                      </a:txBody>
                      <a:tcPr anchor="ctr"/>
                    </a:tc>
                    <a:tc>
                      <a:txBody>
                        <a:bodyPr/>
                        <a:lstStyle/>
                        <a:p>
                          <a:pPr algn="ctr"/>
                          <a:r>
                            <a:rPr lang="en-US" sz="1800" dirty="0"/>
                            <a:t>No switch</a:t>
                          </a:r>
                        </a:p>
                      </a:txBody>
                      <a:tcPr anchor="ctr"/>
                    </a:tc>
                    <a:tc>
                      <a:txBody>
                        <a:bodyPr/>
                        <a:lstStyle/>
                        <a:p>
                          <a:pPr algn="ctr"/>
                          <a:r>
                            <a:rPr lang="en-US" sz="1800" dirty="0"/>
                            <a:t>flat</a:t>
                          </a:r>
                        </a:p>
                      </a:txBody>
                      <a:tcPr anchor="ctr"/>
                    </a:tc>
                    <a:extLst>
                      <a:ext uri="{0D108BD9-81ED-4DB2-BD59-A6C34878D82A}">
                        <a16:rowId xmlns:a16="http://schemas.microsoft.com/office/drawing/2014/main" val="2954019203"/>
                      </a:ext>
                    </a:extLst>
                  </a:tr>
                </a:tbl>
              </a:graphicData>
            </a:graphic>
          </p:graphicFrame>
        </mc:Fallback>
      </mc:AlternateContent>
      <p:pic>
        <p:nvPicPr>
          <p:cNvPr id="14" name="Picture 13">
            <a:extLst>
              <a:ext uri="{FF2B5EF4-FFF2-40B4-BE49-F238E27FC236}">
                <a16:creationId xmlns:a16="http://schemas.microsoft.com/office/drawing/2014/main" id="{96836D60-E5AD-9A3E-2F6A-E5293077EC2B}"/>
              </a:ext>
            </a:extLst>
          </p:cNvPr>
          <p:cNvPicPr>
            <a:picLocks noChangeAspect="1"/>
          </p:cNvPicPr>
          <p:nvPr/>
        </p:nvPicPr>
        <p:blipFill>
          <a:blip r:embed="rId5">
            <a:clrChange>
              <a:clrFrom>
                <a:srgbClr val="000000"/>
              </a:clrFrom>
              <a:clrTo>
                <a:srgbClr val="000000">
                  <a:alpha val="0"/>
                </a:srgbClr>
              </a:clrTo>
            </a:clrChang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4876801" y="2137189"/>
            <a:ext cx="2542674" cy="4492466"/>
          </a:xfrm>
          <a:prstGeom prst="rect">
            <a:avLst/>
          </a:prstGeom>
        </p:spPr>
      </p:pic>
      <p:sp>
        <p:nvSpPr>
          <p:cNvPr id="7" name="Arrow: Right 6">
            <a:extLst>
              <a:ext uri="{FF2B5EF4-FFF2-40B4-BE49-F238E27FC236}">
                <a16:creationId xmlns:a16="http://schemas.microsoft.com/office/drawing/2014/main" id="{374367FA-9056-A3DC-9BE5-48FBF34FDC83}"/>
              </a:ext>
            </a:extLst>
          </p:cNvPr>
          <p:cNvSpPr/>
          <p:nvPr/>
        </p:nvSpPr>
        <p:spPr bwMode="auto">
          <a:xfrm>
            <a:off x="2658489" y="2744959"/>
            <a:ext cx="2827911" cy="988841"/>
          </a:xfrm>
          <a:prstGeom prst="rightArrow">
            <a:avLst>
              <a:gd name="adj1" fmla="val 100000"/>
              <a:gd name="adj2" fmla="val 50000"/>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chemeClr val="bg1"/>
                </a:solidFill>
              </a:rPr>
              <a:t>Conclusion: do not do this, keep two (</a:t>
            </a:r>
            <a:r>
              <a:rPr lang="en-US" dirty="0" err="1">
                <a:solidFill>
                  <a:schemeClr val="bg1"/>
                </a:solidFill>
              </a:rPr>
              <a:t>bypassable</a:t>
            </a:r>
            <a:r>
              <a:rPr lang="en-US" dirty="0">
                <a:solidFill>
                  <a:schemeClr val="bg1"/>
                </a:solidFill>
              </a:rPr>
              <a:t>) stages</a:t>
            </a:r>
          </a:p>
        </p:txBody>
      </p:sp>
    </p:spTree>
    <p:extLst>
      <p:ext uri="{BB962C8B-B14F-4D97-AF65-F5344CB8AC3E}">
        <p14:creationId xmlns:p14="http://schemas.microsoft.com/office/powerpoint/2010/main" val="252732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Sequencer</a:t>
            </a:r>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endParaRPr lang="en-US" dirty="0"/>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128</a:t>
            </a:fld>
            <a:endParaRPr lang="en-US" kern="0" dirty="0"/>
          </a:p>
        </p:txBody>
      </p:sp>
    </p:spTree>
    <p:extLst>
      <p:ext uri="{BB962C8B-B14F-4D97-AF65-F5344CB8AC3E}">
        <p14:creationId xmlns:p14="http://schemas.microsoft.com/office/powerpoint/2010/main" val="28171083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4A55-F917-42BB-A691-AEDA90BC9E0F}"/>
              </a:ext>
            </a:extLst>
          </p:cNvPr>
          <p:cNvSpPr>
            <a:spLocks noGrp="1"/>
          </p:cNvSpPr>
          <p:nvPr>
            <p:ph type="title"/>
          </p:nvPr>
        </p:nvSpPr>
        <p:spPr>
          <a:xfrm>
            <a:off x="0" y="2979"/>
            <a:ext cx="9525000" cy="688777"/>
          </a:xfrm>
        </p:spPr>
        <p:txBody>
          <a:bodyPr/>
          <a:lstStyle/>
          <a:p>
            <a:r>
              <a:rPr lang="en-US" dirty="0"/>
              <a:t>Sequencer concept: chain of DFFs</a:t>
            </a:r>
            <a:endParaRPr lang="en-BE" dirty="0"/>
          </a:p>
        </p:txBody>
      </p:sp>
      <p:sp>
        <p:nvSpPr>
          <p:cNvPr id="4" name="Footer Placeholder 3">
            <a:extLst>
              <a:ext uri="{FF2B5EF4-FFF2-40B4-BE49-F238E27FC236}">
                <a16:creationId xmlns:a16="http://schemas.microsoft.com/office/drawing/2014/main" id="{12D6A7F5-A473-4DCA-A618-1B20E4DD49B6}"/>
              </a:ext>
            </a:extLst>
          </p:cNvPr>
          <p:cNvSpPr>
            <a:spLocks noGrp="1"/>
          </p:cNvSpPr>
          <p:nvPr>
            <p:ph type="ftr" sz="quarter" idx="11"/>
          </p:nvPr>
        </p:nvSpPr>
        <p:spPr>
          <a:xfrm>
            <a:off x="4038600" y="6556981"/>
            <a:ext cx="4114800" cy="30102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lumMod val="85000"/>
                    <a:lumOff val="1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t>Caeleste Confidential</a:t>
            </a:r>
          </a:p>
        </p:txBody>
      </p:sp>
      <p:sp>
        <p:nvSpPr>
          <p:cNvPr id="5" name="Slide Number Placeholder 4">
            <a:extLst>
              <a:ext uri="{FF2B5EF4-FFF2-40B4-BE49-F238E27FC236}">
                <a16:creationId xmlns:a16="http://schemas.microsoft.com/office/drawing/2014/main" id="{88468AE8-2B70-4DE5-8F99-D0D37F082E83}"/>
              </a:ext>
            </a:extLst>
          </p:cNvPr>
          <p:cNvSpPr>
            <a:spLocks noGrp="1"/>
          </p:cNvSpPr>
          <p:nvPr>
            <p:ph type="sldNum" sz="quarter" idx="12"/>
          </p:nvPr>
        </p:nvSpPr>
        <p:spPr>
          <a:xfrm>
            <a:off x="9416716" y="6556982"/>
            <a:ext cx="2743200" cy="301019"/>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lumMod val="75000"/>
                    <a:lumOff val="2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09DAD515-B234-4B62-A15F-2F36CB5549FC}" type="slidenum">
              <a:rPr lang="en-US" smtClean="0"/>
              <a:pPr/>
              <a:t>129</a:t>
            </a:fld>
            <a:endParaRPr lang="en-US" dirty="0"/>
          </a:p>
        </p:txBody>
      </p:sp>
      <p:sp>
        <p:nvSpPr>
          <p:cNvPr id="6" name="Content Placeholder 5">
            <a:extLst>
              <a:ext uri="{FF2B5EF4-FFF2-40B4-BE49-F238E27FC236}">
                <a16:creationId xmlns:a16="http://schemas.microsoft.com/office/drawing/2014/main" id="{E9ADB36C-D65B-48F0-80A0-8B319A7A9604}"/>
              </a:ext>
            </a:extLst>
          </p:cNvPr>
          <p:cNvSpPr>
            <a:spLocks noGrp="1"/>
          </p:cNvSpPr>
          <p:nvPr>
            <p:ph idx="1"/>
          </p:nvPr>
        </p:nvSpPr>
        <p:spPr>
          <a:xfrm>
            <a:off x="76200" y="723841"/>
            <a:ext cx="11887200" cy="1740682"/>
          </a:xfrm>
        </p:spPr>
        <p:txBody>
          <a:bodyPr/>
          <a:lstStyle/>
          <a:p>
            <a:pPr marL="285750" indent="-285750">
              <a:buFont typeface="Arial" panose="020B0604020202020204" pitchFamily="34" charset="0"/>
              <a:buChar char="•"/>
            </a:pPr>
            <a:r>
              <a:rPr lang="en-US" sz="1800" b="0" dirty="0"/>
              <a:t>The sequencer consists of a </a:t>
            </a:r>
            <a:r>
              <a:rPr lang="en-US" dirty="0"/>
              <a:t>dff9_sync0</a:t>
            </a:r>
            <a:r>
              <a:rPr lang="en-US" sz="1800" b="0" dirty="0"/>
              <a:t> chain that controls the timing of the ADC.</a:t>
            </a:r>
          </a:p>
          <a:p>
            <a:pPr marL="285750" indent="-285750">
              <a:buFont typeface="Arial" panose="020B0604020202020204" pitchFamily="34" charset="0"/>
              <a:buChar char="•"/>
            </a:pPr>
            <a:r>
              <a:rPr lang="en-US" dirty="0"/>
              <a:t>Prior to AD conversion, several operations need to take place:</a:t>
            </a:r>
          </a:p>
          <a:p>
            <a:pPr marL="1085850" lvl="1" indent="-342900">
              <a:buAutoNum type="arabicPeriod"/>
            </a:pPr>
            <a:r>
              <a:rPr lang="en-US" dirty="0"/>
              <a:t>Calibration	2. Sampling	3. </a:t>
            </a:r>
            <a:r>
              <a:rPr lang="en-US" dirty="0">
                <a:solidFill>
                  <a:srgbClr val="0000FF"/>
                </a:solidFill>
              </a:rPr>
              <a:t>Level shift </a:t>
            </a:r>
            <a:r>
              <a:rPr lang="en-US" dirty="0"/>
              <a:t>(S versus R)</a:t>
            </a:r>
          </a:p>
          <a:p>
            <a:pPr marL="285750" indent="-285750">
              <a:buFont typeface="Arial" panose="020B0604020202020204" pitchFamily="34" charset="0"/>
              <a:buChar char="•"/>
            </a:pPr>
            <a:r>
              <a:rPr lang="en-US" dirty="0"/>
              <a:t>DFFs with programmable #clocks delay are used to accommodate different conversion rates.</a:t>
            </a:r>
          </a:p>
          <a:p>
            <a:pPr marL="285750" indent="-285750">
              <a:buFont typeface="Arial" panose="020B0604020202020204" pitchFamily="34" charset="0"/>
              <a:buChar char="•"/>
            </a:pPr>
            <a:r>
              <a:rPr lang="en-US" dirty="0"/>
              <a:t>The </a:t>
            </a:r>
            <a:r>
              <a:rPr lang="en-US" b="1" dirty="0"/>
              <a:t>nominal</a:t>
            </a:r>
            <a:r>
              <a:rPr lang="en-US" dirty="0"/>
              <a:t> mode uses </a:t>
            </a:r>
            <a:r>
              <a:rPr lang="en-US" b="1" dirty="0"/>
              <a:t>24</a:t>
            </a:r>
            <a:r>
              <a:rPr lang="en-US" dirty="0"/>
              <a:t> clock cycles: 6(Calibration)+1(Sampling extension)+1(</a:t>
            </a:r>
            <a:r>
              <a:rPr lang="en-US" dirty="0">
                <a:solidFill>
                  <a:srgbClr val="0000FF"/>
                </a:solidFill>
              </a:rPr>
              <a:t>level</a:t>
            </a:r>
            <a:r>
              <a:rPr lang="en-US" dirty="0"/>
              <a:t>)+16(SAR </a:t>
            </a:r>
            <a:r>
              <a:rPr lang="en-US" dirty="0" err="1"/>
              <a:t>onversion</a:t>
            </a:r>
            <a:r>
              <a:rPr lang="en-US" dirty="0"/>
              <a:t>).</a:t>
            </a:r>
          </a:p>
        </p:txBody>
      </p:sp>
      <p:pic>
        <p:nvPicPr>
          <p:cNvPr id="7" name="Graphic 6">
            <a:extLst>
              <a:ext uri="{FF2B5EF4-FFF2-40B4-BE49-F238E27FC236}">
                <a16:creationId xmlns:a16="http://schemas.microsoft.com/office/drawing/2014/main" id="{90770D5C-52EB-0FEF-6CFE-198622D66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21095" y="2464523"/>
            <a:ext cx="9549809" cy="1852519"/>
          </a:xfrm>
          <a:prstGeom prst="rect">
            <a:avLst/>
          </a:prstGeom>
        </p:spPr>
      </p:pic>
      <p:pic>
        <p:nvPicPr>
          <p:cNvPr id="12" name="Picture 11">
            <a:extLst>
              <a:ext uri="{FF2B5EF4-FFF2-40B4-BE49-F238E27FC236}">
                <a16:creationId xmlns:a16="http://schemas.microsoft.com/office/drawing/2014/main" id="{D5BF3379-6C50-E5A7-C1F4-CCCB4FD1C1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4279502"/>
            <a:ext cx="12192000" cy="2343705"/>
          </a:xfrm>
          <a:prstGeom prst="rect">
            <a:avLst/>
          </a:prstGeom>
        </p:spPr>
      </p:pic>
      <p:sp>
        <p:nvSpPr>
          <p:cNvPr id="8" name="Rectangle 7">
            <a:extLst>
              <a:ext uri="{FF2B5EF4-FFF2-40B4-BE49-F238E27FC236}">
                <a16:creationId xmlns:a16="http://schemas.microsoft.com/office/drawing/2014/main" id="{8A50478C-888F-FAA1-9747-00B43BEB7E77}"/>
              </a:ext>
            </a:extLst>
          </p:cNvPr>
          <p:cNvSpPr/>
          <p:nvPr/>
        </p:nvSpPr>
        <p:spPr bwMode="auto">
          <a:xfrm>
            <a:off x="3048000" y="3530810"/>
            <a:ext cx="533400" cy="15478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Arial" charset="0"/>
            </a:endParaRPr>
          </a:p>
        </p:txBody>
      </p:sp>
      <p:sp>
        <p:nvSpPr>
          <p:cNvPr id="3" name="TextBox 2">
            <a:extLst>
              <a:ext uri="{FF2B5EF4-FFF2-40B4-BE49-F238E27FC236}">
                <a16:creationId xmlns:a16="http://schemas.microsoft.com/office/drawing/2014/main" id="{FB44FCCD-086D-7E6D-8875-9CAA8BE4DE34}"/>
              </a:ext>
            </a:extLst>
          </p:cNvPr>
          <p:cNvSpPr txBox="1"/>
          <p:nvPr/>
        </p:nvSpPr>
        <p:spPr>
          <a:xfrm>
            <a:off x="3021563" y="3486800"/>
            <a:ext cx="614271" cy="261610"/>
          </a:xfrm>
          <a:prstGeom prst="rect">
            <a:avLst/>
          </a:prstGeom>
          <a:noFill/>
        </p:spPr>
        <p:txBody>
          <a:bodyPr wrap="none" rtlCol="0">
            <a:spAutoFit/>
          </a:bodyPr>
          <a:lstStyle/>
          <a:p>
            <a:r>
              <a:rPr lang="en-US" sz="1050" dirty="0">
                <a:solidFill>
                  <a:srgbClr val="FF0000"/>
                </a:solidFill>
              </a:rPr>
              <a:t>0.1.3.7</a:t>
            </a:r>
          </a:p>
        </p:txBody>
      </p:sp>
    </p:spTree>
    <p:extLst>
      <p:ext uri="{BB962C8B-B14F-4D97-AF65-F5344CB8AC3E}">
        <p14:creationId xmlns:p14="http://schemas.microsoft.com/office/powerpoint/2010/main" val="2383554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3A46BE-92F2-4D66-BA5C-1B6488E23973}"/>
              </a:ext>
            </a:extLst>
          </p:cNvPr>
          <p:cNvSpPr>
            <a:spLocks noGrp="1"/>
          </p:cNvSpPr>
          <p:nvPr>
            <p:ph type="title"/>
          </p:nvPr>
        </p:nvSpPr>
        <p:spPr/>
        <p:txBody>
          <a:bodyPr/>
          <a:lstStyle/>
          <a:p>
            <a:r>
              <a:rPr lang="en-US" dirty="0"/>
              <a:t>Why our SARADC concept</a:t>
            </a:r>
          </a:p>
        </p:txBody>
      </p:sp>
      <p:sp>
        <p:nvSpPr>
          <p:cNvPr id="7" name="Content Placeholder 6">
            <a:extLst>
              <a:ext uri="{FF2B5EF4-FFF2-40B4-BE49-F238E27FC236}">
                <a16:creationId xmlns:a16="http://schemas.microsoft.com/office/drawing/2014/main" id="{6B5F3E39-6A5A-4FA0-94A2-2CA5947A5D35}"/>
              </a:ext>
            </a:extLst>
          </p:cNvPr>
          <p:cNvSpPr>
            <a:spLocks noGrp="1"/>
          </p:cNvSpPr>
          <p:nvPr>
            <p:ph idx="1"/>
          </p:nvPr>
        </p:nvSpPr>
        <p:spPr/>
        <p:txBody>
          <a:bodyPr/>
          <a:lstStyle/>
          <a:p>
            <a:pPr marL="285750" indent="-285750">
              <a:buFont typeface="Arial" panose="020B0604020202020204" pitchFamily="34" charset="0"/>
              <a:buChar char="•"/>
            </a:pPr>
            <a:r>
              <a:rPr lang="en-US" dirty="0"/>
              <a:t>The Successive Approximation Register ADC concept</a:t>
            </a:r>
          </a:p>
          <a:p>
            <a:pPr marL="1028700" lvl="1"/>
            <a:r>
              <a:rPr lang="en-US" dirty="0"/>
              <a:t>Is widely used (“thus it must be good!” – this is </a:t>
            </a:r>
            <a:r>
              <a:rPr lang="en-US" i="1" dirty="0"/>
              <a:t>not</a:t>
            </a:r>
            <a:r>
              <a:rPr lang="en-US" dirty="0"/>
              <a:t> a good reason)</a:t>
            </a:r>
          </a:p>
          <a:p>
            <a:pPr marL="1028700" lvl="1"/>
            <a:r>
              <a:rPr lang="en-US" dirty="0"/>
              <a:t>It is often reported by others with the best FOMs – this is a good reason</a:t>
            </a:r>
          </a:p>
          <a:p>
            <a:pPr marL="1428750" lvl="2"/>
            <a:r>
              <a:rPr lang="en-US" dirty="0"/>
              <a:t>Especially conversion rate per unit area, for resolutions in the order of 12 bit</a:t>
            </a:r>
          </a:p>
          <a:p>
            <a:pPr marL="1028700" lvl="1"/>
            <a:r>
              <a:rPr lang="en-US" dirty="0"/>
              <a:t>Is easily portably as it only needs plain CMOS and symmetric (MIM, POD) capacitors.</a:t>
            </a:r>
          </a:p>
          <a:p>
            <a:pPr marL="1028700" lvl="1"/>
            <a:r>
              <a:rPr lang="en-US" dirty="0"/>
              <a:t>Accepts the “native” pseudodifferential signal of imagers.  And then performs CDS.</a:t>
            </a:r>
          </a:p>
          <a:p>
            <a:pPr marL="1028700" lvl="1"/>
            <a:endParaRPr lang="en-US" dirty="0"/>
          </a:p>
          <a:p>
            <a:pPr marL="285750" indent="-285750">
              <a:buFont typeface="Arial" panose="020B0604020202020204" pitchFamily="34" charset="0"/>
              <a:buChar char="•"/>
            </a:pPr>
            <a:r>
              <a:rPr lang="en-US" dirty="0"/>
              <a:t>Interleaving</a:t>
            </a:r>
          </a:p>
          <a:p>
            <a:pPr marL="1028700" lvl="1"/>
            <a:r>
              <a:rPr lang="en-US" dirty="0"/>
              <a:t>Fits nicely on top of interleaving X-scanning buses as also used in image sensors.</a:t>
            </a:r>
          </a:p>
          <a:p>
            <a:pPr marL="1028700" lvl="1"/>
            <a:r>
              <a:rPr lang="en-US" dirty="0"/>
              <a:t>Elegant solution to output multiple sub-ADCs on a single serial stream.</a:t>
            </a:r>
          </a:p>
          <a:p>
            <a:pPr marL="1028700" lvl="1"/>
            <a:r>
              <a:rPr lang="en-US" dirty="0"/>
              <a:t>Equalizes the peak current on the CDAC reference voltages</a:t>
            </a:r>
          </a:p>
        </p:txBody>
      </p:sp>
      <p:sp>
        <p:nvSpPr>
          <p:cNvPr id="4" name="Footer Placeholder 3">
            <a:extLst>
              <a:ext uri="{FF2B5EF4-FFF2-40B4-BE49-F238E27FC236}">
                <a16:creationId xmlns:a16="http://schemas.microsoft.com/office/drawing/2014/main" id="{A7D8C1C3-4575-4D7D-8560-5580740CDD26}"/>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a:p>
        </p:txBody>
      </p:sp>
      <p:sp>
        <p:nvSpPr>
          <p:cNvPr id="5" name="Slide Number Placeholder 4">
            <a:extLst>
              <a:ext uri="{FF2B5EF4-FFF2-40B4-BE49-F238E27FC236}">
                <a16:creationId xmlns:a16="http://schemas.microsoft.com/office/drawing/2014/main" id="{009E7800-373E-451C-9C07-A573059127E6}"/>
              </a:ext>
            </a:extLst>
          </p:cNvPr>
          <p:cNvSpPr>
            <a:spLocks noGrp="1"/>
          </p:cNvSpPr>
          <p:nvPr>
            <p:ph type="sldNum" sz="quarter" idx="4"/>
          </p:nvPr>
        </p:nvSpPr>
        <p:spPr/>
        <p:txBody>
          <a:bodyPr/>
          <a:lstStyle/>
          <a:p>
            <a:pPr fontAlgn="auto">
              <a:spcBef>
                <a:spcPts val="0"/>
              </a:spcBef>
              <a:spcAft>
                <a:spcPts val="0"/>
              </a:spcAft>
              <a:defRPr/>
            </a:pPr>
            <a:fld id="{C8E73D66-7D89-47D5-8BE6-71FE6777882F}" type="slidenum">
              <a:rPr lang="en-US" kern="0" smtClean="0"/>
              <a:pPr fontAlgn="auto">
                <a:spcBef>
                  <a:spcPts val="0"/>
                </a:spcBef>
                <a:spcAft>
                  <a:spcPts val="0"/>
                </a:spcAft>
                <a:defRPr/>
              </a:pPr>
              <a:t>13</a:t>
            </a:fld>
            <a:endParaRPr lang="en-US" kern="0" dirty="0"/>
          </a:p>
        </p:txBody>
      </p:sp>
    </p:spTree>
    <p:extLst>
      <p:ext uri="{BB962C8B-B14F-4D97-AF65-F5344CB8AC3E}">
        <p14:creationId xmlns:p14="http://schemas.microsoft.com/office/powerpoint/2010/main" val="23475958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4A55-F917-42BB-A691-AEDA90BC9E0F}"/>
              </a:ext>
            </a:extLst>
          </p:cNvPr>
          <p:cNvSpPr>
            <a:spLocks noGrp="1"/>
          </p:cNvSpPr>
          <p:nvPr>
            <p:ph type="title"/>
          </p:nvPr>
        </p:nvSpPr>
        <p:spPr>
          <a:xfrm>
            <a:off x="0" y="2979"/>
            <a:ext cx="3124200" cy="688777"/>
          </a:xfrm>
        </p:spPr>
        <p:txBody>
          <a:bodyPr/>
          <a:lstStyle/>
          <a:p>
            <a:r>
              <a:rPr lang="en-US" dirty="0"/>
              <a:t>Sequencer: </a:t>
            </a:r>
            <a:endParaRPr lang="en-BE" dirty="0"/>
          </a:p>
        </p:txBody>
      </p:sp>
      <p:sp>
        <p:nvSpPr>
          <p:cNvPr id="4" name="Footer Placeholder 3">
            <a:extLst>
              <a:ext uri="{FF2B5EF4-FFF2-40B4-BE49-F238E27FC236}">
                <a16:creationId xmlns:a16="http://schemas.microsoft.com/office/drawing/2014/main" id="{12D6A7F5-A473-4DCA-A618-1B20E4DD49B6}"/>
              </a:ext>
            </a:extLst>
          </p:cNvPr>
          <p:cNvSpPr>
            <a:spLocks noGrp="1"/>
          </p:cNvSpPr>
          <p:nvPr>
            <p:ph type="ftr" sz="quarter" idx="11"/>
          </p:nvPr>
        </p:nvSpPr>
        <p:spPr>
          <a:xfrm>
            <a:off x="4038600" y="6556981"/>
            <a:ext cx="4114800" cy="301020"/>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lumMod val="85000"/>
                    <a:lumOff val="1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t>Caeleste Confidential</a:t>
            </a:r>
          </a:p>
        </p:txBody>
      </p:sp>
      <p:sp>
        <p:nvSpPr>
          <p:cNvPr id="5" name="Slide Number Placeholder 4">
            <a:extLst>
              <a:ext uri="{FF2B5EF4-FFF2-40B4-BE49-F238E27FC236}">
                <a16:creationId xmlns:a16="http://schemas.microsoft.com/office/drawing/2014/main" id="{88468AE8-2B70-4DE5-8F99-D0D37F082E83}"/>
              </a:ext>
            </a:extLst>
          </p:cNvPr>
          <p:cNvSpPr>
            <a:spLocks noGrp="1"/>
          </p:cNvSpPr>
          <p:nvPr>
            <p:ph type="sldNum" sz="quarter" idx="12"/>
          </p:nvPr>
        </p:nvSpPr>
        <p:spPr>
          <a:xfrm>
            <a:off x="9416716" y="6556982"/>
            <a:ext cx="2743200" cy="301019"/>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lumMod val="75000"/>
                    <a:lumOff val="25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09DAD515-B234-4B62-A15F-2F36CB5549FC}" type="slidenum">
              <a:rPr lang="en-US" smtClean="0"/>
              <a:pPr/>
              <a:t>130</a:t>
            </a:fld>
            <a:endParaRPr lang="en-US" dirty="0"/>
          </a:p>
        </p:txBody>
      </p:sp>
      <p:sp>
        <p:nvSpPr>
          <p:cNvPr id="6" name="Content Placeholder 5">
            <a:extLst>
              <a:ext uri="{FF2B5EF4-FFF2-40B4-BE49-F238E27FC236}">
                <a16:creationId xmlns:a16="http://schemas.microsoft.com/office/drawing/2014/main" id="{E9ADB36C-D65B-48F0-80A0-8B319A7A9604}"/>
              </a:ext>
            </a:extLst>
          </p:cNvPr>
          <p:cNvSpPr>
            <a:spLocks noGrp="1"/>
          </p:cNvSpPr>
          <p:nvPr>
            <p:ph idx="1"/>
          </p:nvPr>
        </p:nvSpPr>
        <p:spPr>
          <a:xfrm>
            <a:off x="76200" y="723841"/>
            <a:ext cx="3810000" cy="1740682"/>
          </a:xfrm>
        </p:spPr>
        <p:txBody>
          <a:bodyPr/>
          <a:lstStyle/>
          <a:p>
            <a:r>
              <a:rPr lang="en-US" sz="1800" b="0" dirty="0"/>
              <a:t>Inputs:</a:t>
            </a:r>
          </a:p>
          <a:p>
            <a:pPr marL="285750" indent="-285750">
              <a:buFont typeface="Arial" panose="020B0604020202020204" pitchFamily="34" charset="0"/>
              <a:buChar char="•"/>
            </a:pPr>
            <a:r>
              <a:rPr lang="en-US" sz="1800" b="0" dirty="0">
                <a:solidFill>
                  <a:srgbClr val="FFCC66"/>
                </a:solidFill>
              </a:rPr>
              <a:t>CLOCK:</a:t>
            </a:r>
            <a:r>
              <a:rPr lang="en-US" dirty="0">
                <a:solidFill>
                  <a:srgbClr val="FFCC66"/>
                </a:solidFill>
              </a:rPr>
              <a:t> </a:t>
            </a:r>
            <a:r>
              <a:rPr lang="en-US" sz="1800" b="0" dirty="0"/>
              <a:t>sequencer clock</a:t>
            </a:r>
          </a:p>
          <a:p>
            <a:pPr marL="285750" indent="-285750">
              <a:buFont typeface="Arial" panose="020B0604020202020204" pitchFamily="34" charset="0"/>
              <a:buChar char="•"/>
            </a:pPr>
            <a:r>
              <a:rPr lang="en-US" sz="1800" b="0" dirty="0">
                <a:solidFill>
                  <a:srgbClr val="00B050"/>
                </a:solidFill>
              </a:rPr>
              <a:t>SYNC:</a:t>
            </a:r>
            <a:r>
              <a:rPr lang="en-US" sz="1800" b="0" dirty="0"/>
              <a:t> kickstarts the sequencer defining the ADC cycle.</a:t>
            </a:r>
          </a:p>
        </p:txBody>
      </p:sp>
      <p:sp>
        <p:nvSpPr>
          <p:cNvPr id="9" name="Content Placeholder 5">
            <a:extLst>
              <a:ext uri="{FF2B5EF4-FFF2-40B4-BE49-F238E27FC236}">
                <a16:creationId xmlns:a16="http://schemas.microsoft.com/office/drawing/2014/main" id="{E9030B58-AB6A-BB9E-3CE7-C71312A8DFFD}"/>
              </a:ext>
            </a:extLst>
          </p:cNvPr>
          <p:cNvSpPr txBox="1">
            <a:spLocks/>
          </p:cNvSpPr>
          <p:nvPr/>
        </p:nvSpPr>
        <p:spPr bwMode="auto">
          <a:xfrm>
            <a:off x="3886200" y="9967"/>
            <a:ext cx="7924800" cy="296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1800" b="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b="0">
                <a:solidFill>
                  <a:schemeClr val="tx1"/>
                </a:solidFill>
                <a:latin typeface="+mn-lt"/>
              </a:defRPr>
            </a:lvl2pPr>
            <a:lvl3pPr marL="1143000" indent="-228600" algn="l" rtl="0" eaLnBrk="0" fontAlgn="base" hangingPunct="0">
              <a:spcBef>
                <a:spcPct val="20000"/>
              </a:spcBef>
              <a:spcAft>
                <a:spcPct val="0"/>
              </a:spcAft>
              <a:buFont typeface="Arial" panose="020B0604020202020204" pitchFamily="34" charset="0"/>
              <a:buChar char="•"/>
              <a:defRPr sz="1800" b="0">
                <a:solidFill>
                  <a:schemeClr val="accent6">
                    <a:lumMod val="60000"/>
                    <a:lumOff val="40000"/>
                  </a:schemeClr>
                </a:solidFill>
                <a:latin typeface="+mn-lt"/>
              </a:defRPr>
            </a:lvl3pPr>
            <a:lvl4pPr marL="16002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4pPr>
            <a:lvl5pPr marL="20574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5pPr>
            <a:lvl6pPr marL="2514600" indent="-228600" algn="l" rtl="0" fontAlgn="base">
              <a:spcBef>
                <a:spcPct val="20000"/>
              </a:spcBef>
              <a:spcAft>
                <a:spcPct val="0"/>
              </a:spcAft>
              <a:buChar char="»"/>
              <a:defRPr sz="2000">
                <a:solidFill>
                  <a:srgbClr val="4D4D4D"/>
                </a:solidFill>
                <a:latin typeface="+mn-lt"/>
              </a:defRPr>
            </a:lvl6pPr>
            <a:lvl7pPr marL="2971800" indent="-228600" algn="l" rtl="0" fontAlgn="base">
              <a:spcBef>
                <a:spcPct val="20000"/>
              </a:spcBef>
              <a:spcAft>
                <a:spcPct val="0"/>
              </a:spcAft>
              <a:buChar char="»"/>
              <a:defRPr sz="2000">
                <a:solidFill>
                  <a:srgbClr val="4D4D4D"/>
                </a:solidFill>
                <a:latin typeface="+mn-lt"/>
              </a:defRPr>
            </a:lvl7pPr>
            <a:lvl8pPr marL="3429000" indent="-228600" algn="l" rtl="0" fontAlgn="base">
              <a:spcBef>
                <a:spcPct val="20000"/>
              </a:spcBef>
              <a:spcAft>
                <a:spcPct val="0"/>
              </a:spcAft>
              <a:buChar char="»"/>
              <a:defRPr sz="2000">
                <a:solidFill>
                  <a:srgbClr val="4D4D4D"/>
                </a:solidFill>
                <a:latin typeface="+mn-lt"/>
              </a:defRPr>
            </a:lvl8pPr>
            <a:lvl9pPr marL="3886200" indent="-228600" algn="l" rtl="0" fontAlgn="base">
              <a:spcBef>
                <a:spcPct val="20000"/>
              </a:spcBef>
              <a:spcAft>
                <a:spcPct val="0"/>
              </a:spcAft>
              <a:buChar char="»"/>
              <a:defRPr sz="2000">
                <a:solidFill>
                  <a:srgbClr val="4D4D4D"/>
                </a:solidFill>
                <a:latin typeface="+mn-lt"/>
              </a:defRPr>
            </a:lvl9pPr>
          </a:lstStyle>
          <a:p>
            <a:r>
              <a:rPr lang="en-US" dirty="0"/>
              <a:t>Outputs:</a:t>
            </a:r>
          </a:p>
          <a:p>
            <a:pPr marL="285750" indent="-285750">
              <a:buFont typeface="Arial" panose="020B0604020202020204" pitchFamily="34" charset="0"/>
              <a:buChar char="•"/>
            </a:pPr>
            <a:r>
              <a:rPr lang="en-US" dirty="0">
                <a:solidFill>
                  <a:srgbClr val="00B0F0"/>
                </a:solidFill>
              </a:rPr>
              <a:t>UPLOAD:</a:t>
            </a:r>
            <a:r>
              <a:rPr lang="en-US" dirty="0"/>
              <a:t> latches the output bits after conversion.</a:t>
            </a:r>
          </a:p>
          <a:p>
            <a:pPr marL="285750" indent="-285750">
              <a:buFont typeface="Arial" panose="020B0604020202020204" pitchFamily="34" charset="0"/>
              <a:buChar char="•"/>
            </a:pPr>
            <a:r>
              <a:rPr lang="en-US" dirty="0">
                <a:solidFill>
                  <a:srgbClr val="C00000"/>
                </a:solidFill>
              </a:rPr>
              <a:t>SAR&lt;0:15&gt;: </a:t>
            </a:r>
            <a:r>
              <a:rPr lang="en-US" dirty="0"/>
              <a:t>propagates 16 comparator decisions to the CDAC.</a:t>
            </a:r>
          </a:p>
          <a:p>
            <a:pPr marL="285750" indent="-285750">
              <a:buFont typeface="Arial" panose="020B0604020202020204" pitchFamily="34" charset="0"/>
              <a:buChar char="•"/>
            </a:pPr>
            <a:r>
              <a:rPr lang="en-US" dirty="0">
                <a:solidFill>
                  <a:srgbClr val="0070C0"/>
                </a:solidFill>
              </a:rPr>
              <a:t>SAMPLE[Hard]:</a:t>
            </a:r>
            <a:r>
              <a:rPr lang="en-US" dirty="0"/>
              <a:t> samples the R&amp;S inputs on the CDAC.</a:t>
            </a:r>
          </a:p>
          <a:p>
            <a:pPr marL="285750" indent="-285750">
              <a:buFont typeface="Arial" panose="020B0604020202020204" pitchFamily="34" charset="0"/>
              <a:buChar char="•"/>
            </a:pPr>
            <a:r>
              <a:rPr lang="en-US" kern="0" dirty="0">
                <a:solidFill>
                  <a:srgbClr val="FF9966"/>
                </a:solidFill>
              </a:rPr>
              <a:t>CALIBRATE: </a:t>
            </a:r>
            <a:r>
              <a:rPr lang="en-US" kern="0" dirty="0"/>
              <a:t>the inputs of the comparator are shorted to the R signal and the comparator offset is recorded if offset cancellation is enabled.</a:t>
            </a:r>
          </a:p>
          <a:p>
            <a:pPr marL="285750" indent="-285750">
              <a:buFont typeface="Arial" panose="020B0604020202020204" pitchFamily="34" charset="0"/>
              <a:buChar char="•"/>
            </a:pPr>
            <a:r>
              <a:rPr lang="en-US" kern="0" dirty="0">
                <a:solidFill>
                  <a:srgbClr val="FF00FF"/>
                </a:solidFill>
              </a:rPr>
              <a:t>CONNECT:</a:t>
            </a:r>
            <a:r>
              <a:rPr lang="en-US" kern="0" dirty="0"/>
              <a:t> the CDAC is connected to the comparator after calibration.</a:t>
            </a:r>
          </a:p>
          <a:p>
            <a:pPr marL="285750" indent="-285750">
              <a:buFont typeface="Arial" panose="020B0604020202020204" pitchFamily="34" charset="0"/>
              <a:buChar char="•"/>
            </a:pPr>
            <a:r>
              <a:rPr lang="en-US" kern="0" dirty="0">
                <a:solidFill>
                  <a:srgbClr val="0070C0"/>
                </a:solidFill>
              </a:rPr>
              <a:t>NEXT:</a:t>
            </a:r>
            <a:r>
              <a:rPr lang="en-US" kern="0" dirty="0"/>
              <a:t> SYNC towards next ADC in an interleaved configuration.</a:t>
            </a:r>
          </a:p>
          <a:p>
            <a:pPr marL="285750" indent="-285750">
              <a:buFont typeface="Arial" panose="020B0604020202020204" pitchFamily="34" charset="0"/>
              <a:buChar char="•"/>
            </a:pPr>
            <a:r>
              <a:rPr lang="en-US" sz="1800" b="0" dirty="0">
                <a:solidFill>
                  <a:srgbClr val="FFCC66"/>
                </a:solidFill>
              </a:rPr>
              <a:t>COMPARATOR CLOCK:</a:t>
            </a:r>
            <a:r>
              <a:rPr lang="en-US" dirty="0">
                <a:solidFill>
                  <a:srgbClr val="FFCC66"/>
                </a:solidFill>
              </a:rPr>
              <a:t> </a:t>
            </a:r>
            <a:r>
              <a:rPr lang="en-US" sz="1800" b="0" dirty="0"/>
              <a:t>resets comparator latch.</a:t>
            </a:r>
          </a:p>
          <a:p>
            <a:pPr marL="285750" indent="-285750">
              <a:buFont typeface="Arial" panose="020B0604020202020204" pitchFamily="34" charset="0"/>
              <a:buChar char="•"/>
            </a:pPr>
            <a:endParaRPr lang="en-US" kern="0" dirty="0"/>
          </a:p>
        </p:txBody>
      </p:sp>
      <p:pic>
        <p:nvPicPr>
          <p:cNvPr id="14" name="Picture 13">
            <a:extLst>
              <a:ext uri="{FF2B5EF4-FFF2-40B4-BE49-F238E27FC236}">
                <a16:creationId xmlns:a16="http://schemas.microsoft.com/office/drawing/2014/main" id="{7792ED3E-A2C3-85D7-5A10-5F90AF83D3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867472"/>
            <a:ext cx="12192000" cy="3788972"/>
          </a:xfrm>
          <a:prstGeom prst="rect">
            <a:avLst/>
          </a:prstGeom>
        </p:spPr>
      </p:pic>
    </p:spTree>
    <p:extLst>
      <p:ext uri="{BB962C8B-B14F-4D97-AF65-F5344CB8AC3E}">
        <p14:creationId xmlns:p14="http://schemas.microsoft.com/office/powerpoint/2010/main" val="581428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err="1"/>
              <a:t>Sample&amp;hold</a:t>
            </a:r>
            <a:endParaRPr lang="en-US" dirty="0"/>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pPr marL="342900" indent="-342900">
              <a:buFont typeface="Arial" panose="020B0604020202020204" pitchFamily="34" charset="0"/>
              <a:buChar char="•"/>
            </a:pPr>
            <a:r>
              <a:rPr lang="en-US" dirty="0"/>
              <a:t>Classic </a:t>
            </a:r>
            <a:r>
              <a:rPr lang="en-US" dirty="0" err="1"/>
              <a:t>sample&amp;hold</a:t>
            </a:r>
            <a:endParaRPr lang="en-US" dirty="0"/>
          </a:p>
          <a:p>
            <a:pPr marL="342900" indent="-342900">
              <a:buFont typeface="Arial" panose="020B0604020202020204" pitchFamily="34" charset="0"/>
              <a:buChar char="•"/>
            </a:pPr>
            <a:r>
              <a:rPr lang="en-US" dirty="0"/>
              <a:t>Active </a:t>
            </a:r>
            <a:r>
              <a:rPr lang="en-US" dirty="0" err="1"/>
              <a:t>sample&amp;hold</a:t>
            </a:r>
            <a:endParaRPr lang="en-US" dirty="0"/>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131</a:t>
            </a:fld>
            <a:endParaRPr lang="en-US" kern="0" dirty="0"/>
          </a:p>
        </p:txBody>
      </p:sp>
    </p:spTree>
    <p:extLst>
      <p:ext uri="{BB962C8B-B14F-4D97-AF65-F5344CB8AC3E}">
        <p14:creationId xmlns:p14="http://schemas.microsoft.com/office/powerpoint/2010/main" val="1199957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106F5D4-8E02-BA97-29EF-083506F0162E}"/>
              </a:ext>
            </a:extLst>
          </p:cNvPr>
          <p:cNvSpPr>
            <a:spLocks noGrp="1"/>
          </p:cNvSpPr>
          <p:nvPr>
            <p:ph idx="1"/>
          </p:nvPr>
        </p:nvSpPr>
        <p:spPr>
          <a:xfrm>
            <a:off x="609600" y="1600200"/>
            <a:ext cx="2971800" cy="4648200"/>
          </a:xfrm>
        </p:spPr>
        <p:txBody>
          <a:bodyPr/>
          <a:lstStyle/>
          <a:p>
            <a:r>
              <a:rPr lang="en-US" dirty="0"/>
              <a:t>Baseline in the design is this “classic” S&amp;H.</a:t>
            </a:r>
          </a:p>
          <a:p>
            <a:endParaRPr lang="en-US" dirty="0"/>
          </a:p>
          <a:p>
            <a:r>
              <a:rPr lang="en-US" dirty="0"/>
              <a:t>The cells has but one parameter S, then</a:t>
            </a:r>
          </a:p>
          <a:p>
            <a:endParaRPr lang="en-US" dirty="0"/>
          </a:p>
          <a:p>
            <a:r>
              <a:rPr lang="en-US" dirty="0" err="1"/>
              <a:t>S_sample</a:t>
            </a:r>
            <a:r>
              <a:rPr lang="en-US" dirty="0"/>
              <a:t> = S</a:t>
            </a:r>
          </a:p>
          <a:p>
            <a:r>
              <a:rPr lang="en-US" dirty="0" err="1"/>
              <a:t>S_conn</a:t>
            </a:r>
            <a:r>
              <a:rPr lang="en-US" dirty="0"/>
              <a:t> = S/4</a:t>
            </a:r>
          </a:p>
          <a:p>
            <a:r>
              <a:rPr lang="en-US" dirty="0" err="1"/>
              <a:t>S_cal</a:t>
            </a:r>
            <a:r>
              <a:rPr lang="en-US" dirty="0"/>
              <a:t> = S/8</a:t>
            </a:r>
          </a:p>
        </p:txBody>
      </p:sp>
      <p:sp>
        <p:nvSpPr>
          <p:cNvPr id="4" name="Slide Number Placeholder 3">
            <a:extLst>
              <a:ext uri="{FF2B5EF4-FFF2-40B4-BE49-F238E27FC236}">
                <a16:creationId xmlns:a16="http://schemas.microsoft.com/office/drawing/2014/main" id="{FAEBD38A-D5FD-2869-D213-A3AA3935856F}"/>
              </a:ext>
            </a:extLst>
          </p:cNvPr>
          <p:cNvSpPr>
            <a:spLocks noGrp="1"/>
          </p:cNvSpPr>
          <p:nvPr>
            <p:ph type="sldNum" sz="quarter" idx="4"/>
          </p:nvPr>
        </p:nvSpPr>
        <p:spPr/>
        <p:txBody>
          <a:bodyPr/>
          <a:lstStyle/>
          <a:p>
            <a:fld id="{7E689A40-3C96-44CF-8AD5-B8413A1FA80F}" type="slidenum">
              <a:rPr lang="en-US" altLang="nl-BE" smtClean="0"/>
              <a:pPr/>
              <a:t>132</a:t>
            </a:fld>
            <a:endParaRPr lang="en-US" altLang="nl-BE"/>
          </a:p>
        </p:txBody>
      </p:sp>
      <p:pic>
        <p:nvPicPr>
          <p:cNvPr id="8" name="Picture 7">
            <a:extLst>
              <a:ext uri="{FF2B5EF4-FFF2-40B4-BE49-F238E27FC236}">
                <a16:creationId xmlns:a16="http://schemas.microsoft.com/office/drawing/2014/main" id="{2CF1F2DF-5E2E-D827-6A87-7E15285B9482}"/>
              </a:ext>
            </a:extLst>
          </p:cNvPr>
          <p:cNvPicPr>
            <a:picLocks noChangeAspect="1"/>
          </p:cNvPicPr>
          <p:nvPr/>
        </p:nvPicPr>
        <p:blipFill>
          <a:blip r:embed="rId2"/>
          <a:stretch>
            <a:fillRect/>
          </a:stretch>
        </p:blipFill>
        <p:spPr>
          <a:xfrm>
            <a:off x="3952308" y="0"/>
            <a:ext cx="8222275" cy="6858000"/>
          </a:xfrm>
          <a:prstGeom prst="rect">
            <a:avLst/>
          </a:prstGeom>
        </p:spPr>
      </p:pic>
      <p:sp>
        <p:nvSpPr>
          <p:cNvPr id="5" name="Title 4">
            <a:extLst>
              <a:ext uri="{FF2B5EF4-FFF2-40B4-BE49-F238E27FC236}">
                <a16:creationId xmlns:a16="http://schemas.microsoft.com/office/drawing/2014/main" id="{EFDC46B1-FCF2-6361-4E62-9F76F330F22B}"/>
              </a:ext>
            </a:extLst>
          </p:cNvPr>
          <p:cNvSpPr>
            <a:spLocks noGrp="1"/>
          </p:cNvSpPr>
          <p:nvPr>
            <p:ph type="title"/>
          </p:nvPr>
        </p:nvSpPr>
        <p:spPr/>
        <p:txBody>
          <a:bodyPr/>
          <a:lstStyle/>
          <a:p>
            <a:r>
              <a:rPr lang="en-US" dirty="0"/>
              <a:t>Classic: cell SAMPLE</a:t>
            </a:r>
          </a:p>
        </p:txBody>
      </p:sp>
    </p:spTree>
    <p:extLst>
      <p:ext uri="{BB962C8B-B14F-4D97-AF65-F5344CB8AC3E}">
        <p14:creationId xmlns:p14="http://schemas.microsoft.com/office/powerpoint/2010/main" val="22412806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64371B-826A-6481-C01F-05BB3521560A}"/>
              </a:ext>
            </a:extLst>
          </p:cNvPr>
          <p:cNvSpPr>
            <a:spLocks noGrp="1"/>
          </p:cNvSpPr>
          <p:nvPr>
            <p:ph idx="1"/>
          </p:nvPr>
        </p:nvSpPr>
        <p:spPr>
          <a:xfrm>
            <a:off x="609600" y="1600200"/>
            <a:ext cx="4038600" cy="4648200"/>
          </a:xfrm>
        </p:spPr>
        <p:txBody>
          <a:bodyPr/>
          <a:lstStyle/>
          <a:p>
            <a:r>
              <a:rPr lang="en-US" dirty="0"/>
              <a:t>Uses active sample &amp; hold, with cell</a:t>
            </a:r>
          </a:p>
          <a:p>
            <a:r>
              <a:rPr lang="en-US" dirty="0"/>
              <a:t>[lib stdcells] </a:t>
            </a:r>
            <a:r>
              <a:rPr lang="en-US" dirty="0" err="1"/>
              <a:t>active_sh</a:t>
            </a:r>
            <a:endParaRPr lang="en-US" dirty="0"/>
          </a:p>
          <a:p>
            <a:endParaRPr lang="en-US" dirty="0"/>
          </a:p>
          <a:p>
            <a:r>
              <a:rPr lang="en-US" dirty="0"/>
              <a:t>The concept of active S&amp;H is explained in Notebook </a:t>
            </a:r>
            <a:r>
              <a:rPr lang="en-US" u="sng" dirty="0">
                <a:solidFill>
                  <a:srgbClr val="0000FF"/>
                </a:solidFill>
              </a:rPr>
              <a:t>0653 20230120amba noise simulations on active sample and hold.pdf</a:t>
            </a:r>
          </a:p>
          <a:p>
            <a:endParaRPr lang="en-US" dirty="0"/>
          </a:p>
          <a:p>
            <a:r>
              <a:rPr lang="en-US" dirty="0">
                <a:solidFill>
                  <a:srgbClr val="FF0000"/>
                </a:solidFill>
              </a:rPr>
              <a:t>Expected improvement in SARADC is speculative</a:t>
            </a:r>
          </a:p>
          <a:p>
            <a:pPr marL="285750" indent="-285750">
              <a:buFont typeface="Arial" panose="020B0604020202020204" pitchFamily="34" charset="0"/>
              <a:buChar char="←"/>
            </a:pPr>
            <a:r>
              <a:rPr lang="en-US" dirty="0">
                <a:solidFill>
                  <a:srgbClr val="FF0000"/>
                </a:solidFill>
              </a:rPr>
              <a:t>No 100% conclusive theorem or simulation</a:t>
            </a:r>
          </a:p>
          <a:p>
            <a:pPr marL="285750" indent="-285750">
              <a:buFont typeface="Arial" panose="020B0604020202020204" pitchFamily="34" charset="0"/>
              <a:buChar char="←"/>
            </a:pPr>
            <a:r>
              <a:rPr lang="en-US" dirty="0">
                <a:solidFill>
                  <a:srgbClr val="FF0000"/>
                </a:solidFill>
              </a:rPr>
              <a:t>In this implementation we put active S&amp;H only on the series sampling switch.  What about the other switches?</a:t>
            </a:r>
          </a:p>
        </p:txBody>
      </p:sp>
      <p:sp>
        <p:nvSpPr>
          <p:cNvPr id="4" name="Footer Placeholder 3">
            <a:extLst>
              <a:ext uri="{FF2B5EF4-FFF2-40B4-BE49-F238E27FC236}">
                <a16:creationId xmlns:a16="http://schemas.microsoft.com/office/drawing/2014/main" id="{0F7DA68A-7AD4-7853-01EA-182A17C0AE90}"/>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F0D8879B-464E-B400-7C88-7E0CD0D5CBAF}"/>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133</a:t>
            </a:fld>
            <a:endParaRPr lang="en-US" kern="0" dirty="0"/>
          </a:p>
        </p:txBody>
      </p:sp>
      <p:pic>
        <p:nvPicPr>
          <p:cNvPr id="7" name="Picture 6">
            <a:extLst>
              <a:ext uri="{FF2B5EF4-FFF2-40B4-BE49-F238E27FC236}">
                <a16:creationId xmlns:a16="http://schemas.microsoft.com/office/drawing/2014/main" id="{C6369CEE-0834-70F3-CE58-2C4B5CBDB76A}"/>
              </a:ext>
            </a:extLst>
          </p:cNvPr>
          <p:cNvPicPr>
            <a:picLocks noChangeAspect="1"/>
          </p:cNvPicPr>
          <p:nvPr/>
        </p:nvPicPr>
        <p:blipFill>
          <a:blip r:embed="rId2"/>
          <a:stretch>
            <a:fillRect/>
          </a:stretch>
        </p:blipFill>
        <p:spPr>
          <a:xfrm>
            <a:off x="4942352" y="0"/>
            <a:ext cx="7249648" cy="6858000"/>
          </a:xfrm>
          <a:prstGeom prst="rect">
            <a:avLst/>
          </a:prstGeom>
        </p:spPr>
      </p:pic>
      <p:sp>
        <p:nvSpPr>
          <p:cNvPr id="2" name="Title 1">
            <a:extLst>
              <a:ext uri="{FF2B5EF4-FFF2-40B4-BE49-F238E27FC236}">
                <a16:creationId xmlns:a16="http://schemas.microsoft.com/office/drawing/2014/main" id="{3F7FF5B8-AE52-861A-0C45-78778E1DCFF5}"/>
              </a:ext>
            </a:extLst>
          </p:cNvPr>
          <p:cNvSpPr>
            <a:spLocks noGrp="1"/>
          </p:cNvSpPr>
          <p:nvPr>
            <p:ph type="title"/>
          </p:nvPr>
        </p:nvSpPr>
        <p:spPr/>
        <p:txBody>
          <a:bodyPr/>
          <a:lstStyle/>
          <a:p>
            <a:r>
              <a:rPr lang="en-US" dirty="0"/>
              <a:t>optional: </a:t>
            </a:r>
            <a:br>
              <a:rPr lang="en-US" dirty="0"/>
            </a:br>
            <a:r>
              <a:rPr lang="en-US" dirty="0"/>
              <a:t>cell </a:t>
            </a:r>
            <a:r>
              <a:rPr lang="en-US" dirty="0" err="1"/>
              <a:t>SAMPLE_active</a:t>
            </a:r>
            <a:endParaRPr lang="en-US" dirty="0"/>
          </a:p>
        </p:txBody>
      </p:sp>
      <p:sp>
        <p:nvSpPr>
          <p:cNvPr id="8" name="Oval 7">
            <a:extLst>
              <a:ext uri="{FF2B5EF4-FFF2-40B4-BE49-F238E27FC236}">
                <a16:creationId xmlns:a16="http://schemas.microsoft.com/office/drawing/2014/main" id="{B75FA2A4-8F50-C5D2-009D-86391581C0B5}"/>
              </a:ext>
            </a:extLst>
          </p:cNvPr>
          <p:cNvSpPr/>
          <p:nvPr/>
        </p:nvSpPr>
        <p:spPr bwMode="auto">
          <a:xfrm>
            <a:off x="6125547" y="3676261"/>
            <a:ext cx="1752600" cy="16002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Freeform: Shape 8">
            <a:extLst>
              <a:ext uri="{FF2B5EF4-FFF2-40B4-BE49-F238E27FC236}">
                <a16:creationId xmlns:a16="http://schemas.microsoft.com/office/drawing/2014/main" id="{8E213182-FFDE-9394-8771-9B415009AF29}"/>
              </a:ext>
            </a:extLst>
          </p:cNvPr>
          <p:cNvSpPr/>
          <p:nvPr/>
        </p:nvSpPr>
        <p:spPr bwMode="auto">
          <a:xfrm>
            <a:off x="2971800" y="2133601"/>
            <a:ext cx="3410339" cy="1757264"/>
          </a:xfrm>
          <a:custGeom>
            <a:avLst/>
            <a:gdLst>
              <a:gd name="connsiteX0" fmla="*/ 3582955 w 3582955"/>
              <a:gd name="connsiteY0" fmla="*/ 1863098 h 1863098"/>
              <a:gd name="connsiteX1" fmla="*/ 1436914 w 3582955"/>
              <a:gd name="connsiteY1" fmla="*/ 286225 h 1863098"/>
              <a:gd name="connsiteX2" fmla="*/ 0 w 3582955"/>
              <a:gd name="connsiteY2" fmla="*/ 6306 h 1863098"/>
            </a:gdLst>
            <a:ahLst/>
            <a:cxnLst>
              <a:cxn ang="0">
                <a:pos x="connsiteX0" y="connsiteY0"/>
              </a:cxn>
              <a:cxn ang="0">
                <a:pos x="connsiteX1" y="connsiteY1"/>
              </a:cxn>
              <a:cxn ang="0">
                <a:pos x="connsiteX2" y="connsiteY2"/>
              </a:cxn>
            </a:cxnLst>
            <a:rect l="l" t="t" r="r" b="b"/>
            <a:pathLst>
              <a:path w="3582955" h="1863098">
                <a:moveTo>
                  <a:pt x="3582955" y="1863098"/>
                </a:moveTo>
                <a:cubicBezTo>
                  <a:pt x="2808514" y="1229394"/>
                  <a:pt x="2034073" y="595690"/>
                  <a:pt x="1436914" y="286225"/>
                </a:cubicBezTo>
                <a:cubicBezTo>
                  <a:pt x="839755" y="-23240"/>
                  <a:pt x="419877" y="-8467"/>
                  <a:pt x="0" y="6306"/>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906297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title"/>
          </p:nvPr>
        </p:nvSpPr>
        <p:spPr/>
        <p:txBody>
          <a:bodyPr/>
          <a:lstStyle/>
          <a:p>
            <a:r>
              <a:rPr lang="en-US" dirty="0"/>
              <a:t>Design/Simulations/Details</a:t>
            </a:r>
          </a:p>
        </p:txBody>
      </p:sp>
      <p:sp>
        <p:nvSpPr>
          <p:cNvPr id="2" name="Subtitle 1">
            <a:extLst>
              <a:ext uri="{FF2B5EF4-FFF2-40B4-BE49-F238E27FC236}">
                <a16:creationId xmlns:a16="http://schemas.microsoft.com/office/drawing/2014/main" id="{A8A7345E-DA67-B0F9-E98F-B1F12AB449C4}"/>
              </a:ext>
            </a:extLst>
          </p:cNvPr>
          <p:cNvSpPr>
            <a:spLocks noGrp="1"/>
          </p:cNvSpPr>
          <p:nvPr>
            <p:ph idx="1"/>
          </p:nvPr>
        </p:nvSpPr>
        <p:spPr/>
        <p:txBody>
          <a:bodyPr/>
          <a:lstStyle/>
          <a:p>
            <a:r>
              <a:rPr lang="en-US" dirty="0"/>
              <a:t>Ahmed kept logs at:  </a:t>
            </a:r>
          </a:p>
          <a:p>
            <a:pPr marL="285750" indent="-285750">
              <a:buFont typeface="Arial" panose="020B0604020202020204" pitchFamily="34" charset="0"/>
              <a:buChar char="•"/>
            </a:pPr>
            <a:r>
              <a:rPr lang="en-US" dirty="0"/>
              <a:t>"S:\projects\scib\IPblocks\SARADC\SARADC10\Caeleste documents\20221228am SARADC10.pptx“</a:t>
            </a:r>
          </a:p>
          <a:p>
            <a:pPr marL="285750" indent="-285750">
              <a:buFont typeface="Arial" panose="020B0604020202020204" pitchFamily="34" charset="0"/>
              <a:buChar char="•"/>
            </a:pPr>
            <a:r>
              <a:rPr lang="en-US" dirty="0"/>
              <a:t>"S:\projects\scib\IPblocks\SARADC\SARADC10\Caeleste documents\20221230am Everything ADC.xlsm"</a:t>
            </a:r>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4"/>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134</a:t>
            </a:fld>
            <a:endParaRPr lang="en-US" kern="0" dirty="0"/>
          </a:p>
        </p:txBody>
      </p:sp>
    </p:spTree>
    <p:extLst>
      <p:ext uri="{BB962C8B-B14F-4D97-AF65-F5344CB8AC3E}">
        <p14:creationId xmlns:p14="http://schemas.microsoft.com/office/powerpoint/2010/main" val="1572222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Serialization</a:t>
            </a:r>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pPr marL="342900" indent="-342900">
              <a:buFont typeface="Arial" panose="020B0604020202020204" pitchFamily="34" charset="0"/>
              <a:buChar char="•"/>
            </a:pPr>
            <a:r>
              <a:rPr lang="en-US" dirty="0"/>
              <a:t>For an interleaved configuration</a:t>
            </a:r>
          </a:p>
          <a:p>
            <a:pPr marL="342900" indent="-342900">
              <a:buFont typeface="Arial" panose="020B0604020202020204" pitchFamily="34" charset="0"/>
              <a:buChar char="•"/>
            </a:pPr>
            <a:r>
              <a:rPr lang="en-US" dirty="0"/>
              <a:t>For a parallel configuration</a:t>
            </a:r>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135</a:t>
            </a:fld>
            <a:endParaRPr lang="en-US" kern="0" dirty="0"/>
          </a:p>
        </p:txBody>
      </p:sp>
    </p:spTree>
    <p:extLst>
      <p:ext uri="{BB962C8B-B14F-4D97-AF65-F5344CB8AC3E}">
        <p14:creationId xmlns:p14="http://schemas.microsoft.com/office/powerpoint/2010/main" val="25363806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6A649-4710-B1F4-06D9-D6BA372357A1}"/>
              </a:ext>
            </a:extLst>
          </p:cNvPr>
          <p:cNvSpPr>
            <a:spLocks noGrp="1"/>
          </p:cNvSpPr>
          <p:nvPr>
            <p:ph type="title"/>
          </p:nvPr>
        </p:nvSpPr>
        <p:spPr/>
        <p:txBody>
          <a:bodyPr/>
          <a:lstStyle/>
          <a:p>
            <a:r>
              <a:rPr lang="en-US" dirty="0"/>
              <a:t>Serializing interleaved core ADCs</a:t>
            </a:r>
          </a:p>
        </p:txBody>
      </p:sp>
      <p:sp>
        <p:nvSpPr>
          <p:cNvPr id="6" name="Content Placeholder 5">
            <a:extLst>
              <a:ext uri="{FF2B5EF4-FFF2-40B4-BE49-F238E27FC236}">
                <a16:creationId xmlns:a16="http://schemas.microsoft.com/office/drawing/2014/main" id="{75A483CE-F823-729B-07CB-12EE187B5FEE}"/>
              </a:ext>
            </a:extLst>
          </p:cNvPr>
          <p:cNvSpPr>
            <a:spLocks noGrp="1"/>
          </p:cNvSpPr>
          <p:nvPr>
            <p:ph idx="1"/>
          </p:nvPr>
        </p:nvSpPr>
        <p:spPr>
          <a:xfrm>
            <a:off x="609600" y="1600200"/>
            <a:ext cx="2895600" cy="4648200"/>
          </a:xfrm>
        </p:spPr>
        <p:txBody>
          <a:bodyPr/>
          <a:lstStyle/>
          <a:p>
            <a:r>
              <a:rPr lang="en-US" dirty="0"/>
              <a:t>The ADC core has a 16 bit output “D&lt;0:15&gt;”.  </a:t>
            </a:r>
          </a:p>
          <a:p>
            <a:r>
              <a:rPr lang="en-US" dirty="0"/>
              <a:t>Its is brought out via a </a:t>
            </a:r>
            <a:r>
              <a:rPr lang="en-US" dirty="0" err="1"/>
              <a:t>nmux_unitcell</a:t>
            </a:r>
            <a:r>
              <a:rPr lang="en-US" dirty="0"/>
              <a:t> when “upload” is high.</a:t>
            </a:r>
          </a:p>
          <a:p>
            <a:endParaRPr lang="en-US" dirty="0"/>
          </a:p>
          <a:p>
            <a:r>
              <a:rPr lang="en-US" dirty="0"/>
              <a:t>These can be directly shunted in parallel to a bus as input to the serializer.</a:t>
            </a:r>
          </a:p>
          <a:p>
            <a:r>
              <a:rPr lang="en-US" dirty="0"/>
              <a:t>As this bus likely has a significant capacitance, one uses it as dynamic memory.</a:t>
            </a:r>
          </a:p>
          <a:p>
            <a:endParaRPr lang="en-US" dirty="0"/>
          </a:p>
          <a:p>
            <a:endParaRPr lang="en-US" dirty="0"/>
          </a:p>
        </p:txBody>
      </p:sp>
      <p:sp>
        <p:nvSpPr>
          <p:cNvPr id="4" name="Slide Number Placeholder 3">
            <a:extLst>
              <a:ext uri="{FF2B5EF4-FFF2-40B4-BE49-F238E27FC236}">
                <a16:creationId xmlns:a16="http://schemas.microsoft.com/office/drawing/2014/main" id="{6D497BA7-AB61-3F5E-E25E-5E04EA50DA03}"/>
              </a:ext>
            </a:extLst>
          </p:cNvPr>
          <p:cNvSpPr>
            <a:spLocks noGrp="1"/>
          </p:cNvSpPr>
          <p:nvPr>
            <p:ph type="sldNum" sz="quarter" idx="4"/>
          </p:nvPr>
        </p:nvSpPr>
        <p:spPr/>
        <p:txBody>
          <a:bodyPr/>
          <a:lstStyle/>
          <a:p>
            <a:fld id="{7E689A40-3C96-44CF-8AD5-B8413A1FA80F}" type="slidenum">
              <a:rPr lang="en-US" altLang="nl-BE" smtClean="0"/>
              <a:pPr/>
              <a:t>136</a:t>
            </a:fld>
            <a:endParaRPr lang="en-US" altLang="nl-BE"/>
          </a:p>
        </p:txBody>
      </p:sp>
      <p:pic>
        <p:nvPicPr>
          <p:cNvPr id="10" name="Picture 9">
            <a:extLst>
              <a:ext uri="{FF2B5EF4-FFF2-40B4-BE49-F238E27FC236}">
                <a16:creationId xmlns:a16="http://schemas.microsoft.com/office/drawing/2014/main" id="{36406BF3-CB3B-4454-4B7C-53BED02B5BB1}"/>
              </a:ext>
            </a:extLst>
          </p:cNvPr>
          <p:cNvPicPr>
            <a:picLocks noChangeAspect="1"/>
          </p:cNvPicPr>
          <p:nvPr/>
        </p:nvPicPr>
        <p:blipFill>
          <a:blip r:embed="rId2"/>
          <a:stretch>
            <a:fillRect/>
          </a:stretch>
        </p:blipFill>
        <p:spPr>
          <a:xfrm>
            <a:off x="6096000" y="2514600"/>
            <a:ext cx="4820323" cy="3181794"/>
          </a:xfrm>
          <a:prstGeom prst="rect">
            <a:avLst/>
          </a:prstGeom>
        </p:spPr>
      </p:pic>
    </p:spTree>
    <p:extLst>
      <p:ext uri="{BB962C8B-B14F-4D97-AF65-F5344CB8AC3E}">
        <p14:creationId xmlns:p14="http://schemas.microsoft.com/office/powerpoint/2010/main" val="17950752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B4AA-3D80-4A53-9F09-B3A49BD44CCC}"/>
              </a:ext>
            </a:extLst>
          </p:cNvPr>
          <p:cNvSpPr>
            <a:spLocks noGrp="1"/>
          </p:cNvSpPr>
          <p:nvPr>
            <p:ph type="title"/>
          </p:nvPr>
        </p:nvSpPr>
        <p:spPr/>
        <p:txBody>
          <a:bodyPr/>
          <a:lstStyle/>
          <a:p>
            <a:r>
              <a:rPr lang="en-US" dirty="0"/>
              <a:t>Serializing parallel core ADCs</a:t>
            </a:r>
          </a:p>
        </p:txBody>
      </p:sp>
      <p:sp>
        <p:nvSpPr>
          <p:cNvPr id="3" name="Content Placeholder 2">
            <a:extLst>
              <a:ext uri="{FF2B5EF4-FFF2-40B4-BE49-F238E27FC236}">
                <a16:creationId xmlns:a16="http://schemas.microsoft.com/office/drawing/2014/main" id="{9349522A-C007-C981-4CBE-07A5764DBA7C}"/>
              </a:ext>
            </a:extLst>
          </p:cNvPr>
          <p:cNvSpPr>
            <a:spLocks noGrp="1"/>
          </p:cNvSpPr>
          <p:nvPr>
            <p:ph idx="1"/>
          </p:nvPr>
        </p:nvSpPr>
        <p:spPr>
          <a:xfrm>
            <a:off x="609600" y="1600200"/>
            <a:ext cx="5029200" cy="4648200"/>
          </a:xfrm>
        </p:spPr>
        <p:txBody>
          <a:bodyPr/>
          <a:lstStyle/>
          <a:p>
            <a:r>
              <a:rPr lang="en-US" dirty="0"/>
              <a:t>The solution of previous slide cannot be used as is for a parallel configuration.</a:t>
            </a:r>
          </a:p>
          <a:p>
            <a:endParaRPr lang="en-US" dirty="0"/>
          </a:p>
          <a:p>
            <a:r>
              <a:rPr lang="en-US" dirty="0"/>
              <a:t>One need an extra set of </a:t>
            </a:r>
            <a:r>
              <a:rPr lang="en-US" dirty="0" err="1"/>
              <a:t>nmux_unitcells</a:t>
            </a:r>
            <a:r>
              <a:rPr lang="en-US" dirty="0"/>
              <a:t>, </a:t>
            </a:r>
          </a:p>
          <a:p>
            <a:r>
              <a:rPr lang="en-US" dirty="0"/>
              <a:t>accessed by a </a:t>
            </a:r>
            <a:r>
              <a:rPr lang="en-US" dirty="0" err="1"/>
              <a:t>shiftregister</a:t>
            </a:r>
            <a:r>
              <a:rPr lang="en-US" dirty="0"/>
              <a:t> where</a:t>
            </a:r>
          </a:p>
          <a:p>
            <a:pPr marL="285750" indent="-285750">
              <a:buFont typeface="Arial" panose="020B0604020202020204" pitchFamily="34" charset="0"/>
              <a:buChar char="•"/>
            </a:pPr>
            <a:r>
              <a:rPr lang="en-US" dirty="0">
                <a:solidFill>
                  <a:srgbClr val="FF0000"/>
                </a:solidFill>
              </a:rPr>
              <a:t>Sync is </a:t>
            </a:r>
            <a:r>
              <a:rPr lang="en-US" dirty="0" err="1">
                <a:solidFill>
                  <a:srgbClr val="FF0000"/>
                </a:solidFill>
              </a:rPr>
              <a:t>ADC_sync</a:t>
            </a: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Clock is </a:t>
            </a:r>
            <a:r>
              <a:rPr lang="en-US" dirty="0" err="1">
                <a:solidFill>
                  <a:srgbClr val="FF0000"/>
                </a:solidFill>
              </a:rPr>
              <a:t>LVDS_sync</a:t>
            </a:r>
            <a:endParaRPr lang="en-US" dirty="0">
              <a:solidFill>
                <a:srgbClr val="FF0000"/>
              </a:solidFill>
            </a:endParaRPr>
          </a:p>
        </p:txBody>
      </p:sp>
      <p:sp>
        <p:nvSpPr>
          <p:cNvPr id="4" name="Footer Placeholder 3">
            <a:extLst>
              <a:ext uri="{FF2B5EF4-FFF2-40B4-BE49-F238E27FC236}">
                <a16:creationId xmlns:a16="http://schemas.microsoft.com/office/drawing/2014/main" id="{90BF89BB-D6B4-C401-FD03-DAE4137FEFD9}"/>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9E44E9AC-D03E-BB10-21B3-B8B9D77AE47D}"/>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137</a:t>
            </a:fld>
            <a:endParaRPr lang="en-US" kern="0" dirty="0"/>
          </a:p>
        </p:txBody>
      </p:sp>
    </p:spTree>
    <p:extLst>
      <p:ext uri="{BB962C8B-B14F-4D97-AF65-F5344CB8AC3E}">
        <p14:creationId xmlns:p14="http://schemas.microsoft.com/office/powerpoint/2010/main" val="39128705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7157-8CD2-9C60-4162-3D1143B3BDB9}"/>
              </a:ext>
            </a:extLst>
          </p:cNvPr>
          <p:cNvSpPr>
            <a:spLocks noGrp="1"/>
          </p:cNvSpPr>
          <p:nvPr>
            <p:ph type="title"/>
          </p:nvPr>
        </p:nvSpPr>
        <p:spPr/>
        <p:txBody>
          <a:bodyPr/>
          <a:lstStyle/>
          <a:p>
            <a:r>
              <a:rPr lang="en-US" dirty="0"/>
              <a:t>Serializer</a:t>
            </a:r>
          </a:p>
        </p:txBody>
      </p:sp>
      <p:sp>
        <p:nvSpPr>
          <p:cNvPr id="3" name="Content Placeholder 2">
            <a:extLst>
              <a:ext uri="{FF2B5EF4-FFF2-40B4-BE49-F238E27FC236}">
                <a16:creationId xmlns:a16="http://schemas.microsoft.com/office/drawing/2014/main" id="{B7173156-895C-952F-E103-B820C352F2CD}"/>
              </a:ext>
            </a:extLst>
          </p:cNvPr>
          <p:cNvSpPr>
            <a:spLocks noGrp="1"/>
          </p:cNvSpPr>
          <p:nvPr>
            <p:ph idx="1"/>
          </p:nvPr>
        </p:nvSpPr>
        <p:spPr>
          <a:xfrm>
            <a:off x="609600" y="1066800"/>
            <a:ext cx="8229600" cy="5181600"/>
          </a:xfrm>
        </p:spPr>
        <p:txBody>
          <a:bodyPr/>
          <a:lstStyle/>
          <a:p>
            <a:r>
              <a:rPr lang="en-US" dirty="0"/>
              <a:t>Fixed topology and schematic to handle 16 bits, </a:t>
            </a:r>
          </a:p>
          <a:p>
            <a:r>
              <a:rPr lang="en-US" dirty="0"/>
              <a:t>identical approach as in the binary SARADC.</a:t>
            </a:r>
          </a:p>
          <a:p>
            <a:r>
              <a:rPr lang="en-US" dirty="0"/>
              <a:t>One can output less bits by apply less </a:t>
            </a:r>
            <a:r>
              <a:rPr lang="en-US" dirty="0" err="1"/>
              <a:t>LVDS_clock</a:t>
            </a:r>
            <a:r>
              <a:rPr lang="en-US" dirty="0"/>
              <a:t>/</a:t>
            </a:r>
            <a:r>
              <a:rPr lang="en-US" dirty="0" err="1"/>
              <a:t>LVDS_sync</a:t>
            </a:r>
            <a:endParaRPr lang="en-US" dirty="0"/>
          </a:p>
        </p:txBody>
      </p:sp>
      <p:sp>
        <p:nvSpPr>
          <p:cNvPr id="4" name="Footer Placeholder 3">
            <a:extLst>
              <a:ext uri="{FF2B5EF4-FFF2-40B4-BE49-F238E27FC236}">
                <a16:creationId xmlns:a16="http://schemas.microsoft.com/office/drawing/2014/main" id="{E61C77E9-0445-1DD9-58C6-DC9F6840439F}"/>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128AF453-C0D3-C942-9DEA-C0EE4E2B61D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138</a:t>
            </a:fld>
            <a:endParaRPr lang="en-US" kern="0" dirty="0"/>
          </a:p>
        </p:txBody>
      </p:sp>
      <p:pic>
        <p:nvPicPr>
          <p:cNvPr id="7" name="Picture 6">
            <a:extLst>
              <a:ext uri="{FF2B5EF4-FFF2-40B4-BE49-F238E27FC236}">
                <a16:creationId xmlns:a16="http://schemas.microsoft.com/office/drawing/2014/main" id="{C06C3B15-5A55-8B57-F7CA-83CF9953862C}"/>
              </a:ext>
            </a:extLst>
          </p:cNvPr>
          <p:cNvPicPr>
            <a:picLocks noChangeAspect="1"/>
          </p:cNvPicPr>
          <p:nvPr/>
        </p:nvPicPr>
        <p:blipFill>
          <a:blip r:embed="rId2"/>
          <a:stretch>
            <a:fillRect/>
          </a:stretch>
        </p:blipFill>
        <p:spPr>
          <a:xfrm>
            <a:off x="794084" y="2438400"/>
            <a:ext cx="11397916" cy="4419599"/>
          </a:xfrm>
          <a:prstGeom prst="rect">
            <a:avLst/>
          </a:prstGeom>
        </p:spPr>
      </p:pic>
    </p:spTree>
    <p:extLst>
      <p:ext uri="{BB962C8B-B14F-4D97-AF65-F5344CB8AC3E}">
        <p14:creationId xmlns:p14="http://schemas.microsoft.com/office/powerpoint/2010/main" val="18992380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NB2B</a:t>
            </a:r>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r>
              <a:rPr lang="en-US" dirty="0"/>
              <a:t>Non-binary to </a:t>
            </a:r>
            <a:r>
              <a:rPr lang="en-US"/>
              <a:t>binary conversion</a:t>
            </a:r>
            <a:endParaRPr lang="en-US" dirty="0"/>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139</a:t>
            </a:fld>
            <a:endParaRPr lang="en-US" kern="0" dirty="0"/>
          </a:p>
        </p:txBody>
      </p:sp>
    </p:spTree>
    <p:extLst>
      <p:ext uri="{BB962C8B-B14F-4D97-AF65-F5344CB8AC3E}">
        <p14:creationId xmlns:p14="http://schemas.microsoft.com/office/powerpoint/2010/main" val="3688138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BA4BE-DE5D-42C4-B15F-79450E3587B9}"/>
              </a:ext>
            </a:extLst>
          </p:cNvPr>
          <p:cNvSpPr>
            <a:spLocks noGrp="1"/>
          </p:cNvSpPr>
          <p:nvPr>
            <p:ph type="title"/>
          </p:nvPr>
        </p:nvSpPr>
        <p:spPr>
          <a:xfrm>
            <a:off x="17416" y="0"/>
            <a:ext cx="12784183" cy="1143000"/>
          </a:xfrm>
        </p:spPr>
        <p:txBody>
          <a:bodyPr/>
          <a:lstStyle/>
          <a:p>
            <a:r>
              <a:rPr lang="en-US" dirty="0"/>
              <a:t>SAR ADC Caeleste implementation </a:t>
            </a:r>
            <a:r>
              <a:rPr lang="en-US" sz="2800" dirty="0"/>
              <a:t>generation 9</a:t>
            </a:r>
            <a:endParaRPr lang="en-US" dirty="0"/>
          </a:p>
        </p:txBody>
      </p:sp>
      <p:sp>
        <p:nvSpPr>
          <p:cNvPr id="4" name="Date Placeholder 3">
            <a:extLst>
              <a:ext uri="{FF2B5EF4-FFF2-40B4-BE49-F238E27FC236}">
                <a16:creationId xmlns:a16="http://schemas.microsoft.com/office/drawing/2014/main" id="{26BA2562-1766-4454-8487-F6BBC09309FA}"/>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F68EBAE1-25C8-4572-BF9C-854DE7292F4A}"/>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80A3B2AC-C3B9-4FC7-B401-746FAD2A44BC}"/>
              </a:ext>
            </a:extLst>
          </p:cNvPr>
          <p:cNvSpPr>
            <a:spLocks noGrp="1"/>
          </p:cNvSpPr>
          <p:nvPr>
            <p:ph type="sldNum" sz="quarter" idx="4"/>
          </p:nvPr>
        </p:nvSpPr>
        <p:spPr/>
        <p:txBody>
          <a:bodyPr/>
          <a:lstStyle/>
          <a:p>
            <a:pPr>
              <a:defRPr/>
            </a:pPr>
            <a:fld id="{D19C2587-FF4B-422C-B168-E803C62EEB52}" type="slidenum">
              <a:rPr lang="en-US" smtClean="0"/>
              <a:pPr>
                <a:defRPr/>
              </a:pPr>
              <a:t>14</a:t>
            </a:fld>
            <a:endParaRPr lang="en-US" dirty="0"/>
          </a:p>
        </p:txBody>
      </p:sp>
      <p:pic>
        <p:nvPicPr>
          <p:cNvPr id="7" name="Picture 6">
            <a:extLst>
              <a:ext uri="{FF2B5EF4-FFF2-40B4-BE49-F238E27FC236}">
                <a16:creationId xmlns:a16="http://schemas.microsoft.com/office/drawing/2014/main" id="{BB342395-69D5-4D7E-B2DD-FB37B754E16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0175" y="1339850"/>
            <a:ext cx="11483225" cy="5518150"/>
          </a:xfrm>
          <a:prstGeom prst="rect">
            <a:avLst/>
          </a:prstGeom>
        </p:spPr>
      </p:pic>
      <p:sp>
        <p:nvSpPr>
          <p:cNvPr id="11" name="Rectangle 10">
            <a:extLst>
              <a:ext uri="{FF2B5EF4-FFF2-40B4-BE49-F238E27FC236}">
                <a16:creationId xmlns:a16="http://schemas.microsoft.com/office/drawing/2014/main" id="{E8024C6A-E46D-4C63-9E4A-97F0BC7A1760}"/>
              </a:ext>
            </a:extLst>
          </p:cNvPr>
          <p:cNvSpPr/>
          <p:nvPr/>
        </p:nvSpPr>
        <p:spPr bwMode="auto">
          <a:xfrm>
            <a:off x="2080375" y="3746500"/>
            <a:ext cx="3124200" cy="1447800"/>
          </a:xfrm>
          <a:prstGeom prst="rect">
            <a:avLst/>
          </a:prstGeom>
          <a:solidFill>
            <a:srgbClr val="0000FF">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167F39C9-69CB-4781-A716-F4B6326F1F2B}"/>
              </a:ext>
            </a:extLst>
          </p:cNvPr>
          <p:cNvSpPr/>
          <p:nvPr/>
        </p:nvSpPr>
        <p:spPr bwMode="auto">
          <a:xfrm>
            <a:off x="5204575" y="3746500"/>
            <a:ext cx="2895600" cy="1447800"/>
          </a:xfrm>
          <a:prstGeom prst="rect">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5C3DB29F-99AF-4EF1-9BEF-22F71F6A9A0F}"/>
              </a:ext>
            </a:extLst>
          </p:cNvPr>
          <p:cNvSpPr/>
          <p:nvPr/>
        </p:nvSpPr>
        <p:spPr bwMode="auto">
          <a:xfrm>
            <a:off x="8100175" y="3746500"/>
            <a:ext cx="1676400" cy="1447800"/>
          </a:xfrm>
          <a:prstGeom prst="rect">
            <a:avLst/>
          </a:prstGeom>
          <a:solidFill>
            <a:srgbClr val="00B05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07761ECD-1D21-48A8-8285-498126ECF7F9}"/>
              </a:ext>
            </a:extLst>
          </p:cNvPr>
          <p:cNvSpPr/>
          <p:nvPr/>
        </p:nvSpPr>
        <p:spPr bwMode="auto">
          <a:xfrm>
            <a:off x="2804275" y="5194300"/>
            <a:ext cx="6972300" cy="1447800"/>
          </a:xfrm>
          <a:prstGeom prst="rect">
            <a:avLst/>
          </a:prstGeom>
          <a:solidFill>
            <a:srgbClr val="FFFF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F14111BD-511C-499B-B040-FFB734D31E10}"/>
              </a:ext>
            </a:extLst>
          </p:cNvPr>
          <p:cNvSpPr/>
          <p:nvPr/>
        </p:nvSpPr>
        <p:spPr bwMode="auto">
          <a:xfrm>
            <a:off x="3324975" y="1644650"/>
            <a:ext cx="1574800" cy="2101850"/>
          </a:xfrm>
          <a:prstGeom prst="rect">
            <a:avLst/>
          </a:prstGeom>
          <a:solidFill>
            <a:srgbClr val="BFBFBF">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7AC42A22-499D-BE47-B082-356481EFB918}"/>
              </a:ext>
            </a:extLst>
          </p:cNvPr>
          <p:cNvSpPr txBox="1"/>
          <p:nvPr/>
        </p:nvSpPr>
        <p:spPr>
          <a:xfrm>
            <a:off x="1594585" y="1585140"/>
            <a:ext cx="1710725" cy="369332"/>
          </a:xfrm>
          <a:prstGeom prst="rect">
            <a:avLst/>
          </a:prstGeom>
          <a:noFill/>
        </p:spPr>
        <p:txBody>
          <a:bodyPr wrap="none" rtlCol="0">
            <a:spAutoFit/>
          </a:bodyPr>
          <a:lstStyle/>
          <a:p>
            <a:r>
              <a:rPr lang="en-US" dirty="0"/>
              <a:t>Local regulator</a:t>
            </a:r>
          </a:p>
        </p:txBody>
      </p:sp>
      <p:sp>
        <p:nvSpPr>
          <p:cNvPr id="8" name="TextBox 7">
            <a:extLst>
              <a:ext uri="{FF2B5EF4-FFF2-40B4-BE49-F238E27FC236}">
                <a16:creationId xmlns:a16="http://schemas.microsoft.com/office/drawing/2014/main" id="{A24B56BE-6DA9-DF93-E605-FD9B29F9B13D}"/>
              </a:ext>
            </a:extLst>
          </p:cNvPr>
          <p:cNvSpPr txBox="1"/>
          <p:nvPr/>
        </p:nvSpPr>
        <p:spPr>
          <a:xfrm>
            <a:off x="1195859" y="3364984"/>
            <a:ext cx="1347485" cy="369332"/>
          </a:xfrm>
          <a:prstGeom prst="rect">
            <a:avLst/>
          </a:prstGeom>
          <a:noFill/>
        </p:spPr>
        <p:txBody>
          <a:bodyPr wrap="none" rtlCol="0">
            <a:spAutoFit/>
          </a:bodyPr>
          <a:lstStyle/>
          <a:p>
            <a:r>
              <a:rPr lang="en-US" dirty="0"/>
              <a:t>Input buffer</a:t>
            </a:r>
          </a:p>
        </p:txBody>
      </p:sp>
      <p:sp>
        <p:nvSpPr>
          <p:cNvPr id="9" name="TextBox 8">
            <a:extLst>
              <a:ext uri="{FF2B5EF4-FFF2-40B4-BE49-F238E27FC236}">
                <a16:creationId xmlns:a16="http://schemas.microsoft.com/office/drawing/2014/main" id="{3B17A210-D118-4A31-2043-45A5B7776A4C}"/>
              </a:ext>
            </a:extLst>
          </p:cNvPr>
          <p:cNvSpPr txBox="1"/>
          <p:nvPr/>
        </p:nvSpPr>
        <p:spPr>
          <a:xfrm>
            <a:off x="6028789" y="3180318"/>
            <a:ext cx="838691" cy="369332"/>
          </a:xfrm>
          <a:prstGeom prst="rect">
            <a:avLst/>
          </a:prstGeom>
          <a:noFill/>
        </p:spPr>
        <p:txBody>
          <a:bodyPr wrap="none" rtlCol="0">
            <a:spAutoFit/>
          </a:bodyPr>
          <a:lstStyle/>
          <a:p>
            <a:r>
              <a:rPr lang="en-US" dirty="0"/>
              <a:t>CDAC</a:t>
            </a:r>
          </a:p>
        </p:txBody>
      </p:sp>
      <p:sp>
        <p:nvSpPr>
          <p:cNvPr id="10" name="TextBox 9">
            <a:extLst>
              <a:ext uri="{FF2B5EF4-FFF2-40B4-BE49-F238E27FC236}">
                <a16:creationId xmlns:a16="http://schemas.microsoft.com/office/drawing/2014/main" id="{E4A83370-A386-8DCA-FA7A-E4EBC15049FA}"/>
              </a:ext>
            </a:extLst>
          </p:cNvPr>
          <p:cNvSpPr txBox="1"/>
          <p:nvPr/>
        </p:nvSpPr>
        <p:spPr>
          <a:xfrm>
            <a:off x="8424559" y="3381982"/>
            <a:ext cx="1402948" cy="369332"/>
          </a:xfrm>
          <a:prstGeom prst="rect">
            <a:avLst/>
          </a:prstGeom>
          <a:noFill/>
        </p:spPr>
        <p:txBody>
          <a:bodyPr wrap="none" rtlCol="0">
            <a:spAutoFit/>
          </a:bodyPr>
          <a:lstStyle/>
          <a:p>
            <a:r>
              <a:rPr lang="en-US" dirty="0"/>
              <a:t>Comparator</a:t>
            </a:r>
          </a:p>
        </p:txBody>
      </p:sp>
      <p:sp>
        <p:nvSpPr>
          <p:cNvPr id="16" name="TextBox 15">
            <a:extLst>
              <a:ext uri="{FF2B5EF4-FFF2-40B4-BE49-F238E27FC236}">
                <a16:creationId xmlns:a16="http://schemas.microsoft.com/office/drawing/2014/main" id="{F2DB3E10-01C3-2185-871E-AAD705D89B16}"/>
              </a:ext>
            </a:extLst>
          </p:cNvPr>
          <p:cNvSpPr txBox="1"/>
          <p:nvPr/>
        </p:nvSpPr>
        <p:spPr>
          <a:xfrm>
            <a:off x="9792453" y="6272768"/>
            <a:ext cx="1197764" cy="369332"/>
          </a:xfrm>
          <a:prstGeom prst="rect">
            <a:avLst/>
          </a:prstGeom>
          <a:noFill/>
        </p:spPr>
        <p:txBody>
          <a:bodyPr wrap="none" rtlCol="0">
            <a:spAutoFit/>
          </a:bodyPr>
          <a:lstStyle/>
          <a:p>
            <a:r>
              <a:rPr lang="en-US" dirty="0"/>
              <a:t>Logic part</a:t>
            </a:r>
          </a:p>
        </p:txBody>
      </p:sp>
      <p:grpSp>
        <p:nvGrpSpPr>
          <p:cNvPr id="31" name="Group 30">
            <a:extLst>
              <a:ext uri="{FF2B5EF4-FFF2-40B4-BE49-F238E27FC236}">
                <a16:creationId xmlns:a16="http://schemas.microsoft.com/office/drawing/2014/main" id="{22512AA9-5D27-54A7-C1F5-2ACC8ACBEB8F}"/>
              </a:ext>
            </a:extLst>
          </p:cNvPr>
          <p:cNvGrpSpPr/>
          <p:nvPr/>
        </p:nvGrpSpPr>
        <p:grpSpPr>
          <a:xfrm rot="16200000">
            <a:off x="9388208" y="-218194"/>
            <a:ext cx="1543584" cy="3695700"/>
            <a:chOff x="10758843" y="571500"/>
            <a:chExt cx="1543584" cy="3695700"/>
          </a:xfrm>
        </p:grpSpPr>
        <p:sp>
          <p:nvSpPr>
            <p:cNvPr id="30" name="Rectangle 29">
              <a:extLst>
                <a:ext uri="{FF2B5EF4-FFF2-40B4-BE49-F238E27FC236}">
                  <a16:creationId xmlns:a16="http://schemas.microsoft.com/office/drawing/2014/main" id="{F442060D-D28A-D12D-C80B-D003A93C9AED}"/>
                </a:ext>
              </a:extLst>
            </p:cNvPr>
            <p:cNvSpPr/>
            <p:nvPr/>
          </p:nvSpPr>
          <p:spPr bwMode="auto">
            <a:xfrm>
              <a:off x="10758843" y="571500"/>
              <a:ext cx="1543584" cy="3695700"/>
            </a:xfrm>
            <a:prstGeom prst="rect">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7" name="Group 16">
              <a:extLst>
                <a:ext uri="{FF2B5EF4-FFF2-40B4-BE49-F238E27FC236}">
                  <a16:creationId xmlns:a16="http://schemas.microsoft.com/office/drawing/2014/main" id="{F031DEEB-1742-B926-5AC7-8AD6255AF2B7}"/>
                </a:ext>
              </a:extLst>
            </p:cNvPr>
            <p:cNvGrpSpPr/>
            <p:nvPr/>
          </p:nvGrpSpPr>
          <p:grpSpPr>
            <a:xfrm>
              <a:off x="11049737" y="1285171"/>
              <a:ext cx="1010610" cy="2798830"/>
              <a:chOff x="9601200" y="1066800"/>
              <a:chExt cx="609600" cy="1676400"/>
            </a:xfrm>
            <a:solidFill>
              <a:schemeClr val="accent6">
                <a:lumMod val="20000"/>
                <a:lumOff val="80000"/>
              </a:schemeClr>
            </a:solidFill>
          </p:grpSpPr>
          <p:sp>
            <p:nvSpPr>
              <p:cNvPr id="22" name="Rectangle 21">
                <a:extLst>
                  <a:ext uri="{FF2B5EF4-FFF2-40B4-BE49-F238E27FC236}">
                    <a16:creationId xmlns:a16="http://schemas.microsoft.com/office/drawing/2014/main" id="{29148EA8-E984-EBBF-0E3C-9698CD8A062D}"/>
                  </a:ext>
                </a:extLst>
              </p:cNvPr>
              <p:cNvSpPr/>
              <p:nvPr/>
            </p:nvSpPr>
            <p:spPr bwMode="auto">
              <a:xfrm>
                <a:off x="9601200" y="1676400"/>
                <a:ext cx="609600" cy="10668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ADC</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t>120MHz</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24clks</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t>5MHz sampling</a:t>
                </a:r>
                <a:endParaRPr kumimoji="0" lang="en-US" sz="1600" b="0" i="0" u="none" strike="noStrike" cap="none" normalizeH="0" baseline="0" dirty="0">
                  <a:ln>
                    <a:noFill/>
                  </a:ln>
                  <a:solidFill>
                    <a:schemeClr val="tx1"/>
                  </a:solidFill>
                  <a:effectLst/>
                  <a:latin typeface="Arial" charset="0"/>
                </a:endParaRPr>
              </a:p>
            </p:txBody>
          </p:sp>
          <p:sp>
            <p:nvSpPr>
              <p:cNvPr id="23" name="Isosceles Triangle 22">
                <a:extLst>
                  <a:ext uri="{FF2B5EF4-FFF2-40B4-BE49-F238E27FC236}">
                    <a16:creationId xmlns:a16="http://schemas.microsoft.com/office/drawing/2014/main" id="{D2CADBFA-0768-03BB-8A84-B6B71533B817}"/>
                  </a:ext>
                </a:extLst>
              </p:cNvPr>
              <p:cNvSpPr/>
              <p:nvPr/>
            </p:nvSpPr>
            <p:spPr bwMode="auto">
              <a:xfrm>
                <a:off x="9601200" y="1066800"/>
                <a:ext cx="609600" cy="609600"/>
              </a:xfrm>
              <a:prstGeom prst="triangl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a:extLst>
                <a:ext uri="{FF2B5EF4-FFF2-40B4-BE49-F238E27FC236}">
                  <a16:creationId xmlns:a16="http://schemas.microsoft.com/office/drawing/2014/main" id="{D571D4D2-FB1C-6CBC-0F3A-583876AA3482}"/>
                </a:ext>
              </a:extLst>
            </p:cNvPr>
            <p:cNvGrpSpPr/>
            <p:nvPr/>
          </p:nvGrpSpPr>
          <p:grpSpPr>
            <a:xfrm>
              <a:off x="11302390" y="649074"/>
              <a:ext cx="500042" cy="1144976"/>
              <a:chOff x="3124200" y="2743200"/>
              <a:chExt cx="301625" cy="685800"/>
            </a:xfrm>
          </p:grpSpPr>
          <p:cxnSp>
            <p:nvCxnSpPr>
              <p:cNvPr id="25" name="Straight Arrow Connector 24">
                <a:extLst>
                  <a:ext uri="{FF2B5EF4-FFF2-40B4-BE49-F238E27FC236}">
                    <a16:creationId xmlns:a16="http://schemas.microsoft.com/office/drawing/2014/main" id="{490EAE99-59C6-9E27-0348-D11D3A3CE370}"/>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34D4CFB6-F559-C4ED-CE02-F7530775F208}"/>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7" name="Group 26">
              <a:extLst>
                <a:ext uri="{FF2B5EF4-FFF2-40B4-BE49-F238E27FC236}">
                  <a16:creationId xmlns:a16="http://schemas.microsoft.com/office/drawing/2014/main" id="{1C66E36D-42C9-0D72-5A43-79C6678E46EA}"/>
                </a:ext>
              </a:extLst>
            </p:cNvPr>
            <p:cNvGrpSpPr/>
            <p:nvPr/>
          </p:nvGrpSpPr>
          <p:grpSpPr>
            <a:xfrm>
              <a:off x="11233967" y="612773"/>
              <a:ext cx="877765" cy="616618"/>
              <a:chOff x="3061665" y="2450068"/>
              <a:chExt cx="529468" cy="369332"/>
            </a:xfrm>
          </p:grpSpPr>
          <p:sp>
            <p:nvSpPr>
              <p:cNvPr id="28" name="TextBox 27">
                <a:extLst>
                  <a:ext uri="{FF2B5EF4-FFF2-40B4-BE49-F238E27FC236}">
                    <a16:creationId xmlns:a16="http://schemas.microsoft.com/office/drawing/2014/main" id="{49E9FDE2-E6F5-2848-08FF-7B0DC31658BE}"/>
                  </a:ext>
                </a:extLst>
              </p:cNvPr>
              <p:cNvSpPr txBox="1"/>
              <p:nvPr/>
            </p:nvSpPr>
            <p:spPr>
              <a:xfrm>
                <a:off x="3061665" y="2450068"/>
                <a:ext cx="351378" cy="369332"/>
              </a:xfrm>
              <a:prstGeom prst="rect">
                <a:avLst/>
              </a:prstGeom>
              <a:noFill/>
            </p:spPr>
            <p:txBody>
              <a:bodyPr wrap="none" rtlCol="0">
                <a:spAutoFit/>
              </a:bodyPr>
              <a:lstStyle/>
              <a:p>
                <a:r>
                  <a:rPr lang="en-US" dirty="0"/>
                  <a:t>R</a:t>
                </a:r>
              </a:p>
            </p:txBody>
          </p:sp>
          <p:sp>
            <p:nvSpPr>
              <p:cNvPr id="29" name="TextBox 28">
                <a:extLst>
                  <a:ext uri="{FF2B5EF4-FFF2-40B4-BE49-F238E27FC236}">
                    <a16:creationId xmlns:a16="http://schemas.microsoft.com/office/drawing/2014/main" id="{D97D7088-EBB4-CDCC-5F7F-C88F71A6AF82}"/>
                  </a:ext>
                </a:extLst>
              </p:cNvPr>
              <p:cNvSpPr txBox="1"/>
              <p:nvPr/>
            </p:nvSpPr>
            <p:spPr>
              <a:xfrm>
                <a:off x="3252579" y="2450068"/>
                <a:ext cx="338554" cy="369332"/>
              </a:xfrm>
              <a:prstGeom prst="rect">
                <a:avLst/>
              </a:prstGeom>
              <a:noFill/>
            </p:spPr>
            <p:txBody>
              <a:bodyPr wrap="none" rtlCol="0">
                <a:spAutoFit/>
              </a:bodyPr>
              <a:lstStyle/>
              <a:p>
                <a:r>
                  <a:rPr lang="en-US" dirty="0"/>
                  <a:t>S</a:t>
                </a:r>
              </a:p>
            </p:txBody>
          </p:sp>
        </p:grpSp>
      </p:grpSp>
    </p:spTree>
    <p:extLst>
      <p:ext uri="{BB962C8B-B14F-4D97-AF65-F5344CB8AC3E}">
        <p14:creationId xmlns:p14="http://schemas.microsoft.com/office/powerpoint/2010/main" val="27183884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3E1B2A-EBC4-8641-5115-2D76192D3BC8}"/>
              </a:ext>
            </a:extLst>
          </p:cNvPr>
          <p:cNvSpPr>
            <a:spLocks noGrp="1"/>
          </p:cNvSpPr>
          <p:nvPr>
            <p:ph type="title"/>
          </p:nvPr>
        </p:nvSpPr>
        <p:spPr/>
        <p:txBody>
          <a:bodyPr/>
          <a:lstStyle/>
          <a:p>
            <a:r>
              <a:rPr lang="en-US" dirty="0"/>
              <a:t>approaches</a:t>
            </a:r>
          </a:p>
        </p:txBody>
      </p:sp>
      <p:sp>
        <p:nvSpPr>
          <p:cNvPr id="6" name="Content Placeholder 5">
            <a:extLst>
              <a:ext uri="{FF2B5EF4-FFF2-40B4-BE49-F238E27FC236}">
                <a16:creationId xmlns:a16="http://schemas.microsoft.com/office/drawing/2014/main" id="{E666550A-28CB-C268-7BB6-702B3E8FADF7}"/>
              </a:ext>
            </a:extLst>
          </p:cNvPr>
          <p:cNvSpPr>
            <a:spLocks noGrp="1"/>
          </p:cNvSpPr>
          <p:nvPr>
            <p:ph idx="1"/>
          </p:nvPr>
        </p:nvSpPr>
        <p:spPr/>
        <p:txBody>
          <a:bodyPr/>
          <a:lstStyle/>
          <a:p>
            <a:pPr marL="342900" indent="-342900">
              <a:buFont typeface="+mj-lt"/>
              <a:buAutoNum type="alphaUcPeriod"/>
            </a:pPr>
            <a:r>
              <a:rPr lang="en-US" b="1" dirty="0"/>
              <a:t>The runtime conversion</a:t>
            </a:r>
          </a:p>
          <a:p>
            <a:r>
              <a:rPr lang="en-US" dirty="0"/>
              <a:t>Software, off-line</a:t>
            </a:r>
          </a:p>
          <a:p>
            <a:r>
              <a:rPr lang="en-US" dirty="0"/>
              <a:t>	the non-binary word, bit per bit is multiplied by its weight</a:t>
            </a:r>
          </a:p>
          <a:p>
            <a:r>
              <a:rPr lang="en-US" dirty="0"/>
              <a:t>Hardware, on-chip</a:t>
            </a:r>
          </a:p>
          <a:p>
            <a:r>
              <a:rPr lang="en-US" dirty="0"/>
              <a:t>	The same algorithm</a:t>
            </a:r>
          </a:p>
          <a:p>
            <a:r>
              <a:rPr lang="en-US" dirty="0"/>
              <a:t>	the hardware realization is an array of 15 16-bit adders, conditionally adding 16 “weights”.</a:t>
            </a:r>
          </a:p>
          <a:p>
            <a:r>
              <a:rPr lang="en-US" dirty="0"/>
              <a:t>Firmware, in FPGA</a:t>
            </a:r>
          </a:p>
          <a:p>
            <a:r>
              <a:rPr lang="en-US" dirty="0"/>
              <a:t>	similar as the Hardware implementation</a:t>
            </a:r>
          </a:p>
          <a:p>
            <a:r>
              <a:rPr lang="en-US" dirty="0"/>
              <a:t>	when mature, may serve as a baseline to retarget to on-chip hardware implementation</a:t>
            </a:r>
          </a:p>
          <a:p>
            <a:endParaRPr lang="en-US" dirty="0"/>
          </a:p>
          <a:p>
            <a:pPr marL="342900" indent="-342900">
              <a:buFont typeface="+mj-lt"/>
              <a:buAutoNum type="alphaUcPeriod" startAt="2"/>
            </a:pPr>
            <a:r>
              <a:rPr lang="en-US" b="1" dirty="0"/>
              <a:t>The calibration</a:t>
            </a:r>
          </a:p>
          <a:p>
            <a:r>
              <a:rPr lang="en-US" dirty="0"/>
              <a:t>=One time per design/</a:t>
            </a:r>
            <a:r>
              <a:rPr lang="en-US" dirty="0" err="1"/>
              <a:t>waferlot</a:t>
            </a:r>
            <a:r>
              <a:rPr lang="en-US" dirty="0"/>
              <a:t>/wafer/device pinpointing the 16 weights</a:t>
            </a:r>
          </a:p>
          <a:p>
            <a:endParaRPr lang="en-US" dirty="0"/>
          </a:p>
          <a:p>
            <a:endParaRPr lang="en-US" dirty="0"/>
          </a:p>
        </p:txBody>
      </p:sp>
      <p:sp>
        <p:nvSpPr>
          <p:cNvPr id="4" name="Slide Number Placeholder 3">
            <a:extLst>
              <a:ext uri="{FF2B5EF4-FFF2-40B4-BE49-F238E27FC236}">
                <a16:creationId xmlns:a16="http://schemas.microsoft.com/office/drawing/2014/main" id="{BF0F266E-B2E3-467A-07DA-645FD59BE2EB}"/>
              </a:ext>
            </a:extLst>
          </p:cNvPr>
          <p:cNvSpPr>
            <a:spLocks noGrp="1"/>
          </p:cNvSpPr>
          <p:nvPr>
            <p:ph type="sldNum" sz="quarter" idx="4"/>
          </p:nvPr>
        </p:nvSpPr>
        <p:spPr/>
        <p:txBody>
          <a:bodyPr/>
          <a:lstStyle/>
          <a:p>
            <a:fld id="{7E689A40-3C96-44CF-8AD5-B8413A1FA80F}" type="slidenum">
              <a:rPr lang="en-US" altLang="nl-BE" smtClean="0"/>
              <a:pPr/>
              <a:t>140</a:t>
            </a:fld>
            <a:endParaRPr lang="en-US" altLang="nl-BE"/>
          </a:p>
        </p:txBody>
      </p:sp>
    </p:spTree>
    <p:extLst>
      <p:ext uri="{BB962C8B-B14F-4D97-AF65-F5344CB8AC3E}">
        <p14:creationId xmlns:p14="http://schemas.microsoft.com/office/powerpoint/2010/main" val="23652667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DATASHEET</a:t>
            </a:r>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r>
              <a:rPr lang="en-US" dirty="0"/>
              <a:t>SARADC10</a:t>
            </a:r>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141</a:t>
            </a:fld>
            <a:endParaRPr lang="en-US" kern="0" dirty="0"/>
          </a:p>
        </p:txBody>
      </p:sp>
    </p:spTree>
    <p:extLst>
      <p:ext uri="{BB962C8B-B14F-4D97-AF65-F5344CB8AC3E}">
        <p14:creationId xmlns:p14="http://schemas.microsoft.com/office/powerpoint/2010/main" val="23817789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Contents	</a:t>
            </a:r>
            <a:endParaRPr lang="en-US" dirty="0"/>
          </a:p>
        </p:txBody>
      </p:sp>
      <p:sp>
        <p:nvSpPr>
          <p:cNvPr id="3" name="Content Placeholder 2"/>
          <p:cNvSpPr>
            <a:spLocks noGrp="1"/>
          </p:cNvSpPr>
          <p:nvPr>
            <p:ph idx="1"/>
          </p:nvPr>
        </p:nvSpPr>
        <p:spPr/>
        <p:txBody>
          <a:bodyPr/>
          <a:lstStyle/>
          <a:p>
            <a:pPr marL="514350" indent="-514350">
              <a:buFont typeface="Arial" panose="020B0604020202020204" pitchFamily="34" charset="0"/>
              <a:buChar char="•"/>
            </a:pPr>
            <a:r>
              <a:rPr lang="en-US" dirty="0"/>
              <a:t>Electrical Specifications</a:t>
            </a:r>
          </a:p>
          <a:p>
            <a:pPr marL="514350" indent="-514350">
              <a:buFont typeface="Arial" panose="020B0604020202020204" pitchFamily="34" charset="0"/>
              <a:buChar char="•"/>
            </a:pPr>
            <a:r>
              <a:rPr lang="en-US" dirty="0"/>
              <a:t>Power Consumption</a:t>
            </a:r>
          </a:p>
          <a:p>
            <a:pPr marL="514350" indent="-514350">
              <a:buFont typeface="Arial" panose="020B0604020202020204" pitchFamily="34" charset="0"/>
              <a:buChar char="•"/>
            </a:pPr>
            <a:r>
              <a:rPr lang="en-US" dirty="0"/>
              <a:t>Timing Specifications</a:t>
            </a:r>
          </a:p>
          <a:p>
            <a:pPr marL="514350" indent="-514350">
              <a:buFont typeface="Arial" panose="020B0604020202020204" pitchFamily="34" charset="0"/>
              <a:buChar char="•"/>
            </a:pPr>
            <a:r>
              <a:rPr lang="en-US" dirty="0"/>
              <a:t>Timing Setup Examples</a:t>
            </a:r>
          </a:p>
          <a:p>
            <a:pPr marL="514350" indent="-514350">
              <a:buFont typeface="Arial" panose="020B0604020202020204" pitchFamily="34" charset="0"/>
              <a:buChar char="•"/>
            </a:pPr>
            <a:r>
              <a:rPr lang="en-US" dirty="0"/>
              <a:t>ASPI Registers</a:t>
            </a:r>
          </a:p>
        </p:txBody>
      </p:sp>
      <p:sp>
        <p:nvSpPr>
          <p:cNvPr id="4" name="Footer Placeholder 3"/>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a:pPr fontAlgn="auto">
                <a:spcBef>
                  <a:spcPts val="0"/>
                </a:spcBef>
                <a:spcAft>
                  <a:spcPts val="0"/>
                </a:spcAft>
                <a:defRPr/>
              </a:pPr>
              <a:t>142</a:t>
            </a:fld>
            <a:endParaRPr lang="en-US" kern="0" dirty="0"/>
          </a:p>
        </p:txBody>
      </p:sp>
    </p:spTree>
    <p:extLst>
      <p:ext uri="{BB962C8B-B14F-4D97-AF65-F5344CB8AC3E}">
        <p14:creationId xmlns:p14="http://schemas.microsoft.com/office/powerpoint/2010/main" val="38920606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0187-0BCC-D0EC-2D7B-14572056304B}"/>
              </a:ext>
            </a:extLst>
          </p:cNvPr>
          <p:cNvSpPr>
            <a:spLocks noGrp="1"/>
          </p:cNvSpPr>
          <p:nvPr>
            <p:ph type="title"/>
          </p:nvPr>
        </p:nvSpPr>
        <p:spPr/>
        <p:txBody>
          <a:bodyPr/>
          <a:lstStyle/>
          <a:p>
            <a:r>
              <a:rPr lang="en-US" dirty="0"/>
              <a:t>Electrical Specifications</a:t>
            </a:r>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685A9F10-2F41-635B-4DE5-0E9A058E183C}"/>
                  </a:ext>
                </a:extLst>
              </p:cNvPr>
              <p:cNvGraphicFramePr>
                <a:graphicFrameLocks noGrp="1"/>
              </p:cNvGraphicFramePr>
              <p:nvPr>
                <p:ph idx="1"/>
                <p:extLst>
                  <p:ext uri="{D42A27DB-BD31-4B8C-83A1-F6EECF244321}">
                    <p14:modId xmlns:p14="http://schemas.microsoft.com/office/powerpoint/2010/main" val="225818432"/>
                  </p:ext>
                </p:extLst>
              </p:nvPr>
            </p:nvGraphicFramePr>
            <p:xfrm>
              <a:off x="17418" y="762000"/>
              <a:ext cx="12174582" cy="7208520"/>
            </p:xfrm>
            <a:graphic>
              <a:graphicData uri="http://schemas.openxmlformats.org/drawingml/2006/table">
                <a:tbl>
                  <a:tblPr firstRow="1" bandRow="1">
                    <a:tableStyleId>{21E4AEA4-8DFA-4A89-87EB-49C32662AFE0}</a:tableStyleId>
                  </a:tblPr>
                  <a:tblGrid>
                    <a:gridCol w="1739226">
                      <a:extLst>
                        <a:ext uri="{9D8B030D-6E8A-4147-A177-3AD203B41FA5}">
                          <a16:colId xmlns:a16="http://schemas.microsoft.com/office/drawing/2014/main" val="2817560529"/>
                        </a:ext>
                      </a:extLst>
                    </a:gridCol>
                    <a:gridCol w="1739226">
                      <a:extLst>
                        <a:ext uri="{9D8B030D-6E8A-4147-A177-3AD203B41FA5}">
                          <a16:colId xmlns:a16="http://schemas.microsoft.com/office/drawing/2014/main" val="3944957491"/>
                        </a:ext>
                      </a:extLst>
                    </a:gridCol>
                    <a:gridCol w="1739226">
                      <a:extLst>
                        <a:ext uri="{9D8B030D-6E8A-4147-A177-3AD203B41FA5}">
                          <a16:colId xmlns:a16="http://schemas.microsoft.com/office/drawing/2014/main" val="3692405365"/>
                        </a:ext>
                      </a:extLst>
                    </a:gridCol>
                    <a:gridCol w="1739226">
                      <a:extLst>
                        <a:ext uri="{9D8B030D-6E8A-4147-A177-3AD203B41FA5}">
                          <a16:colId xmlns:a16="http://schemas.microsoft.com/office/drawing/2014/main" val="1581651733"/>
                        </a:ext>
                      </a:extLst>
                    </a:gridCol>
                    <a:gridCol w="1739226">
                      <a:extLst>
                        <a:ext uri="{9D8B030D-6E8A-4147-A177-3AD203B41FA5}">
                          <a16:colId xmlns:a16="http://schemas.microsoft.com/office/drawing/2014/main" val="777782021"/>
                        </a:ext>
                      </a:extLst>
                    </a:gridCol>
                    <a:gridCol w="1739226">
                      <a:extLst>
                        <a:ext uri="{9D8B030D-6E8A-4147-A177-3AD203B41FA5}">
                          <a16:colId xmlns:a16="http://schemas.microsoft.com/office/drawing/2014/main" val="125069184"/>
                        </a:ext>
                      </a:extLst>
                    </a:gridCol>
                    <a:gridCol w="1739226">
                      <a:extLst>
                        <a:ext uri="{9D8B030D-6E8A-4147-A177-3AD203B41FA5}">
                          <a16:colId xmlns:a16="http://schemas.microsoft.com/office/drawing/2014/main" val="641535698"/>
                        </a:ext>
                      </a:extLst>
                    </a:gridCol>
                  </a:tblGrid>
                  <a:tr h="370840">
                    <a:tc>
                      <a:txBody>
                        <a:bodyPr/>
                        <a:lstStyle/>
                        <a:p>
                          <a:pPr algn="ctr"/>
                          <a:r>
                            <a:rPr lang="en-US" dirty="0"/>
                            <a:t>Symbol</a:t>
                          </a:r>
                        </a:p>
                      </a:txBody>
                      <a:tcPr/>
                    </a:tc>
                    <a:tc>
                      <a:txBody>
                        <a:bodyPr/>
                        <a:lstStyle/>
                        <a:p>
                          <a:pPr algn="ctr"/>
                          <a:r>
                            <a:rPr lang="en-US" dirty="0"/>
                            <a:t>Parameter</a:t>
                          </a:r>
                        </a:p>
                      </a:txBody>
                      <a:tcPr/>
                    </a:tc>
                    <a:tc>
                      <a:txBody>
                        <a:bodyPr/>
                        <a:lstStyle/>
                        <a:p>
                          <a:pPr algn="ctr"/>
                          <a:r>
                            <a:rPr lang="en-US" dirty="0"/>
                            <a:t>Conditions</a:t>
                          </a:r>
                        </a:p>
                      </a:txBody>
                      <a:tcPr/>
                    </a:tc>
                    <a:tc>
                      <a:txBody>
                        <a:bodyPr/>
                        <a:lstStyle/>
                        <a:p>
                          <a:pPr algn="ctr"/>
                          <a:r>
                            <a:rPr lang="en-US" dirty="0"/>
                            <a:t>Minimum</a:t>
                          </a:r>
                        </a:p>
                      </a:txBody>
                      <a:tcPr/>
                    </a:tc>
                    <a:tc>
                      <a:txBody>
                        <a:bodyPr/>
                        <a:lstStyle/>
                        <a:p>
                          <a:pPr algn="ctr"/>
                          <a:r>
                            <a:rPr lang="en-US" dirty="0"/>
                            <a:t>Typical</a:t>
                          </a:r>
                        </a:p>
                      </a:txBody>
                      <a:tcPr/>
                    </a:tc>
                    <a:tc>
                      <a:txBody>
                        <a:bodyPr/>
                        <a:lstStyle/>
                        <a:p>
                          <a:pPr algn="ctr"/>
                          <a:r>
                            <a:rPr lang="en-US" dirty="0"/>
                            <a:t>Maximum</a:t>
                          </a:r>
                        </a:p>
                      </a:txBody>
                      <a:tcPr/>
                    </a:tc>
                    <a:tc>
                      <a:txBody>
                        <a:bodyPr/>
                        <a:lstStyle/>
                        <a:p>
                          <a:pPr algn="ctr"/>
                          <a:r>
                            <a:rPr lang="en-US" dirty="0"/>
                            <a:t>Unit</a:t>
                          </a:r>
                        </a:p>
                      </a:txBody>
                      <a:tcPr/>
                    </a:tc>
                    <a:extLst>
                      <a:ext uri="{0D108BD9-81ED-4DB2-BD59-A6C34878D82A}">
                        <a16:rowId xmlns:a16="http://schemas.microsoft.com/office/drawing/2014/main" val="3275027777"/>
                      </a:ext>
                    </a:extLst>
                  </a:tr>
                  <a:tr h="370840">
                    <a:tc rowSpan="2">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𝐶𝐶</m:t>
                                    </m:r>
                                  </m:sub>
                                </m:sSub>
                                <m:sSub>
                                  <m:sSubPr>
                                    <m:ctrlPr>
                                      <a:rPr lang="en-US" b="0" i="1" smtClean="0">
                                        <a:latin typeface="Cambria Math" panose="02040503050406030204" pitchFamily="18" charset="0"/>
                                      </a:rPr>
                                    </m:ctrlPr>
                                  </m:sSubPr>
                                  <m:e>
                                    <m:r>
                                      <a:rPr lang="nl-BE"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𝐸𝐸</m:t>
                                    </m:r>
                                  </m:sub>
                                </m:sSub>
                              </m:oMath>
                            </m:oMathPara>
                          </a14:m>
                          <a:endParaRPr lang="en-US" dirty="0"/>
                        </a:p>
                      </a:txBody>
                      <a:tcPr/>
                    </a:tc>
                    <a:tc>
                      <a:txBody>
                        <a:bodyPr/>
                        <a:lstStyle/>
                        <a:p>
                          <a:pPr algn="ctr"/>
                          <a:r>
                            <a:rPr lang="en-US" dirty="0"/>
                            <a:t>Supply Voltage</a:t>
                          </a:r>
                        </a:p>
                      </a:txBody>
                      <a:tcPr/>
                    </a:tc>
                    <a:tc>
                      <a:txBody>
                        <a:bodyPr/>
                        <a:lstStyle/>
                        <a:p>
                          <a:pPr algn="ctr"/>
                          <a:endParaRPr lang="en-US" dirty="0"/>
                        </a:p>
                      </a:txBody>
                      <a:tcPr/>
                    </a:tc>
                    <a:tc>
                      <a:txBody>
                        <a:bodyPr/>
                        <a:lstStyle/>
                        <a:p>
                          <a:pPr algn="ctr"/>
                          <a:r>
                            <a:rPr lang="en-US" dirty="0"/>
                            <a:t>1.7</a:t>
                          </a:r>
                        </a:p>
                      </a:txBody>
                      <a:tcPr/>
                    </a:tc>
                    <a:tc>
                      <a:txBody>
                        <a:bodyPr/>
                        <a:lstStyle/>
                        <a:p>
                          <a:pPr algn="ctr"/>
                          <a:r>
                            <a:rPr lang="en-US" dirty="0"/>
                            <a:t>1.8</a:t>
                          </a:r>
                        </a:p>
                      </a:txBody>
                      <a:tcPr/>
                    </a:tc>
                    <a:tc>
                      <a:txBody>
                        <a:bodyPr/>
                        <a:lstStyle/>
                        <a:p>
                          <a:pPr algn="ctr"/>
                          <a:r>
                            <a:rPr lang="en-US" dirty="0"/>
                            <a:t>1.9</a:t>
                          </a:r>
                        </a:p>
                      </a:txBody>
                      <a:tcPr/>
                    </a:tc>
                    <a:tc>
                      <a:txBody>
                        <a:bodyPr/>
                        <a:lstStyle/>
                        <a:p>
                          <a:pPr algn="ctr"/>
                          <a:r>
                            <a:rPr lang="en-US" dirty="0"/>
                            <a:t>V</a:t>
                          </a:r>
                        </a:p>
                      </a:txBody>
                      <a:tcPr/>
                    </a:tc>
                    <a:extLst>
                      <a:ext uri="{0D108BD9-81ED-4DB2-BD59-A6C34878D82A}">
                        <a16:rowId xmlns:a16="http://schemas.microsoft.com/office/drawing/2014/main" val="2627539467"/>
                      </a:ext>
                    </a:extLst>
                  </a:tr>
                  <a:tr h="370840">
                    <a:tc vMerge="1">
                      <a:txBody>
                        <a:bodyPr/>
                        <a:lstStyle/>
                        <a:p>
                          <a:endParaRPr lang="en-US" dirty="0"/>
                        </a:p>
                      </a:txBody>
                      <a:tcPr/>
                    </a:tc>
                    <a:tc>
                      <a:txBody>
                        <a:bodyPr/>
                        <a:lstStyle/>
                        <a:p>
                          <a:pPr algn="ctr"/>
                          <a:r>
                            <a:rPr lang="en-US" dirty="0"/>
                            <a:t>Supply Noise</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solidFill>
                                <a:srgbClr val="FF0000"/>
                              </a:solidFill>
                            </a:rPr>
                            <a:t>1000</a:t>
                          </a:r>
                        </a:p>
                      </a:txBody>
                      <a:tcPr/>
                    </a:tc>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rms</m:t>
                                    </m:r>
                                  </m:sub>
                                </m:sSub>
                              </m:oMath>
                            </m:oMathPara>
                          </a14:m>
                          <a:endParaRPr lang="en-US" dirty="0"/>
                        </a:p>
                      </a:txBody>
                      <a:tcPr/>
                    </a:tc>
                    <a:extLst>
                      <a:ext uri="{0D108BD9-81ED-4DB2-BD59-A6C34878D82A}">
                        <a16:rowId xmlns:a16="http://schemas.microsoft.com/office/drawing/2014/main" val="734665026"/>
                      </a:ext>
                    </a:extLst>
                  </a:tr>
                  <a:tr h="370840">
                    <a:tc>
                      <a:txBody>
                        <a:bodyPr/>
                        <a:lstStyle/>
                        <a:p>
                          <a:pPr algn="ctr"/>
                          <a:endParaRPr lang="en-US" dirty="0"/>
                        </a:p>
                      </a:txBody>
                      <a:tcPr/>
                    </a:tc>
                    <a:tc>
                      <a:txBody>
                        <a:bodyPr/>
                        <a:lstStyle/>
                        <a:p>
                          <a:pPr algn="ctr"/>
                          <a:r>
                            <a:rPr lang="en-US" dirty="0"/>
                            <a:t>Supply Voltage</a:t>
                          </a:r>
                        </a:p>
                      </a:txBody>
                      <a:tcPr/>
                    </a:tc>
                    <a:tc>
                      <a:txBody>
                        <a:bodyPr/>
                        <a:lstStyle/>
                        <a:p>
                          <a:pPr algn="ctr"/>
                          <a:endParaRPr lang="en-US"/>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V</a:t>
                          </a:r>
                        </a:p>
                      </a:txBody>
                      <a:tcPr/>
                    </a:tc>
                    <a:extLst>
                      <a:ext uri="{0D108BD9-81ED-4DB2-BD59-A6C34878D82A}">
                        <a16:rowId xmlns:a16="http://schemas.microsoft.com/office/drawing/2014/main" val="1479014493"/>
                      </a:ext>
                    </a:extLst>
                  </a:tr>
                  <a:tr h="370840">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HIGH</a:t>
                          </a:r>
                          <a:r>
                            <a:rPr lang="en-US" baseline="0" dirty="0"/>
                            <a:t>-</a:t>
                          </a:r>
                          <a:r>
                            <a:rPr lang="en-US" dirty="0"/>
                            <a:t>V</a:t>
                          </a:r>
                          <a:r>
                            <a:rPr lang="en-US" baseline="-25000" dirty="0"/>
                            <a:t>LOW</a:t>
                          </a:r>
                        </a:p>
                        <a:p>
                          <a:pPr algn="ctr"/>
                          <a:endParaRPr lang="en-US" baseline="-25000" dirty="0"/>
                        </a:p>
                      </a:txBody>
                      <a:tcPr/>
                    </a:tc>
                    <a:tc>
                      <a:txBody>
                        <a:bodyPr/>
                        <a:lstStyle/>
                        <a:p>
                          <a:pPr algn="ctr"/>
                          <a:r>
                            <a:rPr lang="en-US" dirty="0"/>
                            <a:t>Voltage</a:t>
                          </a:r>
                        </a:p>
                      </a:txBody>
                      <a:tcPr/>
                    </a:tc>
                    <a:tc>
                      <a:txBody>
                        <a:bodyPr/>
                        <a:lstStyle/>
                        <a:p>
                          <a:pPr algn="ctr"/>
                          <a:endParaRPr lang="en-US" dirty="0"/>
                        </a:p>
                      </a:txBody>
                      <a:tcPr/>
                    </a:tc>
                    <a:tc>
                      <a:txBody>
                        <a:bodyPr/>
                        <a:lstStyle/>
                        <a:p>
                          <a:pPr algn="ctr"/>
                          <a:r>
                            <a:rPr lang="en-US" dirty="0"/>
                            <a:t>1.7</a:t>
                          </a:r>
                        </a:p>
                      </a:txBody>
                      <a:tcPr/>
                    </a:tc>
                    <a:tc>
                      <a:txBody>
                        <a:bodyPr/>
                        <a:lstStyle/>
                        <a:p>
                          <a:pPr algn="ctr"/>
                          <a:r>
                            <a:rPr lang="en-US" dirty="0"/>
                            <a:t>1.8</a:t>
                          </a:r>
                        </a:p>
                      </a:txBody>
                      <a:tcPr/>
                    </a:tc>
                    <a:tc>
                      <a:txBody>
                        <a:bodyPr/>
                        <a:lstStyle/>
                        <a:p>
                          <a:pPr algn="ctr"/>
                          <a:r>
                            <a:rPr lang="en-US" dirty="0"/>
                            <a:t>1.9</a:t>
                          </a:r>
                        </a:p>
                      </a:txBody>
                      <a:tcPr/>
                    </a:tc>
                    <a:tc>
                      <a:txBody>
                        <a:bodyPr/>
                        <a:lstStyle/>
                        <a:p>
                          <a:pPr algn="ctr"/>
                          <a:r>
                            <a:rPr lang="en-US" dirty="0"/>
                            <a:t>V</a:t>
                          </a:r>
                        </a:p>
                      </a:txBody>
                      <a:tcPr/>
                    </a:tc>
                    <a:extLst>
                      <a:ext uri="{0D108BD9-81ED-4DB2-BD59-A6C34878D82A}">
                        <a16:rowId xmlns:a16="http://schemas.microsoft.com/office/drawing/2014/main" val="738233102"/>
                      </a:ext>
                    </a:extLst>
                  </a:tr>
                  <a:tr h="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Noise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Signal proportional</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50</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rms</m:t>
                                    </m:r>
                                  </m:sub>
                                </m:sSub>
                              </m:oMath>
                            </m:oMathPara>
                          </a14:m>
                          <a:endParaRPr lang="en-US" dirty="0"/>
                        </a:p>
                      </a:txBody>
                      <a:tcPr/>
                    </a:tc>
                    <a:extLst>
                      <a:ext uri="{0D108BD9-81ED-4DB2-BD59-A6C34878D82A}">
                        <a16:rowId xmlns:a16="http://schemas.microsoft.com/office/drawing/2014/main" val="1244043407"/>
                      </a:ext>
                    </a:extLst>
                  </a:tr>
                  <a:tr h="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Noise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uncorrelated</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100</a:t>
                          </a:r>
                        </a:p>
                      </a:txBody>
                      <a:tcPr/>
                    </a:tc>
                    <a:tc>
                      <a:txBody>
                        <a:bodyPr/>
                        <a:lstStyle/>
                        <a:p>
                          <a:pPr algn="ctr"/>
                          <a:r>
                            <a:rPr lang="en-US" dirty="0"/>
                            <a:t>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rms</m:t>
                                    </m:r>
                                  </m:sub>
                                </m:sSub>
                              </m:oMath>
                            </m:oMathPara>
                          </a14:m>
                          <a:endParaRPr lang="en-US" dirty="0"/>
                        </a:p>
                      </a:txBody>
                      <a:tcPr/>
                    </a:tc>
                    <a:extLst>
                      <a:ext uri="{0D108BD9-81ED-4DB2-BD59-A6C34878D82A}">
                        <a16:rowId xmlns:a16="http://schemas.microsoft.com/office/drawing/2014/main" val="304952045"/>
                      </a:ext>
                    </a:extLst>
                  </a:tr>
                  <a:tr h="0">
                    <a:tc vMerge="1">
                      <a:txBody>
                        <a:bodyPr/>
                        <a:lstStyle/>
                        <a:p>
                          <a:pPr algn="ctr"/>
                          <a:endParaRPr lang="en-US" baseline="-25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Noise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Correlated to clocks</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1000</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rms</m:t>
                                    </m:r>
                                  </m:sub>
                                </m:sSub>
                              </m:oMath>
                            </m:oMathPara>
                          </a14:m>
                          <a:endParaRPr lang="en-US" dirty="0"/>
                        </a:p>
                      </a:txBody>
                      <a:tcPr/>
                    </a:tc>
                    <a:extLst>
                      <a:ext uri="{0D108BD9-81ED-4DB2-BD59-A6C34878D82A}">
                        <a16:rowId xmlns:a16="http://schemas.microsoft.com/office/drawing/2014/main" val="1735204067"/>
                      </a:ext>
                    </a:extLst>
                  </a:tr>
                  <a:tr h="370840">
                    <a:tc rowSpan="3">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𝐶𝐶</m:t>
                                        </m:r>
                                      </m:sub>
                                    </m:sSub>
                                  </m:sub>
                                </m:sSub>
                                <m:r>
                                  <a:rPr lang="nl-BE" b="0" i="1" smtClean="0">
                                    <a:latin typeface="Cambria Math" panose="02040503050406030204" pitchFamily="18" charset="0"/>
                                  </a:rPr>
                                  <m:t>&amp;</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𝐸𝐸</m:t>
                                        </m:r>
                                      </m:sub>
                                    </m:sSub>
                                  </m:sub>
                                </m:sSub>
                              </m:oMath>
                            </m:oMathPara>
                          </a14:m>
                          <a:endParaRPr lang="en-US" dirty="0"/>
                        </a:p>
                      </a:txBody>
                      <a:tcPr/>
                    </a:tc>
                    <a:tc rowSpan="3">
                      <a:txBody>
                        <a:bodyPr/>
                        <a:lstStyle/>
                        <a:p>
                          <a:pPr algn="ctr"/>
                          <a:r>
                            <a:rPr lang="en-US" dirty="0"/>
                            <a:t>Supply current</a:t>
                          </a:r>
                        </a:p>
                      </a:txBody>
                      <a:tcPr/>
                    </a:tc>
                    <a:tc>
                      <a:txBody>
                        <a:bodyPr/>
                        <a:lstStyle/>
                        <a:p>
                          <a:pPr algn="ctr"/>
                          <a:r>
                            <a:rPr lang="en-US" dirty="0"/>
                            <a:t>Average</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538942011"/>
                      </a:ext>
                    </a:extLst>
                  </a:tr>
                  <a:tr h="370840">
                    <a:tc vMerge="1">
                      <a:txBody>
                        <a:bodyPr/>
                        <a:lstStyle/>
                        <a:p>
                          <a:endParaRPr lang="en-US" dirty="0"/>
                        </a:p>
                      </a:txBody>
                      <a:tcPr/>
                    </a:tc>
                    <a:tc vMerge="1">
                      <a:txBody>
                        <a:bodyPr/>
                        <a:lstStyle/>
                        <a:p>
                          <a:endParaRPr lang="en-US" dirty="0"/>
                        </a:p>
                      </a:txBody>
                      <a:tcPr/>
                    </a:tc>
                    <a:tc>
                      <a:txBody>
                        <a:bodyPr/>
                        <a:lstStyle/>
                        <a:p>
                          <a:pPr algn="ctr"/>
                          <a:r>
                            <a:rPr lang="en-US" dirty="0"/>
                            <a:t>Peak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980626898"/>
                      </a:ext>
                    </a:extLst>
                  </a:tr>
                  <a:tr h="370840">
                    <a:tc vMerge="1">
                      <a:txBody>
                        <a:bodyPr/>
                        <a:lstStyle/>
                        <a:p>
                          <a:endParaRPr lang="en-US" dirty="0"/>
                        </a:p>
                      </a:txBody>
                      <a:tcPr/>
                    </a:tc>
                    <a:tc vMerge="1">
                      <a:txBody>
                        <a:bodyPr/>
                        <a:lstStyle/>
                        <a:p>
                          <a:endParaRPr lang="en-US" dirty="0"/>
                        </a:p>
                      </a:txBody>
                      <a:tcPr/>
                    </a:tc>
                    <a:tc>
                      <a:txBody>
                        <a:bodyPr/>
                        <a:lstStyle/>
                        <a:p>
                          <a:pPr algn="ctr"/>
                          <a:r>
                            <a:rPr lang="en-US" dirty="0"/>
                            <a:t>FWHM</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26628257"/>
                      </a:ext>
                    </a:extLst>
                  </a:tr>
                  <a:tr h="370840">
                    <a:tc rowSpan="2">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𝐷𝐷</m:t>
                                    </m:r>
                                  </m:sub>
                                </m:sSub>
                              </m:oMath>
                            </m:oMathPara>
                          </a14:m>
                          <a:endParaRPr lang="en-US" dirty="0"/>
                        </a:p>
                      </a:txBody>
                      <a:tcPr/>
                    </a:tc>
                    <a:tc>
                      <a:txBody>
                        <a:bodyPr/>
                        <a:lstStyle/>
                        <a:p>
                          <a:pPr algn="ctr"/>
                          <a:r>
                            <a:rPr lang="en-US" dirty="0"/>
                            <a:t>Supply Voltage</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t>3.3</a:t>
                          </a:r>
                        </a:p>
                      </a:txBody>
                      <a:tcPr/>
                    </a:tc>
                    <a:tc>
                      <a:txBody>
                        <a:bodyPr/>
                        <a:lstStyle/>
                        <a:p>
                          <a:pPr algn="ctr"/>
                          <a:endParaRPr lang="en-US" dirty="0"/>
                        </a:p>
                      </a:txBody>
                      <a:tcPr/>
                    </a:tc>
                    <a:tc>
                      <a:txBody>
                        <a:bodyPr/>
                        <a:lstStyle/>
                        <a:p>
                          <a:pPr algn="ctr"/>
                          <a:r>
                            <a:rPr lang="en-US" dirty="0"/>
                            <a:t>V</a:t>
                          </a:r>
                        </a:p>
                      </a:txBody>
                      <a:tcPr/>
                    </a:tc>
                    <a:extLst>
                      <a:ext uri="{0D108BD9-81ED-4DB2-BD59-A6C34878D82A}">
                        <a16:rowId xmlns:a16="http://schemas.microsoft.com/office/drawing/2014/main" val="1541946754"/>
                      </a:ext>
                    </a:extLst>
                  </a:tr>
                  <a:tr h="370840">
                    <a:tc vMerge="1">
                      <a:txBody>
                        <a:bodyPr/>
                        <a:lstStyle/>
                        <a:p>
                          <a:endParaRPr lang="en-US" dirty="0"/>
                        </a:p>
                      </a:txBody>
                      <a:tcPr/>
                    </a:tc>
                    <a:tc>
                      <a:txBody>
                        <a:bodyPr/>
                        <a:lstStyle/>
                        <a:p>
                          <a:pPr algn="ctr"/>
                          <a:r>
                            <a:rPr lang="en-US" dirty="0"/>
                            <a:t>Supply Noise</a:t>
                          </a:r>
                        </a:p>
                      </a:txBody>
                      <a:tcPr/>
                    </a:tc>
                    <a:tc>
                      <a:txBody>
                        <a:bodyPr/>
                        <a:lstStyle/>
                        <a:p>
                          <a:pPr algn="ctr"/>
                          <a:endParaRPr lang="en-US"/>
                        </a:p>
                      </a:txBody>
                      <a:tcPr/>
                    </a:tc>
                    <a:tc>
                      <a:txBody>
                        <a:bodyPr/>
                        <a:lstStyle/>
                        <a:p>
                          <a:pPr algn="ctr"/>
                          <a:endParaRPr lang="en-US"/>
                        </a:p>
                      </a:txBody>
                      <a:tcPr/>
                    </a:tc>
                    <a:tc>
                      <a:txBody>
                        <a:bodyPr/>
                        <a:lstStyle/>
                        <a:p>
                          <a:pPr algn="ctr"/>
                          <a:r>
                            <a:rPr lang="en-US" dirty="0">
                              <a:solidFill>
                                <a:srgbClr val="FF0000"/>
                              </a:solidFill>
                            </a:rPr>
                            <a:t>1000</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rms</m:t>
                                    </m:r>
                                  </m:sub>
                                </m:sSub>
                              </m:oMath>
                            </m:oMathPara>
                          </a14:m>
                          <a:endParaRPr lang="en-US" dirty="0"/>
                        </a:p>
                      </a:txBody>
                      <a:tcPr/>
                    </a:tc>
                    <a:extLst>
                      <a:ext uri="{0D108BD9-81ED-4DB2-BD59-A6C34878D82A}">
                        <a16:rowId xmlns:a16="http://schemas.microsoft.com/office/drawing/2014/main" val="116604952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𝑆𝑆</m:t>
                                    </m:r>
                                  </m:sub>
                                </m:sSub>
                              </m:oMath>
                            </m:oMathPara>
                          </a14:m>
                          <a:endParaRPr lang="en-US" dirty="0"/>
                        </a:p>
                      </a:txBody>
                      <a:tcPr/>
                    </a:tc>
                    <a:tc>
                      <a:txBody>
                        <a:bodyPr/>
                        <a:lstStyle/>
                        <a:p>
                          <a:pPr algn="ctr"/>
                          <a:r>
                            <a:rPr lang="en-US" dirty="0"/>
                            <a:t>Supply Voltage</a:t>
                          </a:r>
                        </a:p>
                      </a:txBody>
                      <a:tcPr/>
                    </a:tc>
                    <a:tc>
                      <a:txBody>
                        <a:bodyPr/>
                        <a:lstStyle/>
                        <a:p>
                          <a:pPr algn="ctr"/>
                          <a:endParaRPr lang="en-US"/>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V</a:t>
                          </a:r>
                        </a:p>
                      </a:txBody>
                      <a:tcPr/>
                    </a:tc>
                    <a:extLst>
                      <a:ext uri="{0D108BD9-81ED-4DB2-BD59-A6C34878D82A}">
                        <a16:rowId xmlns:a16="http://schemas.microsoft.com/office/drawing/2014/main" val="1539219094"/>
                      </a:ext>
                    </a:extLst>
                  </a:tr>
                  <a:tr h="370840">
                    <a:tc rowSpan="3">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𝐷𝐷</m:t>
                                        </m:r>
                                      </m:sub>
                                    </m:sSub>
                                  </m:sub>
                                </m:sSub>
                                <m:r>
                                  <a:rPr lang="nl-BE" b="0" i="1" smtClean="0">
                                    <a:latin typeface="Cambria Math" panose="02040503050406030204" pitchFamily="18" charset="0"/>
                                  </a:rPr>
                                  <m:t>&amp;</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𝑆𝑆</m:t>
                                        </m:r>
                                      </m:sub>
                                    </m:sSub>
                                  </m:sub>
                                </m:sSub>
                              </m:oMath>
                            </m:oMathPara>
                          </a14:m>
                          <a:endParaRPr lang="en-US" dirty="0"/>
                        </a:p>
                      </a:txBody>
                      <a:tcPr/>
                    </a:tc>
                    <a:tc rowSpan="3">
                      <a:txBody>
                        <a:bodyPr/>
                        <a:lstStyle/>
                        <a:p>
                          <a:pPr algn="ctr"/>
                          <a:r>
                            <a:rPr lang="en-US" dirty="0"/>
                            <a:t>Supply current</a:t>
                          </a:r>
                        </a:p>
                      </a:txBody>
                      <a:tcPr/>
                    </a:tc>
                    <a:tc>
                      <a:txBody>
                        <a:bodyPr/>
                        <a:lstStyle/>
                        <a:p>
                          <a:pPr algn="ctr"/>
                          <a:r>
                            <a:rPr lang="en-US" dirty="0"/>
                            <a:t>Average</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613218626"/>
                      </a:ext>
                    </a:extLst>
                  </a:tr>
                  <a:tr h="370840">
                    <a:tc vMerge="1">
                      <a:txBody>
                        <a:bodyPr/>
                        <a:lstStyle/>
                        <a:p>
                          <a:pPr algn="ctr"/>
                          <a:endParaRPr lang="en-US" dirty="0"/>
                        </a:p>
                      </a:txBody>
                      <a:tcPr/>
                    </a:tc>
                    <a:tc vMerge="1">
                      <a:txBody>
                        <a:bodyPr/>
                        <a:lstStyle/>
                        <a:p>
                          <a:endParaRPr lang="en-US" dirty="0"/>
                        </a:p>
                      </a:txBody>
                      <a:tcPr/>
                    </a:tc>
                    <a:tc>
                      <a:txBody>
                        <a:bodyPr/>
                        <a:lstStyle/>
                        <a:p>
                          <a:pPr algn="ctr"/>
                          <a:r>
                            <a:rPr lang="en-US" dirty="0"/>
                            <a:t>Peak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3152142"/>
                      </a:ext>
                    </a:extLst>
                  </a:tr>
                  <a:tr h="370840">
                    <a:tc vMerge="1">
                      <a:txBody>
                        <a:bodyPr/>
                        <a:lstStyle/>
                        <a:p>
                          <a:pPr algn="ctr"/>
                          <a:endParaRPr lang="en-US" dirty="0"/>
                        </a:p>
                      </a:txBody>
                      <a:tcPr/>
                    </a:tc>
                    <a:tc vMerge="1">
                      <a:txBody>
                        <a:bodyPr/>
                        <a:lstStyle/>
                        <a:p>
                          <a:endParaRPr lang="en-US" dirty="0"/>
                        </a:p>
                      </a:txBody>
                      <a:tcPr/>
                    </a:tc>
                    <a:tc>
                      <a:txBody>
                        <a:bodyPr/>
                        <a:lstStyle/>
                        <a:p>
                          <a:pPr algn="ctr"/>
                          <a:r>
                            <a:rPr lang="en-US" dirty="0"/>
                            <a:t>FWHM</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19177505"/>
                      </a:ext>
                    </a:extLst>
                  </a:tr>
                  <a:tr h="370840">
                    <a:tc>
                      <a:txBody>
                        <a:bodyPr/>
                        <a:lstStyle/>
                        <a:p>
                          <a:pPr algn="ctr"/>
                          <a:r>
                            <a:rPr lang="en-US" dirty="0"/>
                            <a:t>sub </a:t>
                          </a:r>
                        </a:p>
                      </a:txBody>
                      <a:tcPr/>
                    </a:tc>
                    <a:tc>
                      <a:txBody>
                        <a:bodyPr/>
                        <a:lstStyle/>
                        <a:p>
                          <a:pPr algn="ctr"/>
                          <a:r>
                            <a:rPr lang="en-US" dirty="0"/>
                            <a:t>Supply Voltage</a:t>
                          </a:r>
                        </a:p>
                      </a:txBody>
                      <a:tcPr/>
                    </a:tc>
                    <a:tc>
                      <a:txBody>
                        <a:bodyPr/>
                        <a:lstStyle/>
                        <a:p>
                          <a:pPr algn="ctr"/>
                          <a:r>
                            <a:rPr lang="en-US" dirty="0"/>
                            <a:t>reference</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V</a:t>
                          </a:r>
                        </a:p>
                      </a:txBody>
                      <a:tcPr/>
                    </a:tc>
                    <a:extLst>
                      <a:ext uri="{0D108BD9-81ED-4DB2-BD59-A6C34878D82A}">
                        <a16:rowId xmlns:a16="http://schemas.microsoft.com/office/drawing/2014/main" val="1418813649"/>
                      </a:ext>
                    </a:extLst>
                  </a:tr>
                </a:tbl>
              </a:graphicData>
            </a:graphic>
          </p:graphicFrame>
        </mc:Choice>
        <mc:Fallback xmlns="">
          <p:graphicFrame>
            <p:nvGraphicFramePr>
              <p:cNvPr id="6" name="Table 6">
                <a:extLst>
                  <a:ext uri="{FF2B5EF4-FFF2-40B4-BE49-F238E27FC236}">
                    <a16:creationId xmlns:a16="http://schemas.microsoft.com/office/drawing/2014/main" id="{685A9F10-2F41-635B-4DE5-0E9A058E183C}"/>
                  </a:ext>
                </a:extLst>
              </p:cNvPr>
              <p:cNvGraphicFramePr>
                <a:graphicFrameLocks noGrp="1"/>
              </p:cNvGraphicFramePr>
              <p:nvPr>
                <p:ph idx="1"/>
                <p:extLst>
                  <p:ext uri="{D42A27DB-BD31-4B8C-83A1-F6EECF244321}">
                    <p14:modId xmlns:p14="http://schemas.microsoft.com/office/powerpoint/2010/main" val="225818432"/>
                  </p:ext>
                </p:extLst>
              </p:nvPr>
            </p:nvGraphicFramePr>
            <p:xfrm>
              <a:off x="17418" y="762000"/>
              <a:ext cx="12174582" cy="7208520"/>
            </p:xfrm>
            <a:graphic>
              <a:graphicData uri="http://schemas.openxmlformats.org/drawingml/2006/table">
                <a:tbl>
                  <a:tblPr firstRow="1" bandRow="1">
                    <a:tableStyleId>{21E4AEA4-8DFA-4A89-87EB-49C32662AFE0}</a:tableStyleId>
                  </a:tblPr>
                  <a:tblGrid>
                    <a:gridCol w="1739226">
                      <a:extLst>
                        <a:ext uri="{9D8B030D-6E8A-4147-A177-3AD203B41FA5}">
                          <a16:colId xmlns:a16="http://schemas.microsoft.com/office/drawing/2014/main" val="2817560529"/>
                        </a:ext>
                      </a:extLst>
                    </a:gridCol>
                    <a:gridCol w="1739226">
                      <a:extLst>
                        <a:ext uri="{9D8B030D-6E8A-4147-A177-3AD203B41FA5}">
                          <a16:colId xmlns:a16="http://schemas.microsoft.com/office/drawing/2014/main" val="3944957491"/>
                        </a:ext>
                      </a:extLst>
                    </a:gridCol>
                    <a:gridCol w="1739226">
                      <a:extLst>
                        <a:ext uri="{9D8B030D-6E8A-4147-A177-3AD203B41FA5}">
                          <a16:colId xmlns:a16="http://schemas.microsoft.com/office/drawing/2014/main" val="3692405365"/>
                        </a:ext>
                      </a:extLst>
                    </a:gridCol>
                    <a:gridCol w="1739226">
                      <a:extLst>
                        <a:ext uri="{9D8B030D-6E8A-4147-A177-3AD203B41FA5}">
                          <a16:colId xmlns:a16="http://schemas.microsoft.com/office/drawing/2014/main" val="1581651733"/>
                        </a:ext>
                      </a:extLst>
                    </a:gridCol>
                    <a:gridCol w="1739226">
                      <a:extLst>
                        <a:ext uri="{9D8B030D-6E8A-4147-A177-3AD203B41FA5}">
                          <a16:colId xmlns:a16="http://schemas.microsoft.com/office/drawing/2014/main" val="777782021"/>
                        </a:ext>
                      </a:extLst>
                    </a:gridCol>
                    <a:gridCol w="1739226">
                      <a:extLst>
                        <a:ext uri="{9D8B030D-6E8A-4147-A177-3AD203B41FA5}">
                          <a16:colId xmlns:a16="http://schemas.microsoft.com/office/drawing/2014/main" val="125069184"/>
                        </a:ext>
                      </a:extLst>
                    </a:gridCol>
                    <a:gridCol w="1739226">
                      <a:extLst>
                        <a:ext uri="{9D8B030D-6E8A-4147-A177-3AD203B41FA5}">
                          <a16:colId xmlns:a16="http://schemas.microsoft.com/office/drawing/2014/main" val="641535698"/>
                        </a:ext>
                      </a:extLst>
                    </a:gridCol>
                  </a:tblGrid>
                  <a:tr h="370840">
                    <a:tc>
                      <a:txBody>
                        <a:bodyPr/>
                        <a:lstStyle/>
                        <a:p>
                          <a:pPr algn="ctr"/>
                          <a:r>
                            <a:rPr lang="en-US" dirty="0"/>
                            <a:t>Symbol</a:t>
                          </a:r>
                        </a:p>
                      </a:txBody>
                      <a:tcPr/>
                    </a:tc>
                    <a:tc>
                      <a:txBody>
                        <a:bodyPr/>
                        <a:lstStyle/>
                        <a:p>
                          <a:pPr algn="ctr"/>
                          <a:r>
                            <a:rPr lang="en-US" dirty="0"/>
                            <a:t>Parameter</a:t>
                          </a:r>
                        </a:p>
                      </a:txBody>
                      <a:tcPr/>
                    </a:tc>
                    <a:tc>
                      <a:txBody>
                        <a:bodyPr/>
                        <a:lstStyle/>
                        <a:p>
                          <a:pPr algn="ctr"/>
                          <a:r>
                            <a:rPr lang="en-US" dirty="0"/>
                            <a:t>Conditions</a:t>
                          </a:r>
                        </a:p>
                      </a:txBody>
                      <a:tcPr/>
                    </a:tc>
                    <a:tc>
                      <a:txBody>
                        <a:bodyPr/>
                        <a:lstStyle/>
                        <a:p>
                          <a:pPr algn="ctr"/>
                          <a:r>
                            <a:rPr lang="en-US" dirty="0"/>
                            <a:t>Minimum</a:t>
                          </a:r>
                        </a:p>
                      </a:txBody>
                      <a:tcPr/>
                    </a:tc>
                    <a:tc>
                      <a:txBody>
                        <a:bodyPr/>
                        <a:lstStyle/>
                        <a:p>
                          <a:pPr algn="ctr"/>
                          <a:r>
                            <a:rPr lang="en-US" dirty="0"/>
                            <a:t>Typical</a:t>
                          </a:r>
                        </a:p>
                      </a:txBody>
                      <a:tcPr/>
                    </a:tc>
                    <a:tc>
                      <a:txBody>
                        <a:bodyPr/>
                        <a:lstStyle/>
                        <a:p>
                          <a:pPr algn="ctr"/>
                          <a:r>
                            <a:rPr lang="en-US" dirty="0"/>
                            <a:t>Maximum</a:t>
                          </a:r>
                        </a:p>
                      </a:txBody>
                      <a:tcPr/>
                    </a:tc>
                    <a:tc>
                      <a:txBody>
                        <a:bodyPr/>
                        <a:lstStyle/>
                        <a:p>
                          <a:pPr algn="ctr"/>
                          <a:r>
                            <a:rPr lang="en-US" dirty="0"/>
                            <a:t>Unit</a:t>
                          </a:r>
                        </a:p>
                      </a:txBody>
                      <a:tcPr/>
                    </a:tc>
                    <a:extLst>
                      <a:ext uri="{0D108BD9-81ED-4DB2-BD59-A6C34878D82A}">
                        <a16:rowId xmlns:a16="http://schemas.microsoft.com/office/drawing/2014/main" val="3275027777"/>
                      </a:ext>
                    </a:extLst>
                  </a:tr>
                  <a:tr h="370840">
                    <a:tc rowSpan="2">
                      <a:txBody>
                        <a:bodyPr/>
                        <a:lstStyle/>
                        <a:p>
                          <a:endParaRPr lang="en-US"/>
                        </a:p>
                      </a:txBody>
                      <a:tcPr>
                        <a:blipFill>
                          <a:blip r:embed="rId2"/>
                          <a:stretch>
                            <a:fillRect l="-351" t="-54098" r="-602807" b="-831967"/>
                          </a:stretch>
                        </a:blipFill>
                      </a:tcPr>
                    </a:tc>
                    <a:tc>
                      <a:txBody>
                        <a:bodyPr/>
                        <a:lstStyle/>
                        <a:p>
                          <a:pPr algn="ctr"/>
                          <a:r>
                            <a:rPr lang="en-US" dirty="0"/>
                            <a:t>Supply Voltage</a:t>
                          </a:r>
                        </a:p>
                      </a:txBody>
                      <a:tcPr/>
                    </a:tc>
                    <a:tc>
                      <a:txBody>
                        <a:bodyPr/>
                        <a:lstStyle/>
                        <a:p>
                          <a:pPr algn="ctr"/>
                          <a:endParaRPr lang="en-US" dirty="0"/>
                        </a:p>
                      </a:txBody>
                      <a:tcPr/>
                    </a:tc>
                    <a:tc>
                      <a:txBody>
                        <a:bodyPr/>
                        <a:lstStyle/>
                        <a:p>
                          <a:pPr algn="ctr"/>
                          <a:r>
                            <a:rPr lang="en-US" dirty="0"/>
                            <a:t>1.7</a:t>
                          </a:r>
                        </a:p>
                      </a:txBody>
                      <a:tcPr/>
                    </a:tc>
                    <a:tc>
                      <a:txBody>
                        <a:bodyPr/>
                        <a:lstStyle/>
                        <a:p>
                          <a:pPr algn="ctr"/>
                          <a:r>
                            <a:rPr lang="en-US" dirty="0"/>
                            <a:t>1.8</a:t>
                          </a:r>
                        </a:p>
                      </a:txBody>
                      <a:tcPr/>
                    </a:tc>
                    <a:tc>
                      <a:txBody>
                        <a:bodyPr/>
                        <a:lstStyle/>
                        <a:p>
                          <a:pPr algn="ctr"/>
                          <a:r>
                            <a:rPr lang="en-US" dirty="0"/>
                            <a:t>1.9</a:t>
                          </a:r>
                        </a:p>
                      </a:txBody>
                      <a:tcPr/>
                    </a:tc>
                    <a:tc>
                      <a:txBody>
                        <a:bodyPr/>
                        <a:lstStyle/>
                        <a:p>
                          <a:pPr algn="ctr"/>
                          <a:r>
                            <a:rPr lang="en-US" dirty="0"/>
                            <a:t>V</a:t>
                          </a:r>
                        </a:p>
                      </a:txBody>
                      <a:tcPr/>
                    </a:tc>
                    <a:extLst>
                      <a:ext uri="{0D108BD9-81ED-4DB2-BD59-A6C34878D82A}">
                        <a16:rowId xmlns:a16="http://schemas.microsoft.com/office/drawing/2014/main" val="2627539467"/>
                      </a:ext>
                    </a:extLst>
                  </a:tr>
                  <a:tr h="370840">
                    <a:tc vMerge="1">
                      <a:txBody>
                        <a:bodyPr/>
                        <a:lstStyle/>
                        <a:p>
                          <a:endParaRPr lang="en-US" dirty="0"/>
                        </a:p>
                      </a:txBody>
                      <a:tcPr/>
                    </a:tc>
                    <a:tc>
                      <a:txBody>
                        <a:bodyPr/>
                        <a:lstStyle/>
                        <a:p>
                          <a:pPr algn="ctr"/>
                          <a:r>
                            <a:rPr lang="en-US" dirty="0"/>
                            <a:t>Supply Noise</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solidFill>
                                <a:srgbClr val="FF0000"/>
                              </a:solidFill>
                            </a:rPr>
                            <a:t>1000</a:t>
                          </a:r>
                        </a:p>
                      </a:txBody>
                      <a:tcPr/>
                    </a:tc>
                    <a:tc>
                      <a:txBody>
                        <a:bodyPr/>
                        <a:lstStyle/>
                        <a:p>
                          <a:pPr algn="ctr"/>
                          <a:endParaRPr lang="en-US" dirty="0"/>
                        </a:p>
                      </a:txBody>
                      <a:tcPr/>
                    </a:tc>
                    <a:tc>
                      <a:txBody>
                        <a:bodyPr/>
                        <a:lstStyle/>
                        <a:p>
                          <a:endParaRPr lang="en-US"/>
                        </a:p>
                      </a:txBody>
                      <a:tcPr>
                        <a:blipFill>
                          <a:blip r:embed="rId2"/>
                          <a:stretch>
                            <a:fillRect l="-601404" t="-208197" r="-1754" b="-1663934"/>
                          </a:stretch>
                        </a:blipFill>
                      </a:tcPr>
                    </a:tc>
                    <a:extLst>
                      <a:ext uri="{0D108BD9-81ED-4DB2-BD59-A6C34878D82A}">
                        <a16:rowId xmlns:a16="http://schemas.microsoft.com/office/drawing/2014/main" val="734665026"/>
                      </a:ext>
                    </a:extLst>
                  </a:tr>
                  <a:tr h="370840">
                    <a:tc>
                      <a:txBody>
                        <a:bodyPr/>
                        <a:lstStyle/>
                        <a:p>
                          <a:pPr algn="ctr"/>
                          <a:endParaRPr lang="en-US" dirty="0"/>
                        </a:p>
                      </a:txBody>
                      <a:tcPr/>
                    </a:tc>
                    <a:tc>
                      <a:txBody>
                        <a:bodyPr/>
                        <a:lstStyle/>
                        <a:p>
                          <a:pPr algn="ctr"/>
                          <a:r>
                            <a:rPr lang="en-US" dirty="0"/>
                            <a:t>Supply Voltage</a:t>
                          </a:r>
                        </a:p>
                      </a:txBody>
                      <a:tcPr/>
                    </a:tc>
                    <a:tc>
                      <a:txBody>
                        <a:bodyPr/>
                        <a:lstStyle/>
                        <a:p>
                          <a:pPr algn="ctr"/>
                          <a:endParaRPr lang="en-US"/>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V</a:t>
                          </a:r>
                        </a:p>
                      </a:txBody>
                      <a:tcPr/>
                    </a:tc>
                    <a:extLst>
                      <a:ext uri="{0D108BD9-81ED-4DB2-BD59-A6C34878D82A}">
                        <a16:rowId xmlns:a16="http://schemas.microsoft.com/office/drawing/2014/main" val="1479014493"/>
                      </a:ext>
                    </a:extLst>
                  </a:tr>
                  <a:tr h="370840">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HIGH</a:t>
                          </a:r>
                          <a:r>
                            <a:rPr lang="en-US" baseline="0" dirty="0"/>
                            <a:t>-</a:t>
                          </a:r>
                          <a:r>
                            <a:rPr lang="en-US" dirty="0"/>
                            <a:t>V</a:t>
                          </a:r>
                          <a:r>
                            <a:rPr lang="en-US" baseline="-25000" dirty="0"/>
                            <a:t>LOW</a:t>
                          </a:r>
                        </a:p>
                        <a:p>
                          <a:pPr algn="ctr"/>
                          <a:endParaRPr lang="en-US" baseline="-25000" dirty="0"/>
                        </a:p>
                      </a:txBody>
                      <a:tcPr/>
                    </a:tc>
                    <a:tc>
                      <a:txBody>
                        <a:bodyPr/>
                        <a:lstStyle/>
                        <a:p>
                          <a:pPr algn="ctr"/>
                          <a:r>
                            <a:rPr lang="en-US" dirty="0"/>
                            <a:t>Voltage</a:t>
                          </a:r>
                        </a:p>
                      </a:txBody>
                      <a:tcPr/>
                    </a:tc>
                    <a:tc>
                      <a:txBody>
                        <a:bodyPr/>
                        <a:lstStyle/>
                        <a:p>
                          <a:pPr algn="ctr"/>
                          <a:endParaRPr lang="en-US" dirty="0"/>
                        </a:p>
                      </a:txBody>
                      <a:tcPr/>
                    </a:tc>
                    <a:tc>
                      <a:txBody>
                        <a:bodyPr/>
                        <a:lstStyle/>
                        <a:p>
                          <a:pPr algn="ctr"/>
                          <a:r>
                            <a:rPr lang="en-US" dirty="0"/>
                            <a:t>1.7</a:t>
                          </a:r>
                        </a:p>
                      </a:txBody>
                      <a:tcPr/>
                    </a:tc>
                    <a:tc>
                      <a:txBody>
                        <a:bodyPr/>
                        <a:lstStyle/>
                        <a:p>
                          <a:pPr algn="ctr"/>
                          <a:r>
                            <a:rPr lang="en-US" dirty="0"/>
                            <a:t>1.8</a:t>
                          </a:r>
                        </a:p>
                      </a:txBody>
                      <a:tcPr/>
                    </a:tc>
                    <a:tc>
                      <a:txBody>
                        <a:bodyPr/>
                        <a:lstStyle/>
                        <a:p>
                          <a:pPr algn="ctr"/>
                          <a:r>
                            <a:rPr lang="en-US" dirty="0"/>
                            <a:t>1.9</a:t>
                          </a:r>
                        </a:p>
                      </a:txBody>
                      <a:tcPr/>
                    </a:tc>
                    <a:tc>
                      <a:txBody>
                        <a:bodyPr/>
                        <a:lstStyle/>
                        <a:p>
                          <a:pPr algn="ctr"/>
                          <a:r>
                            <a:rPr lang="en-US" dirty="0"/>
                            <a:t>V</a:t>
                          </a:r>
                        </a:p>
                      </a:txBody>
                      <a:tcPr/>
                    </a:tc>
                    <a:extLst>
                      <a:ext uri="{0D108BD9-81ED-4DB2-BD59-A6C34878D82A}">
                        <a16:rowId xmlns:a16="http://schemas.microsoft.com/office/drawing/2014/main" val="738233102"/>
                      </a:ext>
                    </a:extLst>
                  </a:tr>
                  <a:tr h="64008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Noise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Signal proportional</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50</a:t>
                          </a:r>
                        </a:p>
                      </a:txBody>
                      <a:tcPr/>
                    </a:tc>
                    <a:tc>
                      <a:txBody>
                        <a:bodyPr/>
                        <a:lstStyle/>
                        <a:p>
                          <a:pPr algn="ctr"/>
                          <a:endParaRPr lang="en-US" dirty="0"/>
                        </a:p>
                      </a:txBody>
                      <a:tcPr/>
                    </a:tc>
                    <a:tc>
                      <a:txBody>
                        <a:bodyPr/>
                        <a:lstStyle/>
                        <a:p>
                          <a:endParaRPr lang="en-US"/>
                        </a:p>
                      </a:txBody>
                      <a:tcPr>
                        <a:blipFill>
                          <a:blip r:embed="rId2"/>
                          <a:stretch>
                            <a:fillRect l="-601404" t="-294286" r="-1754" b="-751429"/>
                          </a:stretch>
                        </a:blipFill>
                      </a:tcPr>
                    </a:tc>
                    <a:extLst>
                      <a:ext uri="{0D108BD9-81ED-4DB2-BD59-A6C34878D82A}">
                        <a16:rowId xmlns:a16="http://schemas.microsoft.com/office/drawing/2014/main" val="1244043407"/>
                      </a:ext>
                    </a:extLst>
                  </a:tr>
                  <a:tr h="36576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Noise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uncorrelated</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100</a:t>
                          </a:r>
                        </a:p>
                      </a:txBody>
                      <a:tcPr/>
                    </a:tc>
                    <a:tc>
                      <a:txBody>
                        <a:bodyPr/>
                        <a:lstStyle/>
                        <a:p>
                          <a:pPr algn="ctr"/>
                          <a:r>
                            <a:rPr lang="en-US" dirty="0"/>
                            <a:t>100</a:t>
                          </a:r>
                        </a:p>
                      </a:txBody>
                      <a:tcPr/>
                    </a:tc>
                    <a:tc>
                      <a:txBody>
                        <a:bodyPr/>
                        <a:lstStyle/>
                        <a:p>
                          <a:endParaRPr lang="en-US"/>
                        </a:p>
                      </a:txBody>
                      <a:tcPr>
                        <a:blipFill>
                          <a:blip r:embed="rId2"/>
                          <a:stretch>
                            <a:fillRect l="-601404" t="-690000" r="-1754" b="-1215000"/>
                          </a:stretch>
                        </a:blipFill>
                      </a:tcPr>
                    </a:tc>
                    <a:extLst>
                      <a:ext uri="{0D108BD9-81ED-4DB2-BD59-A6C34878D82A}">
                        <a16:rowId xmlns:a16="http://schemas.microsoft.com/office/drawing/2014/main" val="304952045"/>
                      </a:ext>
                    </a:extLst>
                  </a:tr>
                  <a:tr h="640080">
                    <a:tc vMerge="1">
                      <a:txBody>
                        <a:bodyPr/>
                        <a:lstStyle/>
                        <a:p>
                          <a:pPr algn="ctr"/>
                          <a:endParaRPr lang="en-US" baseline="-25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Noise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Correlated to clocks</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1000</a:t>
                          </a:r>
                        </a:p>
                      </a:txBody>
                      <a:tcPr/>
                    </a:tc>
                    <a:tc>
                      <a:txBody>
                        <a:bodyPr/>
                        <a:lstStyle/>
                        <a:p>
                          <a:pPr algn="ctr"/>
                          <a:endParaRPr lang="en-US" dirty="0"/>
                        </a:p>
                      </a:txBody>
                      <a:tcPr/>
                    </a:tc>
                    <a:tc>
                      <a:txBody>
                        <a:bodyPr/>
                        <a:lstStyle/>
                        <a:p>
                          <a:endParaRPr lang="en-US"/>
                        </a:p>
                      </a:txBody>
                      <a:tcPr>
                        <a:blipFill>
                          <a:blip r:embed="rId2"/>
                          <a:stretch>
                            <a:fillRect l="-601404" t="-451429" r="-1754" b="-594286"/>
                          </a:stretch>
                        </a:blipFill>
                      </a:tcPr>
                    </a:tc>
                    <a:extLst>
                      <a:ext uri="{0D108BD9-81ED-4DB2-BD59-A6C34878D82A}">
                        <a16:rowId xmlns:a16="http://schemas.microsoft.com/office/drawing/2014/main" val="1735204067"/>
                      </a:ext>
                    </a:extLst>
                  </a:tr>
                  <a:tr h="370840">
                    <a:tc rowSpan="3">
                      <a:txBody>
                        <a:bodyPr/>
                        <a:lstStyle/>
                        <a:p>
                          <a:endParaRPr lang="en-US"/>
                        </a:p>
                      </a:txBody>
                      <a:tcPr>
                        <a:blipFill>
                          <a:blip r:embed="rId2"/>
                          <a:stretch>
                            <a:fillRect l="-351" t="-316393" r="-602807" b="-240984"/>
                          </a:stretch>
                        </a:blipFill>
                      </a:tcPr>
                    </a:tc>
                    <a:tc rowSpan="3">
                      <a:txBody>
                        <a:bodyPr/>
                        <a:lstStyle/>
                        <a:p>
                          <a:pPr algn="ctr"/>
                          <a:r>
                            <a:rPr lang="en-US" dirty="0"/>
                            <a:t>Supply current</a:t>
                          </a:r>
                        </a:p>
                      </a:txBody>
                      <a:tcPr/>
                    </a:tc>
                    <a:tc>
                      <a:txBody>
                        <a:bodyPr/>
                        <a:lstStyle/>
                        <a:p>
                          <a:pPr algn="ctr"/>
                          <a:r>
                            <a:rPr lang="en-US" dirty="0"/>
                            <a:t>Average</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538942011"/>
                      </a:ext>
                    </a:extLst>
                  </a:tr>
                  <a:tr h="370840">
                    <a:tc vMerge="1">
                      <a:txBody>
                        <a:bodyPr/>
                        <a:lstStyle/>
                        <a:p>
                          <a:endParaRPr lang="en-US" dirty="0"/>
                        </a:p>
                      </a:txBody>
                      <a:tcPr/>
                    </a:tc>
                    <a:tc vMerge="1">
                      <a:txBody>
                        <a:bodyPr/>
                        <a:lstStyle/>
                        <a:p>
                          <a:endParaRPr lang="en-US" dirty="0"/>
                        </a:p>
                      </a:txBody>
                      <a:tcPr/>
                    </a:tc>
                    <a:tc>
                      <a:txBody>
                        <a:bodyPr/>
                        <a:lstStyle/>
                        <a:p>
                          <a:pPr algn="ctr"/>
                          <a:r>
                            <a:rPr lang="en-US" dirty="0"/>
                            <a:t>Peak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980626898"/>
                      </a:ext>
                    </a:extLst>
                  </a:tr>
                  <a:tr h="370840">
                    <a:tc vMerge="1">
                      <a:txBody>
                        <a:bodyPr/>
                        <a:lstStyle/>
                        <a:p>
                          <a:endParaRPr lang="en-US" dirty="0"/>
                        </a:p>
                      </a:txBody>
                      <a:tcPr/>
                    </a:tc>
                    <a:tc vMerge="1">
                      <a:txBody>
                        <a:bodyPr/>
                        <a:lstStyle/>
                        <a:p>
                          <a:endParaRPr lang="en-US" dirty="0"/>
                        </a:p>
                      </a:txBody>
                      <a:tcPr/>
                    </a:tc>
                    <a:tc>
                      <a:txBody>
                        <a:bodyPr/>
                        <a:lstStyle/>
                        <a:p>
                          <a:pPr algn="ctr"/>
                          <a:r>
                            <a:rPr lang="en-US" dirty="0"/>
                            <a:t>FWHM</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26628257"/>
                      </a:ext>
                    </a:extLst>
                  </a:tr>
                  <a:tr h="370840">
                    <a:tc rowSpan="2">
                      <a:txBody>
                        <a:bodyPr/>
                        <a:lstStyle/>
                        <a:p>
                          <a:endParaRPr lang="en-US"/>
                        </a:p>
                      </a:txBody>
                      <a:tcPr>
                        <a:blipFill>
                          <a:blip r:embed="rId2"/>
                          <a:stretch>
                            <a:fillRect l="-351" t="-624590" r="-602807" b="-261475"/>
                          </a:stretch>
                        </a:blipFill>
                      </a:tcPr>
                    </a:tc>
                    <a:tc>
                      <a:txBody>
                        <a:bodyPr/>
                        <a:lstStyle/>
                        <a:p>
                          <a:pPr algn="ctr"/>
                          <a:r>
                            <a:rPr lang="en-US" dirty="0"/>
                            <a:t>Supply Voltage</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t>3.3</a:t>
                          </a:r>
                        </a:p>
                      </a:txBody>
                      <a:tcPr/>
                    </a:tc>
                    <a:tc>
                      <a:txBody>
                        <a:bodyPr/>
                        <a:lstStyle/>
                        <a:p>
                          <a:pPr algn="ctr"/>
                          <a:endParaRPr lang="en-US" dirty="0"/>
                        </a:p>
                      </a:txBody>
                      <a:tcPr/>
                    </a:tc>
                    <a:tc>
                      <a:txBody>
                        <a:bodyPr/>
                        <a:lstStyle/>
                        <a:p>
                          <a:pPr algn="ctr"/>
                          <a:r>
                            <a:rPr lang="en-US" dirty="0"/>
                            <a:t>V</a:t>
                          </a:r>
                        </a:p>
                      </a:txBody>
                      <a:tcPr/>
                    </a:tc>
                    <a:extLst>
                      <a:ext uri="{0D108BD9-81ED-4DB2-BD59-A6C34878D82A}">
                        <a16:rowId xmlns:a16="http://schemas.microsoft.com/office/drawing/2014/main" val="1541946754"/>
                      </a:ext>
                    </a:extLst>
                  </a:tr>
                  <a:tr h="370840">
                    <a:tc vMerge="1">
                      <a:txBody>
                        <a:bodyPr/>
                        <a:lstStyle/>
                        <a:p>
                          <a:endParaRPr lang="en-US" dirty="0"/>
                        </a:p>
                      </a:txBody>
                      <a:tcPr/>
                    </a:tc>
                    <a:tc>
                      <a:txBody>
                        <a:bodyPr/>
                        <a:lstStyle/>
                        <a:p>
                          <a:pPr algn="ctr"/>
                          <a:r>
                            <a:rPr lang="en-US" dirty="0"/>
                            <a:t>Supply Noise</a:t>
                          </a:r>
                        </a:p>
                      </a:txBody>
                      <a:tcPr/>
                    </a:tc>
                    <a:tc>
                      <a:txBody>
                        <a:bodyPr/>
                        <a:lstStyle/>
                        <a:p>
                          <a:pPr algn="ctr"/>
                          <a:endParaRPr lang="en-US"/>
                        </a:p>
                      </a:txBody>
                      <a:tcPr/>
                    </a:tc>
                    <a:tc>
                      <a:txBody>
                        <a:bodyPr/>
                        <a:lstStyle/>
                        <a:p>
                          <a:pPr algn="ctr"/>
                          <a:endParaRPr lang="en-US"/>
                        </a:p>
                      </a:txBody>
                      <a:tcPr/>
                    </a:tc>
                    <a:tc>
                      <a:txBody>
                        <a:bodyPr/>
                        <a:lstStyle/>
                        <a:p>
                          <a:pPr algn="ctr"/>
                          <a:r>
                            <a:rPr lang="en-US" dirty="0">
                              <a:solidFill>
                                <a:srgbClr val="FF0000"/>
                              </a:solidFill>
                            </a:rPr>
                            <a:t>1000</a:t>
                          </a:r>
                        </a:p>
                      </a:txBody>
                      <a:tcPr/>
                    </a:tc>
                    <a:tc>
                      <a:txBody>
                        <a:bodyPr/>
                        <a:lstStyle/>
                        <a:p>
                          <a:pPr algn="ctr"/>
                          <a:endParaRPr lang="en-US" dirty="0"/>
                        </a:p>
                      </a:txBody>
                      <a:tcPr/>
                    </a:tc>
                    <a:tc>
                      <a:txBody>
                        <a:bodyPr/>
                        <a:lstStyle/>
                        <a:p>
                          <a:endParaRPr lang="en-US"/>
                        </a:p>
                      </a:txBody>
                      <a:tcPr>
                        <a:blipFill>
                          <a:blip r:embed="rId2"/>
                          <a:stretch>
                            <a:fillRect l="-601404" t="-1349180" r="-1754" b="-522951"/>
                          </a:stretch>
                        </a:blipFill>
                      </a:tcPr>
                    </a:tc>
                    <a:extLst>
                      <a:ext uri="{0D108BD9-81ED-4DB2-BD59-A6C34878D82A}">
                        <a16:rowId xmlns:a16="http://schemas.microsoft.com/office/drawing/2014/main" val="1166049523"/>
                      </a:ext>
                    </a:extLst>
                  </a:tr>
                  <a:tr h="370840">
                    <a:tc>
                      <a:txBody>
                        <a:bodyPr/>
                        <a:lstStyle/>
                        <a:p>
                          <a:endParaRPr lang="en-US"/>
                        </a:p>
                      </a:txBody>
                      <a:tcPr>
                        <a:blipFill>
                          <a:blip r:embed="rId2"/>
                          <a:stretch>
                            <a:fillRect l="-351" t="-1449180" r="-602807" b="-422951"/>
                          </a:stretch>
                        </a:blipFill>
                      </a:tcPr>
                    </a:tc>
                    <a:tc>
                      <a:txBody>
                        <a:bodyPr/>
                        <a:lstStyle/>
                        <a:p>
                          <a:pPr algn="ctr"/>
                          <a:r>
                            <a:rPr lang="en-US" dirty="0"/>
                            <a:t>Supply Voltage</a:t>
                          </a:r>
                        </a:p>
                      </a:txBody>
                      <a:tcPr/>
                    </a:tc>
                    <a:tc>
                      <a:txBody>
                        <a:bodyPr/>
                        <a:lstStyle/>
                        <a:p>
                          <a:pPr algn="ctr"/>
                          <a:endParaRPr lang="en-US"/>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V</a:t>
                          </a:r>
                        </a:p>
                      </a:txBody>
                      <a:tcPr/>
                    </a:tc>
                    <a:extLst>
                      <a:ext uri="{0D108BD9-81ED-4DB2-BD59-A6C34878D82A}">
                        <a16:rowId xmlns:a16="http://schemas.microsoft.com/office/drawing/2014/main" val="1539219094"/>
                      </a:ext>
                    </a:extLst>
                  </a:tr>
                  <a:tr h="370840">
                    <a:tc rowSpan="3">
                      <a:txBody>
                        <a:bodyPr/>
                        <a:lstStyle/>
                        <a:p>
                          <a:endParaRPr lang="en-US"/>
                        </a:p>
                      </a:txBody>
                      <a:tcPr>
                        <a:blipFill>
                          <a:blip r:embed="rId2"/>
                          <a:stretch>
                            <a:fillRect l="-351" t="-519231" r="-602807" b="-41758"/>
                          </a:stretch>
                        </a:blipFill>
                      </a:tcPr>
                    </a:tc>
                    <a:tc rowSpan="3">
                      <a:txBody>
                        <a:bodyPr/>
                        <a:lstStyle/>
                        <a:p>
                          <a:pPr algn="ctr"/>
                          <a:r>
                            <a:rPr lang="en-US" dirty="0"/>
                            <a:t>Supply current</a:t>
                          </a:r>
                        </a:p>
                      </a:txBody>
                      <a:tcPr/>
                    </a:tc>
                    <a:tc>
                      <a:txBody>
                        <a:bodyPr/>
                        <a:lstStyle/>
                        <a:p>
                          <a:pPr algn="ctr"/>
                          <a:r>
                            <a:rPr lang="en-US" dirty="0"/>
                            <a:t>Average</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613218626"/>
                      </a:ext>
                    </a:extLst>
                  </a:tr>
                  <a:tr h="370840">
                    <a:tc vMerge="1">
                      <a:txBody>
                        <a:bodyPr/>
                        <a:lstStyle/>
                        <a:p>
                          <a:pPr algn="ctr"/>
                          <a:endParaRPr lang="en-US" dirty="0"/>
                        </a:p>
                      </a:txBody>
                      <a:tcPr/>
                    </a:tc>
                    <a:tc vMerge="1">
                      <a:txBody>
                        <a:bodyPr/>
                        <a:lstStyle/>
                        <a:p>
                          <a:endParaRPr lang="en-US" dirty="0"/>
                        </a:p>
                      </a:txBody>
                      <a:tcPr/>
                    </a:tc>
                    <a:tc>
                      <a:txBody>
                        <a:bodyPr/>
                        <a:lstStyle/>
                        <a:p>
                          <a:pPr algn="ctr"/>
                          <a:r>
                            <a:rPr lang="en-US" dirty="0"/>
                            <a:t>Peak</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3152142"/>
                      </a:ext>
                    </a:extLst>
                  </a:tr>
                  <a:tr h="370840">
                    <a:tc vMerge="1">
                      <a:txBody>
                        <a:bodyPr/>
                        <a:lstStyle/>
                        <a:p>
                          <a:pPr algn="ctr"/>
                          <a:endParaRPr lang="en-US" dirty="0"/>
                        </a:p>
                      </a:txBody>
                      <a:tcPr/>
                    </a:tc>
                    <a:tc vMerge="1">
                      <a:txBody>
                        <a:bodyPr/>
                        <a:lstStyle/>
                        <a:p>
                          <a:endParaRPr lang="en-US" dirty="0"/>
                        </a:p>
                      </a:txBody>
                      <a:tcPr/>
                    </a:tc>
                    <a:tc>
                      <a:txBody>
                        <a:bodyPr/>
                        <a:lstStyle/>
                        <a:p>
                          <a:pPr algn="ctr"/>
                          <a:r>
                            <a:rPr lang="en-US" dirty="0"/>
                            <a:t>FWHM</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19177505"/>
                      </a:ext>
                    </a:extLst>
                  </a:tr>
                  <a:tr h="370840">
                    <a:tc>
                      <a:txBody>
                        <a:bodyPr/>
                        <a:lstStyle/>
                        <a:p>
                          <a:pPr algn="ctr"/>
                          <a:r>
                            <a:rPr lang="en-US" dirty="0"/>
                            <a:t>sub </a:t>
                          </a:r>
                        </a:p>
                      </a:txBody>
                      <a:tcPr/>
                    </a:tc>
                    <a:tc>
                      <a:txBody>
                        <a:bodyPr/>
                        <a:lstStyle/>
                        <a:p>
                          <a:pPr algn="ctr"/>
                          <a:r>
                            <a:rPr lang="en-US" dirty="0"/>
                            <a:t>Supply Voltage</a:t>
                          </a:r>
                        </a:p>
                      </a:txBody>
                      <a:tcPr/>
                    </a:tc>
                    <a:tc>
                      <a:txBody>
                        <a:bodyPr/>
                        <a:lstStyle/>
                        <a:p>
                          <a:pPr algn="ctr"/>
                          <a:r>
                            <a:rPr lang="en-US" dirty="0"/>
                            <a:t>reference</a:t>
                          </a:r>
                        </a:p>
                      </a:txBody>
                      <a:tcPr/>
                    </a:tc>
                    <a:tc>
                      <a:txBody>
                        <a:bodyPr/>
                        <a:lstStyle/>
                        <a:p>
                          <a:pPr algn="ctr"/>
                          <a:r>
                            <a:rPr lang="en-US" dirty="0"/>
                            <a:t>-</a:t>
                          </a:r>
                        </a:p>
                      </a:txBody>
                      <a:tcPr/>
                    </a:tc>
                    <a:tc>
                      <a:txBody>
                        <a:bodyPr/>
                        <a:lstStyle/>
                        <a:p>
                          <a:pPr algn="ctr"/>
                          <a:r>
                            <a:rPr lang="en-US" dirty="0"/>
                            <a:t>0</a:t>
                          </a:r>
                        </a:p>
                      </a:txBody>
                      <a:tcPr/>
                    </a:tc>
                    <a:tc>
                      <a:txBody>
                        <a:bodyPr/>
                        <a:lstStyle/>
                        <a:p>
                          <a:pPr algn="ctr"/>
                          <a:r>
                            <a:rPr lang="en-US" dirty="0"/>
                            <a:t>-</a:t>
                          </a:r>
                        </a:p>
                      </a:txBody>
                      <a:tcPr/>
                    </a:tc>
                    <a:tc>
                      <a:txBody>
                        <a:bodyPr/>
                        <a:lstStyle/>
                        <a:p>
                          <a:pPr algn="ctr"/>
                          <a:r>
                            <a:rPr lang="en-US" dirty="0"/>
                            <a:t>V</a:t>
                          </a:r>
                        </a:p>
                      </a:txBody>
                      <a:tcPr/>
                    </a:tc>
                    <a:extLst>
                      <a:ext uri="{0D108BD9-81ED-4DB2-BD59-A6C34878D82A}">
                        <a16:rowId xmlns:a16="http://schemas.microsoft.com/office/drawing/2014/main" val="1418813649"/>
                      </a:ext>
                    </a:extLst>
                  </a:tr>
                </a:tbl>
              </a:graphicData>
            </a:graphic>
          </p:graphicFrame>
        </mc:Fallback>
      </mc:AlternateContent>
      <p:sp>
        <p:nvSpPr>
          <p:cNvPr id="4" name="Footer Placeholder 3">
            <a:extLst>
              <a:ext uri="{FF2B5EF4-FFF2-40B4-BE49-F238E27FC236}">
                <a16:creationId xmlns:a16="http://schemas.microsoft.com/office/drawing/2014/main" id="{F017A43D-7B96-39FE-2DFB-2F5EEEDD2E74}"/>
              </a:ext>
            </a:extLst>
          </p:cNvPr>
          <p:cNvSpPr>
            <a:spLocks noGrp="1"/>
          </p:cNvSpPr>
          <p:nvPr>
            <p:ph type="ftr" sz="quarter" idx="3"/>
          </p:nvPr>
        </p:nvSpPr>
        <p:spPr/>
        <p:txBody>
          <a:bodyPr/>
          <a:lstStyle/>
          <a:p>
            <a:pPr fontAlgn="auto">
              <a:spcBef>
                <a:spcPts val="0"/>
              </a:spcBef>
              <a:spcAft>
                <a:spcPts val="0"/>
              </a:spcAft>
              <a:defRPr/>
            </a:pPr>
            <a:r>
              <a:rPr lang="fr-FR" kern="0" dirty="0"/>
              <a:t>SARADC</a:t>
            </a:r>
            <a:endParaRPr lang="en-US" kern="0" dirty="0"/>
          </a:p>
        </p:txBody>
      </p:sp>
      <p:sp>
        <p:nvSpPr>
          <p:cNvPr id="5" name="Slide Number Placeholder 4">
            <a:extLst>
              <a:ext uri="{FF2B5EF4-FFF2-40B4-BE49-F238E27FC236}">
                <a16:creationId xmlns:a16="http://schemas.microsoft.com/office/drawing/2014/main" id="{8FF301CE-63E9-E626-AC33-2F5610846E3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143</a:t>
            </a:fld>
            <a:endParaRPr lang="en-US" kern="0" dirty="0"/>
          </a:p>
        </p:txBody>
      </p:sp>
    </p:spTree>
    <p:extLst>
      <p:ext uri="{BB962C8B-B14F-4D97-AF65-F5344CB8AC3E}">
        <p14:creationId xmlns:p14="http://schemas.microsoft.com/office/powerpoint/2010/main" val="7795781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0187-0BCC-D0EC-2D7B-14572056304B}"/>
              </a:ext>
            </a:extLst>
          </p:cNvPr>
          <p:cNvSpPr>
            <a:spLocks noGrp="1"/>
          </p:cNvSpPr>
          <p:nvPr>
            <p:ph type="title"/>
          </p:nvPr>
        </p:nvSpPr>
        <p:spPr/>
        <p:txBody>
          <a:bodyPr/>
          <a:lstStyle/>
          <a:p>
            <a:r>
              <a:rPr lang="en-US" dirty="0"/>
              <a:t>Power Consumption similation@120MHz</a:t>
            </a:r>
          </a:p>
        </p:txBody>
      </p:sp>
      <p:graphicFrame>
        <p:nvGraphicFramePr>
          <p:cNvPr id="6" name="Table 6">
            <a:extLst>
              <a:ext uri="{FF2B5EF4-FFF2-40B4-BE49-F238E27FC236}">
                <a16:creationId xmlns:a16="http://schemas.microsoft.com/office/drawing/2014/main" id="{685A9F10-2F41-635B-4DE5-0E9A058E183C}"/>
              </a:ext>
            </a:extLst>
          </p:cNvPr>
          <p:cNvGraphicFramePr>
            <a:graphicFrameLocks noGrp="1"/>
          </p:cNvGraphicFramePr>
          <p:nvPr>
            <p:ph idx="1"/>
            <p:extLst>
              <p:ext uri="{D42A27DB-BD31-4B8C-83A1-F6EECF244321}">
                <p14:modId xmlns:p14="http://schemas.microsoft.com/office/powerpoint/2010/main" val="2912956567"/>
              </p:ext>
            </p:extLst>
          </p:nvPr>
        </p:nvGraphicFramePr>
        <p:xfrm>
          <a:off x="17418" y="762000"/>
          <a:ext cx="12098382" cy="3017520"/>
        </p:xfrm>
        <a:graphic>
          <a:graphicData uri="http://schemas.openxmlformats.org/drawingml/2006/table">
            <a:tbl>
              <a:tblPr firstRow="1" bandRow="1">
                <a:tableStyleId>{21E4AEA4-8DFA-4A89-87EB-49C32662AFE0}</a:tableStyleId>
              </a:tblPr>
              <a:tblGrid>
                <a:gridCol w="2016397">
                  <a:extLst>
                    <a:ext uri="{9D8B030D-6E8A-4147-A177-3AD203B41FA5}">
                      <a16:colId xmlns:a16="http://schemas.microsoft.com/office/drawing/2014/main" val="2083708430"/>
                    </a:ext>
                  </a:extLst>
                </a:gridCol>
                <a:gridCol w="2016397">
                  <a:extLst>
                    <a:ext uri="{9D8B030D-6E8A-4147-A177-3AD203B41FA5}">
                      <a16:colId xmlns:a16="http://schemas.microsoft.com/office/drawing/2014/main" val="3944957491"/>
                    </a:ext>
                  </a:extLst>
                </a:gridCol>
                <a:gridCol w="2016397">
                  <a:extLst>
                    <a:ext uri="{9D8B030D-6E8A-4147-A177-3AD203B41FA5}">
                      <a16:colId xmlns:a16="http://schemas.microsoft.com/office/drawing/2014/main" val="1581651733"/>
                    </a:ext>
                  </a:extLst>
                </a:gridCol>
                <a:gridCol w="2016397">
                  <a:extLst>
                    <a:ext uri="{9D8B030D-6E8A-4147-A177-3AD203B41FA5}">
                      <a16:colId xmlns:a16="http://schemas.microsoft.com/office/drawing/2014/main" val="777782021"/>
                    </a:ext>
                  </a:extLst>
                </a:gridCol>
                <a:gridCol w="2016397">
                  <a:extLst>
                    <a:ext uri="{9D8B030D-6E8A-4147-A177-3AD203B41FA5}">
                      <a16:colId xmlns:a16="http://schemas.microsoft.com/office/drawing/2014/main" val="125069184"/>
                    </a:ext>
                  </a:extLst>
                </a:gridCol>
                <a:gridCol w="2016397">
                  <a:extLst>
                    <a:ext uri="{9D8B030D-6E8A-4147-A177-3AD203B41FA5}">
                      <a16:colId xmlns:a16="http://schemas.microsoft.com/office/drawing/2014/main" val="641535698"/>
                    </a:ext>
                  </a:extLst>
                </a:gridCol>
              </a:tblGrid>
              <a:tr h="370840">
                <a:tc>
                  <a:txBody>
                    <a:bodyPr/>
                    <a:lstStyle/>
                    <a:p>
                      <a:pPr algn="ctr"/>
                      <a:r>
                        <a:rPr lang="en-US" dirty="0"/>
                        <a:t>Block</a:t>
                      </a:r>
                    </a:p>
                  </a:txBody>
                  <a:tcPr/>
                </a:tc>
                <a:tc>
                  <a:txBody>
                    <a:bodyPr/>
                    <a:lstStyle/>
                    <a:p>
                      <a:pPr algn="ctr"/>
                      <a:r>
                        <a:rPr lang="en-US" dirty="0"/>
                        <a:t>Sub-block</a:t>
                      </a:r>
                    </a:p>
                  </a:txBody>
                  <a:tcPr/>
                </a:tc>
                <a:tc>
                  <a:txBody>
                    <a:bodyPr/>
                    <a:lstStyle/>
                    <a:p>
                      <a:pPr algn="ctr"/>
                      <a:r>
                        <a:rPr lang="en-US" dirty="0"/>
                        <a:t>Minimum</a:t>
                      </a:r>
                    </a:p>
                  </a:txBody>
                  <a:tcPr/>
                </a:tc>
                <a:tc>
                  <a:txBody>
                    <a:bodyPr/>
                    <a:lstStyle/>
                    <a:p>
                      <a:pPr algn="ctr"/>
                      <a:r>
                        <a:rPr lang="en-US" dirty="0"/>
                        <a:t>Typical</a:t>
                      </a:r>
                    </a:p>
                  </a:txBody>
                  <a:tcPr/>
                </a:tc>
                <a:tc>
                  <a:txBody>
                    <a:bodyPr/>
                    <a:lstStyle/>
                    <a:p>
                      <a:pPr algn="ctr"/>
                      <a:r>
                        <a:rPr lang="en-US" dirty="0"/>
                        <a:t>Maximum</a:t>
                      </a:r>
                    </a:p>
                  </a:txBody>
                  <a:tcPr/>
                </a:tc>
                <a:tc>
                  <a:txBody>
                    <a:bodyPr/>
                    <a:lstStyle/>
                    <a:p>
                      <a:pPr algn="ctr"/>
                      <a:r>
                        <a:rPr lang="en-US" dirty="0"/>
                        <a:t>Unit</a:t>
                      </a:r>
                    </a:p>
                  </a:txBody>
                  <a:tcPr/>
                </a:tc>
                <a:extLst>
                  <a:ext uri="{0D108BD9-81ED-4DB2-BD59-A6C34878D82A}">
                    <a16:rowId xmlns:a16="http://schemas.microsoft.com/office/drawing/2014/main" val="3275027777"/>
                  </a:ext>
                </a:extLst>
              </a:tr>
              <a:tr h="370840">
                <a:tc>
                  <a:txBody>
                    <a:bodyPr/>
                    <a:lstStyle/>
                    <a:p>
                      <a:pPr algn="ctr"/>
                      <a:r>
                        <a:rPr lang="en-US" sz="2000" b="1" dirty="0"/>
                        <a:t>Sequencer</a:t>
                      </a:r>
                    </a:p>
                  </a:txBody>
                  <a:tcPr/>
                </a:tc>
                <a:tc>
                  <a:txBody>
                    <a:bodyPr/>
                    <a:lstStyle/>
                    <a:p>
                      <a:pPr algn="ctr"/>
                      <a:r>
                        <a:rPr lang="en-US" sz="2000" b="1" dirty="0"/>
                        <a:t>Total</a:t>
                      </a:r>
                    </a:p>
                  </a:txBody>
                  <a:tcPr/>
                </a:tc>
                <a:tc>
                  <a:txBody>
                    <a:bodyPr/>
                    <a:lstStyle/>
                    <a:p>
                      <a:pPr algn="ctr"/>
                      <a:endParaRPr lang="en-US"/>
                    </a:p>
                  </a:txBody>
                  <a:tcPr/>
                </a:tc>
                <a:tc>
                  <a:txBody>
                    <a:bodyPr/>
                    <a:lstStyle/>
                    <a:p>
                      <a:pPr algn="ctr"/>
                      <a:r>
                        <a:rPr lang="en-US" dirty="0"/>
                        <a:t>0.1</a:t>
                      </a:r>
                    </a:p>
                  </a:txBody>
                  <a:tcPr/>
                </a:tc>
                <a:tc>
                  <a:txBody>
                    <a:bodyPr/>
                    <a:lstStyle/>
                    <a:p>
                      <a:pPr algn="ctr"/>
                      <a:endParaRPr lang="en-US"/>
                    </a:p>
                  </a:txBody>
                  <a:tcPr/>
                </a:tc>
                <a:tc>
                  <a:txBody>
                    <a:bodyPr/>
                    <a:lstStyle/>
                    <a:p>
                      <a:pPr algn="ctr"/>
                      <a:r>
                        <a:rPr lang="en-US" dirty="0" err="1"/>
                        <a:t>mW</a:t>
                      </a:r>
                      <a:endParaRPr lang="en-US" dirty="0"/>
                    </a:p>
                  </a:txBody>
                  <a:tcPr/>
                </a:tc>
                <a:extLst>
                  <a:ext uri="{0D108BD9-81ED-4DB2-BD59-A6C34878D82A}">
                    <a16:rowId xmlns:a16="http://schemas.microsoft.com/office/drawing/2014/main" val="1534644287"/>
                  </a:ext>
                </a:extLst>
              </a:tr>
              <a:tr h="370840">
                <a:tc rowSpan="6">
                  <a:txBody>
                    <a:bodyPr/>
                    <a:lstStyle/>
                    <a:p>
                      <a:pPr algn="ctr"/>
                      <a:r>
                        <a:rPr lang="en-US" sz="2000" b="1" dirty="0"/>
                        <a:t>Core</a:t>
                      </a:r>
                    </a:p>
                  </a:txBody>
                  <a:tcPr anchor="ctr"/>
                </a:tc>
                <a:tc>
                  <a:txBody>
                    <a:bodyPr/>
                    <a:lstStyle/>
                    <a:p>
                      <a:pPr algn="ctr"/>
                      <a:r>
                        <a:rPr lang="en-US" sz="2000" b="1" dirty="0"/>
                        <a:t>Total</a:t>
                      </a:r>
                    </a:p>
                  </a:txBody>
                  <a:tcPr/>
                </a:tc>
                <a:tc>
                  <a:txBody>
                    <a:bodyPr/>
                    <a:lstStyle/>
                    <a:p>
                      <a:pPr algn="ctr"/>
                      <a:endParaRPr lang="en-US"/>
                    </a:p>
                  </a:txBody>
                  <a:tcPr/>
                </a:tc>
                <a:tc>
                  <a:txBody>
                    <a:bodyPr/>
                    <a:lstStyle/>
                    <a:p>
                      <a:pPr algn="ctr"/>
                      <a:r>
                        <a:rPr lang="en-US" dirty="0"/>
                        <a:t>3.28</a:t>
                      </a:r>
                    </a:p>
                  </a:txBody>
                  <a:tcPr/>
                </a:tc>
                <a:tc>
                  <a:txBody>
                    <a:bodyPr/>
                    <a:lstStyle/>
                    <a:p>
                      <a:pPr algn="ctr"/>
                      <a:endParaRPr lang="en-US"/>
                    </a:p>
                  </a:txBody>
                  <a:tcPr/>
                </a:tc>
                <a:tc>
                  <a:txBody>
                    <a:bodyPr/>
                    <a:lstStyle/>
                    <a:p>
                      <a:pPr algn="ctr"/>
                      <a:r>
                        <a:rPr lang="en-US" dirty="0"/>
                        <a:t>mW</a:t>
                      </a:r>
                    </a:p>
                  </a:txBody>
                  <a:tcPr/>
                </a:tc>
                <a:extLst>
                  <a:ext uri="{0D108BD9-81ED-4DB2-BD59-A6C34878D82A}">
                    <a16:rowId xmlns:a16="http://schemas.microsoft.com/office/drawing/2014/main" val="2627539467"/>
                  </a:ext>
                </a:extLst>
              </a:tr>
              <a:tr h="370840">
                <a:tc vMerge="1">
                  <a:txBody>
                    <a:bodyPr/>
                    <a:lstStyle/>
                    <a:p>
                      <a:pPr algn="ctr"/>
                      <a:endParaRPr lang="en-US" sz="1800" b="0" dirty="0"/>
                    </a:p>
                  </a:txBody>
                  <a:tcPr/>
                </a:tc>
                <a:tc>
                  <a:txBody>
                    <a:bodyPr/>
                    <a:lstStyle/>
                    <a:p>
                      <a:pPr algn="ctr"/>
                      <a:r>
                        <a:rPr lang="en-US" sz="1800" b="0" dirty="0"/>
                        <a:t>Input Buffer</a:t>
                      </a:r>
                    </a:p>
                  </a:txBody>
                  <a:tcPr/>
                </a:tc>
                <a:tc>
                  <a:txBody>
                    <a:bodyPr/>
                    <a:lstStyle/>
                    <a:p>
                      <a:pPr algn="ctr"/>
                      <a:endParaRPr lang="en-US"/>
                    </a:p>
                  </a:txBody>
                  <a:tcPr/>
                </a:tc>
                <a:tc>
                  <a:txBody>
                    <a:bodyPr/>
                    <a:lstStyle/>
                    <a:p>
                      <a:pPr algn="ctr"/>
                      <a:r>
                        <a:rPr lang="en-US" dirty="0"/>
                        <a:t>0.7</a:t>
                      </a:r>
                    </a:p>
                  </a:txBody>
                  <a:tcPr/>
                </a:tc>
                <a:tc>
                  <a:txBody>
                    <a:bodyPr/>
                    <a:lstStyle/>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mW</a:t>
                      </a:r>
                    </a:p>
                  </a:txBody>
                  <a:tcPr/>
                </a:tc>
                <a:extLst>
                  <a:ext uri="{0D108BD9-81ED-4DB2-BD59-A6C34878D82A}">
                    <a16:rowId xmlns:a16="http://schemas.microsoft.com/office/drawing/2014/main" val="284663059"/>
                  </a:ext>
                </a:extLst>
              </a:tr>
              <a:tr h="370840">
                <a:tc vMerge="1">
                  <a:txBody>
                    <a:bodyPr/>
                    <a:lstStyle/>
                    <a:p>
                      <a:pPr algn="ctr"/>
                      <a:endParaRPr lang="en-US" sz="1800" b="0" dirty="0"/>
                    </a:p>
                  </a:txBody>
                  <a:tcPr/>
                </a:tc>
                <a:tc>
                  <a:txBody>
                    <a:bodyPr/>
                    <a:lstStyle/>
                    <a:p>
                      <a:pPr algn="ctr"/>
                      <a:r>
                        <a:rPr lang="en-US" sz="1800" b="0" dirty="0"/>
                        <a:t>Sample and Hold</a:t>
                      </a:r>
                    </a:p>
                  </a:txBody>
                  <a:tcPr/>
                </a:tc>
                <a:tc>
                  <a:txBody>
                    <a:bodyPr/>
                    <a:lstStyle/>
                    <a:p>
                      <a:pPr algn="ctr"/>
                      <a:endParaRPr lang="en-US"/>
                    </a:p>
                  </a:txBody>
                  <a:tcPr/>
                </a:tc>
                <a:tc>
                  <a:txBody>
                    <a:bodyPr/>
                    <a:lstStyle/>
                    <a:p>
                      <a:pPr algn="ctr"/>
                      <a:r>
                        <a:rPr lang="en-US" dirty="0"/>
                        <a:t>0.02</a:t>
                      </a:r>
                    </a:p>
                  </a:txBody>
                  <a:tcPr/>
                </a:tc>
                <a:tc>
                  <a:txBody>
                    <a:bodyPr/>
                    <a:lstStyle/>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mW</a:t>
                      </a:r>
                    </a:p>
                  </a:txBody>
                  <a:tcPr/>
                </a:tc>
                <a:extLst>
                  <a:ext uri="{0D108BD9-81ED-4DB2-BD59-A6C34878D82A}">
                    <a16:rowId xmlns:a16="http://schemas.microsoft.com/office/drawing/2014/main" val="1610285037"/>
                  </a:ext>
                </a:extLst>
              </a:tr>
              <a:tr h="370840">
                <a:tc vMerge="1">
                  <a:txBody>
                    <a:bodyPr/>
                    <a:lstStyle/>
                    <a:p>
                      <a:pPr algn="ctr"/>
                      <a:endParaRPr lang="en-US" sz="1800" b="0" dirty="0"/>
                    </a:p>
                  </a:txBody>
                  <a:tcPr/>
                </a:tc>
                <a:tc>
                  <a:txBody>
                    <a:bodyPr/>
                    <a:lstStyle/>
                    <a:p>
                      <a:pPr algn="ctr"/>
                      <a:r>
                        <a:rPr lang="en-US" sz="1800" b="0" dirty="0"/>
                        <a:t>CDAC</a:t>
                      </a:r>
                    </a:p>
                  </a:txBody>
                  <a:tcPr/>
                </a:tc>
                <a:tc>
                  <a:txBody>
                    <a:bodyPr/>
                    <a:lstStyle/>
                    <a:p>
                      <a:pPr algn="ctr"/>
                      <a:endParaRPr lang="en-US"/>
                    </a:p>
                  </a:txBody>
                  <a:tcPr/>
                </a:tc>
                <a:tc>
                  <a:txBody>
                    <a:bodyPr/>
                    <a:lstStyle/>
                    <a:p>
                      <a:pPr algn="ctr"/>
                      <a:r>
                        <a:rPr lang="en-US" dirty="0"/>
                        <a:t>0.06</a:t>
                      </a:r>
                    </a:p>
                  </a:txBody>
                  <a:tcPr/>
                </a:tc>
                <a:tc>
                  <a:txBody>
                    <a:bodyPr/>
                    <a:lstStyle/>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mW</a:t>
                      </a:r>
                    </a:p>
                  </a:txBody>
                  <a:tcPr/>
                </a:tc>
                <a:extLst>
                  <a:ext uri="{0D108BD9-81ED-4DB2-BD59-A6C34878D82A}">
                    <a16:rowId xmlns:a16="http://schemas.microsoft.com/office/drawing/2014/main" val="3996231511"/>
                  </a:ext>
                </a:extLst>
              </a:tr>
              <a:tr h="370840">
                <a:tc vMerge="1">
                  <a:txBody>
                    <a:bodyPr/>
                    <a:lstStyle/>
                    <a:p>
                      <a:pPr algn="ctr"/>
                      <a:endParaRPr lang="en-US" sz="1800" b="0" dirty="0"/>
                    </a:p>
                  </a:txBody>
                  <a:tcPr/>
                </a:tc>
                <a:tc>
                  <a:txBody>
                    <a:bodyPr/>
                    <a:lstStyle/>
                    <a:p>
                      <a:pPr algn="ctr"/>
                      <a:r>
                        <a:rPr lang="en-US" sz="1800" b="0" dirty="0"/>
                        <a:t>Control Logic</a:t>
                      </a:r>
                    </a:p>
                  </a:txBody>
                  <a:tcPr/>
                </a:tc>
                <a:tc>
                  <a:txBody>
                    <a:bodyPr/>
                    <a:lstStyle/>
                    <a:p>
                      <a:pPr algn="ctr"/>
                      <a:endParaRPr lang="en-US" dirty="0"/>
                    </a:p>
                  </a:txBody>
                  <a:tcPr/>
                </a:tc>
                <a:tc>
                  <a:txBody>
                    <a:bodyPr/>
                    <a:lstStyle/>
                    <a:p>
                      <a:pPr algn="ctr"/>
                      <a:r>
                        <a:rPr lang="en-US" dirty="0"/>
                        <a:t>0.57</a:t>
                      </a:r>
                    </a:p>
                  </a:txBody>
                  <a:tcPr/>
                </a:tc>
                <a:tc>
                  <a:txBody>
                    <a:bodyPr/>
                    <a:lstStyle/>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mW</a:t>
                      </a:r>
                    </a:p>
                  </a:txBody>
                  <a:tcPr/>
                </a:tc>
                <a:extLst>
                  <a:ext uri="{0D108BD9-81ED-4DB2-BD59-A6C34878D82A}">
                    <a16:rowId xmlns:a16="http://schemas.microsoft.com/office/drawing/2014/main" val="3059133847"/>
                  </a:ext>
                </a:extLst>
              </a:tr>
              <a:tr h="370840">
                <a:tc vMerge="1">
                  <a:txBody>
                    <a:bodyPr/>
                    <a:lstStyle/>
                    <a:p>
                      <a:pPr algn="ctr"/>
                      <a:endParaRPr lang="en-US" sz="1800" b="0" dirty="0"/>
                    </a:p>
                  </a:txBody>
                  <a:tcPr/>
                </a:tc>
                <a:tc>
                  <a:txBody>
                    <a:bodyPr/>
                    <a:lstStyle/>
                    <a:p>
                      <a:pPr algn="ctr"/>
                      <a:r>
                        <a:rPr lang="en-US" sz="1800" b="0" dirty="0"/>
                        <a:t>Comparator</a:t>
                      </a:r>
                    </a:p>
                  </a:txBody>
                  <a:tcPr/>
                </a:tc>
                <a:tc>
                  <a:txBody>
                    <a:bodyPr/>
                    <a:lstStyle/>
                    <a:p>
                      <a:pPr algn="ctr"/>
                      <a:endParaRPr lang="en-US"/>
                    </a:p>
                  </a:txBody>
                  <a:tcPr/>
                </a:tc>
                <a:tc>
                  <a:txBody>
                    <a:bodyPr/>
                    <a:lstStyle/>
                    <a:p>
                      <a:pPr algn="ctr"/>
                      <a:r>
                        <a:rPr lang="en-US" dirty="0"/>
                        <a:t>1.92</a:t>
                      </a:r>
                    </a:p>
                  </a:txBody>
                  <a:tcPr/>
                </a:tc>
                <a:tc>
                  <a:txBody>
                    <a:bodyPr/>
                    <a:lstStyle/>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mW</a:t>
                      </a:r>
                    </a:p>
                  </a:txBody>
                  <a:tcPr/>
                </a:tc>
                <a:extLst>
                  <a:ext uri="{0D108BD9-81ED-4DB2-BD59-A6C34878D82A}">
                    <a16:rowId xmlns:a16="http://schemas.microsoft.com/office/drawing/2014/main" val="3449778757"/>
                  </a:ext>
                </a:extLst>
              </a:tr>
            </a:tbl>
          </a:graphicData>
        </a:graphic>
      </p:graphicFrame>
      <p:sp>
        <p:nvSpPr>
          <p:cNvPr id="4" name="Footer Placeholder 3">
            <a:extLst>
              <a:ext uri="{FF2B5EF4-FFF2-40B4-BE49-F238E27FC236}">
                <a16:creationId xmlns:a16="http://schemas.microsoft.com/office/drawing/2014/main" id="{F017A43D-7B96-39FE-2DFB-2F5EEEDD2E74}"/>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FF301CE-63E9-E626-AC33-2F5610846E3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144</a:t>
            </a:fld>
            <a:endParaRPr lang="en-US" kern="0" dirty="0"/>
          </a:p>
        </p:txBody>
      </p:sp>
      <mc:AlternateContent xmlns:mc="http://schemas.openxmlformats.org/markup-compatibility/2006" xmlns:a14="http://schemas.microsoft.com/office/drawing/2010/main">
        <mc:Choice Requires="a14">
          <p:sp>
            <p:nvSpPr>
              <p:cNvPr id="3" name="Content Placeholder 5">
                <a:extLst>
                  <a:ext uri="{FF2B5EF4-FFF2-40B4-BE49-F238E27FC236}">
                    <a16:creationId xmlns:a16="http://schemas.microsoft.com/office/drawing/2014/main" id="{52C4BC9A-A825-0EEA-F459-73EDD188EBC2}"/>
                  </a:ext>
                </a:extLst>
              </p:cNvPr>
              <p:cNvSpPr txBox="1">
                <a:spLocks/>
              </p:cNvSpPr>
              <p:nvPr/>
            </p:nvSpPr>
            <p:spPr bwMode="auto">
              <a:xfrm>
                <a:off x="45491" y="3832459"/>
                <a:ext cx="11887200" cy="10287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1800" b="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b="0">
                    <a:solidFill>
                      <a:schemeClr val="tx1"/>
                    </a:solidFill>
                    <a:latin typeface="+mn-lt"/>
                  </a:defRPr>
                </a:lvl2pPr>
                <a:lvl3pPr marL="1143000" indent="-228600" algn="l" rtl="0" eaLnBrk="0" fontAlgn="base" hangingPunct="0">
                  <a:spcBef>
                    <a:spcPct val="20000"/>
                  </a:spcBef>
                  <a:spcAft>
                    <a:spcPct val="0"/>
                  </a:spcAft>
                  <a:buFont typeface="Arial" panose="020B0604020202020204" pitchFamily="34" charset="0"/>
                  <a:buChar char="•"/>
                  <a:defRPr sz="1800" b="0">
                    <a:solidFill>
                      <a:schemeClr val="accent6">
                        <a:lumMod val="60000"/>
                        <a:lumOff val="40000"/>
                      </a:schemeClr>
                    </a:solidFill>
                    <a:latin typeface="+mn-lt"/>
                  </a:defRPr>
                </a:lvl3pPr>
                <a:lvl4pPr marL="16002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4pPr>
                <a:lvl5pPr marL="20574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5pPr>
                <a:lvl6pPr marL="2514600" indent="-228600" algn="l" rtl="0" fontAlgn="base">
                  <a:spcBef>
                    <a:spcPct val="20000"/>
                  </a:spcBef>
                  <a:spcAft>
                    <a:spcPct val="0"/>
                  </a:spcAft>
                  <a:buChar char="»"/>
                  <a:defRPr sz="2000">
                    <a:solidFill>
                      <a:srgbClr val="4D4D4D"/>
                    </a:solidFill>
                    <a:latin typeface="+mn-lt"/>
                  </a:defRPr>
                </a:lvl6pPr>
                <a:lvl7pPr marL="2971800" indent="-228600" algn="l" rtl="0" fontAlgn="base">
                  <a:spcBef>
                    <a:spcPct val="20000"/>
                  </a:spcBef>
                  <a:spcAft>
                    <a:spcPct val="0"/>
                  </a:spcAft>
                  <a:buChar char="»"/>
                  <a:defRPr sz="2000">
                    <a:solidFill>
                      <a:srgbClr val="4D4D4D"/>
                    </a:solidFill>
                    <a:latin typeface="+mn-lt"/>
                  </a:defRPr>
                </a:lvl7pPr>
                <a:lvl8pPr marL="3429000" indent="-228600" algn="l" rtl="0" fontAlgn="base">
                  <a:spcBef>
                    <a:spcPct val="20000"/>
                  </a:spcBef>
                  <a:spcAft>
                    <a:spcPct val="0"/>
                  </a:spcAft>
                  <a:buChar char="»"/>
                  <a:defRPr sz="2000">
                    <a:solidFill>
                      <a:srgbClr val="4D4D4D"/>
                    </a:solidFill>
                    <a:latin typeface="+mn-lt"/>
                  </a:defRPr>
                </a:lvl8pPr>
                <a:lvl9pPr marL="3886200" indent="-228600" algn="l" rtl="0" fontAlgn="base">
                  <a:spcBef>
                    <a:spcPct val="20000"/>
                  </a:spcBef>
                  <a:spcAft>
                    <a:spcPct val="0"/>
                  </a:spcAft>
                  <a:buChar char="»"/>
                  <a:defRPr sz="2000">
                    <a:solidFill>
                      <a:srgbClr val="4D4D4D"/>
                    </a:solidFill>
                    <a:latin typeface="+mn-lt"/>
                  </a:defRPr>
                </a:lvl9pPr>
              </a:lstStyle>
              <a:p>
                <a:pPr marL="285750" indent="-285750">
                  <a:buFont typeface="Arial" panose="020B0604020202020204" pitchFamily="34" charset="0"/>
                  <a:buChar char="•"/>
                </a:pPr>
                <a:r>
                  <a:rPr lang="en-US" kern="0" dirty="0"/>
                  <a:t>Input buffer tuner=17(linear range: </a:t>
                </a:r>
                <a14:m>
                  <m:oMath xmlns:m="http://schemas.openxmlformats.org/officeDocument/2006/math">
                    <m:r>
                      <a:rPr lang="en-US" b="0" i="0" kern="0" smtClean="0">
                        <a:latin typeface="Cambria Math" panose="02040503050406030204" pitchFamily="18" charset="0"/>
                      </a:rPr>
                      <m:t>9</m:t>
                    </m:r>
                    <m:r>
                      <a:rPr lang="en-US" b="0" i="1" kern="0" smtClean="0">
                        <a:latin typeface="Cambria Math" panose="02040503050406030204" pitchFamily="18" charset="0"/>
                      </a:rPr>
                      <m:t>→17</m:t>
                    </m:r>
                  </m:oMath>
                </a14:m>
                <a:r>
                  <a:rPr lang="en-US" kern="0" dirty="0"/>
                  <a:t>).</a:t>
                </a:r>
              </a:p>
              <a:p>
                <a:pPr marL="285750" indent="-285750">
                  <a:buFont typeface="Arial" panose="020B0604020202020204" pitchFamily="34" charset="0"/>
                  <a:buChar char="•"/>
                </a:pPr>
                <a:r>
                  <a:rPr lang="en-US" kern="0" dirty="0"/>
                  <a:t>Comparator tuner=19(linear range: </a:t>
                </a:r>
                <a14:m>
                  <m:oMath xmlns:m="http://schemas.openxmlformats.org/officeDocument/2006/math">
                    <m:r>
                      <a:rPr lang="en-US" b="0" i="1" kern="0" smtClean="0">
                        <a:latin typeface="Cambria Math" panose="02040503050406030204" pitchFamily="18" charset="0"/>
                      </a:rPr>
                      <m:t>13→22</m:t>
                    </m:r>
                  </m:oMath>
                </a14:m>
                <a:r>
                  <a:rPr lang="en-US" kern="0" dirty="0"/>
                  <a:t>).</a:t>
                </a:r>
              </a:p>
              <a:p>
                <a:pPr marL="285750" indent="-285750">
                  <a:buFont typeface="Arial" panose="020B0604020202020204" pitchFamily="34" charset="0"/>
                  <a:buChar char="•"/>
                </a:pPr>
                <a:r>
                  <a:rPr lang="en-US" kern="0" dirty="0">
                    <a:solidFill>
                      <a:srgbClr val="FF0000"/>
                    </a:solidFill>
                  </a:rPr>
                  <a:t>Average over full conversion period?</a:t>
                </a:r>
              </a:p>
              <a:p>
                <a:pPr marL="285750" indent="-285750">
                  <a:buFont typeface="Arial" panose="020B0604020202020204" pitchFamily="34" charset="0"/>
                  <a:buChar char="•"/>
                </a:pPr>
                <a:r>
                  <a:rPr lang="en-US" kern="0" dirty="0">
                    <a:solidFill>
                      <a:srgbClr val="FF0000"/>
                    </a:solidFill>
                  </a:rPr>
                  <a:t>A single core and a single sequencer?</a:t>
                </a:r>
              </a:p>
            </p:txBody>
          </p:sp>
        </mc:Choice>
        <mc:Fallback xmlns="">
          <p:sp>
            <p:nvSpPr>
              <p:cNvPr id="3" name="Content Placeholder 5">
                <a:extLst>
                  <a:ext uri="{FF2B5EF4-FFF2-40B4-BE49-F238E27FC236}">
                    <a16:creationId xmlns:a16="http://schemas.microsoft.com/office/drawing/2014/main" id="{52C4BC9A-A825-0EEA-F459-73EDD188EBC2}"/>
                  </a:ext>
                </a:extLst>
              </p:cNvPr>
              <p:cNvSpPr txBox="1">
                <a:spLocks noRot="1" noChangeAspect="1" noMove="1" noResize="1" noEditPoints="1" noAdjustHandles="1" noChangeArrowheads="1" noChangeShapeType="1" noTextEdit="1"/>
              </p:cNvSpPr>
              <p:nvPr/>
            </p:nvSpPr>
            <p:spPr bwMode="auto">
              <a:xfrm>
                <a:off x="45491" y="3832459"/>
                <a:ext cx="11887200" cy="1028759"/>
              </a:xfrm>
              <a:prstGeom prst="rect">
                <a:avLst/>
              </a:prstGeom>
              <a:blipFill>
                <a:blip r:embed="rId2"/>
                <a:stretch>
                  <a:fillRect l="-308" t="-3571" b="-41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aphicFrame>
        <p:nvGraphicFramePr>
          <p:cNvPr id="9" name="Chart 8">
            <a:extLst>
              <a:ext uri="{FF2B5EF4-FFF2-40B4-BE49-F238E27FC236}">
                <a16:creationId xmlns:a16="http://schemas.microsoft.com/office/drawing/2014/main" id="{B765B351-BD95-61E3-DC8D-84D4D7A27F5F}"/>
              </a:ext>
            </a:extLst>
          </p:cNvPr>
          <p:cNvGraphicFramePr/>
          <p:nvPr>
            <p:extLst>
              <p:ext uri="{D42A27DB-BD31-4B8C-83A1-F6EECF244321}">
                <p14:modId xmlns:p14="http://schemas.microsoft.com/office/powerpoint/2010/main" val="4192920469"/>
              </p:ext>
            </p:extLst>
          </p:nvPr>
        </p:nvGraphicFramePr>
        <p:xfrm>
          <a:off x="6476999" y="3779520"/>
          <a:ext cx="5455691" cy="27736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663999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0187-0BCC-D0EC-2D7B-14572056304B}"/>
              </a:ext>
            </a:extLst>
          </p:cNvPr>
          <p:cNvSpPr>
            <a:spLocks noGrp="1"/>
          </p:cNvSpPr>
          <p:nvPr>
            <p:ph type="title"/>
          </p:nvPr>
        </p:nvSpPr>
        <p:spPr/>
        <p:txBody>
          <a:bodyPr/>
          <a:lstStyle/>
          <a:p>
            <a:r>
              <a:rPr lang="en-US" dirty="0"/>
              <a:t>Timing Specifications</a:t>
            </a:r>
          </a:p>
        </p:txBody>
      </p:sp>
      <p:graphicFrame>
        <p:nvGraphicFramePr>
          <p:cNvPr id="6" name="Table 6">
            <a:extLst>
              <a:ext uri="{FF2B5EF4-FFF2-40B4-BE49-F238E27FC236}">
                <a16:creationId xmlns:a16="http://schemas.microsoft.com/office/drawing/2014/main" id="{685A9F10-2F41-635B-4DE5-0E9A058E183C}"/>
              </a:ext>
            </a:extLst>
          </p:cNvPr>
          <p:cNvGraphicFramePr>
            <a:graphicFrameLocks noGrp="1"/>
          </p:cNvGraphicFramePr>
          <p:nvPr>
            <p:ph idx="1"/>
          </p:nvPr>
        </p:nvGraphicFramePr>
        <p:xfrm>
          <a:off x="17418" y="1600200"/>
          <a:ext cx="12174582" cy="1112520"/>
        </p:xfrm>
        <a:graphic>
          <a:graphicData uri="http://schemas.openxmlformats.org/drawingml/2006/table">
            <a:tbl>
              <a:tblPr firstRow="1" bandRow="1">
                <a:tableStyleId>{21E4AEA4-8DFA-4A89-87EB-49C32662AFE0}</a:tableStyleId>
              </a:tblPr>
              <a:tblGrid>
                <a:gridCol w="1739226">
                  <a:extLst>
                    <a:ext uri="{9D8B030D-6E8A-4147-A177-3AD203B41FA5}">
                      <a16:colId xmlns:a16="http://schemas.microsoft.com/office/drawing/2014/main" val="2817560529"/>
                    </a:ext>
                  </a:extLst>
                </a:gridCol>
                <a:gridCol w="1739226">
                  <a:extLst>
                    <a:ext uri="{9D8B030D-6E8A-4147-A177-3AD203B41FA5}">
                      <a16:colId xmlns:a16="http://schemas.microsoft.com/office/drawing/2014/main" val="3944957491"/>
                    </a:ext>
                  </a:extLst>
                </a:gridCol>
                <a:gridCol w="1739226">
                  <a:extLst>
                    <a:ext uri="{9D8B030D-6E8A-4147-A177-3AD203B41FA5}">
                      <a16:colId xmlns:a16="http://schemas.microsoft.com/office/drawing/2014/main" val="3692405365"/>
                    </a:ext>
                  </a:extLst>
                </a:gridCol>
                <a:gridCol w="1739226">
                  <a:extLst>
                    <a:ext uri="{9D8B030D-6E8A-4147-A177-3AD203B41FA5}">
                      <a16:colId xmlns:a16="http://schemas.microsoft.com/office/drawing/2014/main" val="1581651733"/>
                    </a:ext>
                  </a:extLst>
                </a:gridCol>
                <a:gridCol w="1739226">
                  <a:extLst>
                    <a:ext uri="{9D8B030D-6E8A-4147-A177-3AD203B41FA5}">
                      <a16:colId xmlns:a16="http://schemas.microsoft.com/office/drawing/2014/main" val="777782021"/>
                    </a:ext>
                  </a:extLst>
                </a:gridCol>
                <a:gridCol w="1739226">
                  <a:extLst>
                    <a:ext uri="{9D8B030D-6E8A-4147-A177-3AD203B41FA5}">
                      <a16:colId xmlns:a16="http://schemas.microsoft.com/office/drawing/2014/main" val="125069184"/>
                    </a:ext>
                  </a:extLst>
                </a:gridCol>
                <a:gridCol w="1739226">
                  <a:extLst>
                    <a:ext uri="{9D8B030D-6E8A-4147-A177-3AD203B41FA5}">
                      <a16:colId xmlns:a16="http://schemas.microsoft.com/office/drawing/2014/main" val="641535698"/>
                    </a:ext>
                  </a:extLst>
                </a:gridCol>
              </a:tblGrid>
              <a:tr h="370840">
                <a:tc>
                  <a:txBody>
                    <a:bodyPr/>
                    <a:lstStyle/>
                    <a:p>
                      <a:r>
                        <a:rPr lang="en-US" dirty="0"/>
                        <a:t>Symbol</a:t>
                      </a:r>
                    </a:p>
                  </a:txBody>
                  <a:tcPr/>
                </a:tc>
                <a:tc>
                  <a:txBody>
                    <a:bodyPr/>
                    <a:lstStyle/>
                    <a:p>
                      <a:r>
                        <a:rPr lang="en-US" dirty="0"/>
                        <a:t>Parameter</a:t>
                      </a:r>
                    </a:p>
                  </a:txBody>
                  <a:tcPr/>
                </a:tc>
                <a:tc>
                  <a:txBody>
                    <a:bodyPr/>
                    <a:lstStyle/>
                    <a:p>
                      <a:r>
                        <a:rPr lang="en-US" dirty="0"/>
                        <a:t>Conditions</a:t>
                      </a:r>
                    </a:p>
                  </a:txBody>
                  <a:tcPr/>
                </a:tc>
                <a:tc>
                  <a:txBody>
                    <a:bodyPr/>
                    <a:lstStyle/>
                    <a:p>
                      <a:r>
                        <a:rPr lang="en-US" dirty="0"/>
                        <a:t>Minimum</a:t>
                      </a:r>
                    </a:p>
                  </a:txBody>
                  <a:tcPr/>
                </a:tc>
                <a:tc>
                  <a:txBody>
                    <a:bodyPr/>
                    <a:lstStyle/>
                    <a:p>
                      <a:r>
                        <a:rPr lang="en-US" dirty="0"/>
                        <a:t>Typical</a:t>
                      </a:r>
                    </a:p>
                  </a:txBody>
                  <a:tcPr/>
                </a:tc>
                <a:tc>
                  <a:txBody>
                    <a:bodyPr/>
                    <a:lstStyle/>
                    <a:p>
                      <a:r>
                        <a:rPr lang="en-US" dirty="0"/>
                        <a:t>Maximum</a:t>
                      </a:r>
                    </a:p>
                  </a:txBody>
                  <a:tcPr/>
                </a:tc>
                <a:tc>
                  <a:txBody>
                    <a:bodyPr/>
                    <a:lstStyle/>
                    <a:p>
                      <a:r>
                        <a:rPr lang="en-US" dirty="0"/>
                        <a:t>Unit</a:t>
                      </a:r>
                    </a:p>
                  </a:txBody>
                  <a:tcPr/>
                </a:tc>
                <a:extLst>
                  <a:ext uri="{0D108BD9-81ED-4DB2-BD59-A6C34878D82A}">
                    <a16:rowId xmlns:a16="http://schemas.microsoft.com/office/drawing/2014/main" val="3275027777"/>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2753946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79014493"/>
                  </a:ext>
                </a:extLst>
              </a:tr>
            </a:tbl>
          </a:graphicData>
        </a:graphic>
      </p:graphicFrame>
      <p:sp>
        <p:nvSpPr>
          <p:cNvPr id="4" name="Footer Placeholder 3">
            <a:extLst>
              <a:ext uri="{FF2B5EF4-FFF2-40B4-BE49-F238E27FC236}">
                <a16:creationId xmlns:a16="http://schemas.microsoft.com/office/drawing/2014/main" id="{F017A43D-7B96-39FE-2DFB-2F5EEEDD2E74}"/>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FF301CE-63E9-E626-AC33-2F5610846E3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145</a:t>
            </a:fld>
            <a:endParaRPr lang="en-US" kern="0" dirty="0"/>
          </a:p>
        </p:txBody>
      </p:sp>
    </p:spTree>
    <p:extLst>
      <p:ext uri="{BB962C8B-B14F-4D97-AF65-F5344CB8AC3E}">
        <p14:creationId xmlns:p14="http://schemas.microsoft.com/office/powerpoint/2010/main" val="18481258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0187-0BCC-D0EC-2D7B-14572056304B}"/>
              </a:ext>
            </a:extLst>
          </p:cNvPr>
          <p:cNvSpPr>
            <a:spLocks noGrp="1"/>
          </p:cNvSpPr>
          <p:nvPr>
            <p:ph type="title"/>
          </p:nvPr>
        </p:nvSpPr>
        <p:spPr/>
        <p:txBody>
          <a:bodyPr/>
          <a:lstStyle/>
          <a:p>
            <a:r>
              <a:rPr lang="en-US" dirty="0"/>
              <a:t>Example Timing Setups</a:t>
            </a:r>
          </a:p>
        </p:txBody>
      </p:sp>
      <p:graphicFrame>
        <p:nvGraphicFramePr>
          <p:cNvPr id="6" name="Table 6">
            <a:extLst>
              <a:ext uri="{FF2B5EF4-FFF2-40B4-BE49-F238E27FC236}">
                <a16:creationId xmlns:a16="http://schemas.microsoft.com/office/drawing/2014/main" id="{685A9F10-2F41-635B-4DE5-0E9A058E183C}"/>
              </a:ext>
            </a:extLst>
          </p:cNvPr>
          <p:cNvGraphicFramePr>
            <a:graphicFrameLocks noGrp="1"/>
          </p:cNvGraphicFramePr>
          <p:nvPr>
            <p:ph idx="1"/>
            <p:extLst>
              <p:ext uri="{D42A27DB-BD31-4B8C-83A1-F6EECF244321}">
                <p14:modId xmlns:p14="http://schemas.microsoft.com/office/powerpoint/2010/main" val="2608408581"/>
              </p:ext>
            </p:extLst>
          </p:nvPr>
        </p:nvGraphicFramePr>
        <p:xfrm>
          <a:off x="46806" y="2362200"/>
          <a:ext cx="11687994" cy="4419600"/>
        </p:xfrm>
        <a:graphic>
          <a:graphicData uri="http://schemas.openxmlformats.org/drawingml/2006/table">
            <a:tbl>
              <a:tblPr firstRow="1" bandRow="1">
                <a:tableStyleId>{21E4AEA4-8DFA-4A89-87EB-49C32662AFE0}</a:tableStyleId>
              </a:tblPr>
              <a:tblGrid>
                <a:gridCol w="1298666">
                  <a:extLst>
                    <a:ext uri="{9D8B030D-6E8A-4147-A177-3AD203B41FA5}">
                      <a16:colId xmlns:a16="http://schemas.microsoft.com/office/drawing/2014/main" val="3413967863"/>
                    </a:ext>
                  </a:extLst>
                </a:gridCol>
                <a:gridCol w="1298666">
                  <a:extLst>
                    <a:ext uri="{9D8B030D-6E8A-4147-A177-3AD203B41FA5}">
                      <a16:colId xmlns:a16="http://schemas.microsoft.com/office/drawing/2014/main" val="3670963869"/>
                    </a:ext>
                  </a:extLst>
                </a:gridCol>
                <a:gridCol w="1298666">
                  <a:extLst>
                    <a:ext uri="{9D8B030D-6E8A-4147-A177-3AD203B41FA5}">
                      <a16:colId xmlns:a16="http://schemas.microsoft.com/office/drawing/2014/main" val="2817560529"/>
                    </a:ext>
                  </a:extLst>
                </a:gridCol>
                <a:gridCol w="1298666">
                  <a:extLst>
                    <a:ext uri="{9D8B030D-6E8A-4147-A177-3AD203B41FA5}">
                      <a16:colId xmlns:a16="http://schemas.microsoft.com/office/drawing/2014/main" val="3944957491"/>
                    </a:ext>
                  </a:extLst>
                </a:gridCol>
                <a:gridCol w="1298666">
                  <a:extLst>
                    <a:ext uri="{9D8B030D-6E8A-4147-A177-3AD203B41FA5}">
                      <a16:colId xmlns:a16="http://schemas.microsoft.com/office/drawing/2014/main" val="3692405365"/>
                    </a:ext>
                  </a:extLst>
                </a:gridCol>
                <a:gridCol w="1298666">
                  <a:extLst>
                    <a:ext uri="{9D8B030D-6E8A-4147-A177-3AD203B41FA5}">
                      <a16:colId xmlns:a16="http://schemas.microsoft.com/office/drawing/2014/main" val="1581651733"/>
                    </a:ext>
                  </a:extLst>
                </a:gridCol>
                <a:gridCol w="1298666">
                  <a:extLst>
                    <a:ext uri="{9D8B030D-6E8A-4147-A177-3AD203B41FA5}">
                      <a16:colId xmlns:a16="http://schemas.microsoft.com/office/drawing/2014/main" val="777782021"/>
                    </a:ext>
                  </a:extLst>
                </a:gridCol>
                <a:gridCol w="1298666">
                  <a:extLst>
                    <a:ext uri="{9D8B030D-6E8A-4147-A177-3AD203B41FA5}">
                      <a16:colId xmlns:a16="http://schemas.microsoft.com/office/drawing/2014/main" val="125069184"/>
                    </a:ext>
                  </a:extLst>
                </a:gridCol>
                <a:gridCol w="1298666">
                  <a:extLst>
                    <a:ext uri="{9D8B030D-6E8A-4147-A177-3AD203B41FA5}">
                      <a16:colId xmlns:a16="http://schemas.microsoft.com/office/drawing/2014/main" val="1157735246"/>
                    </a:ext>
                  </a:extLst>
                </a:gridCol>
              </a:tblGrid>
              <a:tr h="370840">
                <a:tc>
                  <a:txBody>
                    <a:bodyPr/>
                    <a:lstStyle/>
                    <a:p>
                      <a:pPr algn="ctr"/>
                      <a:r>
                        <a:rPr lang="en-US" sz="1600" dirty="0"/>
                        <a:t>No. of Interleaved ADCs</a:t>
                      </a:r>
                    </a:p>
                  </a:txBody>
                  <a:tcPr anchor="ctr">
                    <a:solidFill>
                      <a:schemeClr val="tx2">
                        <a:lumMod val="85000"/>
                        <a:lumOff val="15000"/>
                      </a:schemeClr>
                    </a:solidFill>
                  </a:tcPr>
                </a:tc>
                <a:tc>
                  <a:txBody>
                    <a:bodyPr/>
                    <a:lstStyle/>
                    <a:p>
                      <a:pPr algn="ctr"/>
                      <a:r>
                        <a:rPr lang="en-US" sz="1600" dirty="0"/>
                        <a:t>Next Delay #clks (code)</a:t>
                      </a:r>
                    </a:p>
                  </a:txBody>
                  <a:tcPr anchor="ctr">
                    <a:solidFill>
                      <a:schemeClr val="tx2">
                        <a:lumMod val="85000"/>
                        <a:lumOff val="15000"/>
                      </a:schemeClr>
                    </a:solidFill>
                  </a:tcPr>
                </a:tc>
                <a:tc>
                  <a:txBody>
                    <a:bodyPr/>
                    <a:lstStyle/>
                    <a:p>
                      <a:pPr algn="ctr"/>
                      <a:r>
                        <a:rPr lang="en-US" sz="1600" dirty="0"/>
                        <a:t>ADC conversion duration #clocks</a:t>
                      </a:r>
                    </a:p>
                  </a:txBody>
                  <a:tcPr anchor="ctr"/>
                </a:tc>
                <a:tc>
                  <a:txBody>
                    <a:bodyPr/>
                    <a:lstStyle/>
                    <a:p>
                      <a:pPr algn="ctr"/>
                      <a:r>
                        <a:rPr lang="en-US" sz="1600" dirty="0"/>
                        <a:t>Calibration #clks (</a:t>
                      </a:r>
                      <a:r>
                        <a:rPr lang="en-US" sz="1600" dirty="0" err="1"/>
                        <a:t>cal_time</a:t>
                      </a:r>
                      <a:r>
                        <a:rPr lang="en-US" sz="1600" dirty="0"/>
                        <a:t> code)</a:t>
                      </a:r>
                    </a:p>
                  </a:txBody>
                  <a:tcPr anchor="ctr"/>
                </a:tc>
                <a:tc>
                  <a:txBody>
                    <a:bodyPr/>
                    <a:lstStyle/>
                    <a:p>
                      <a:pPr algn="ctr"/>
                      <a:r>
                        <a:rPr lang="en-US" sz="1600" dirty="0"/>
                        <a:t>Sample and Hold (Extra) #clks (</a:t>
                      </a:r>
                      <a:r>
                        <a:rPr lang="en-US" sz="1600" dirty="0" err="1"/>
                        <a:t>sample_time</a:t>
                      </a:r>
                      <a:r>
                        <a:rPr lang="en-US" sz="1600" dirty="0"/>
                        <a:t> code)</a:t>
                      </a:r>
                    </a:p>
                  </a:txBody>
                  <a:tcPr anchor="ctr"/>
                </a:tc>
                <a:tc>
                  <a:txBody>
                    <a:bodyPr/>
                    <a:lstStyle/>
                    <a:p>
                      <a:pPr algn="ctr"/>
                      <a:r>
                        <a:rPr lang="en-US" sz="1600" dirty="0"/>
                        <a:t>Active Sample and Hold #clks (</a:t>
                      </a:r>
                      <a:r>
                        <a:rPr lang="en-US" sz="1600" dirty="0" err="1"/>
                        <a:t>ssoft_time</a:t>
                      </a:r>
                      <a:r>
                        <a:rPr lang="en-US" sz="1600" dirty="0"/>
                        <a:t> code)</a:t>
                      </a:r>
                    </a:p>
                  </a:txBody>
                  <a:tcPr anchor="ctr"/>
                </a:tc>
                <a:tc>
                  <a:txBody>
                    <a:bodyPr/>
                    <a:lstStyle/>
                    <a:p>
                      <a:pPr algn="ctr"/>
                      <a:r>
                        <a:rPr lang="en-US" sz="1600" dirty="0"/>
                        <a:t>Level shift #clks (</a:t>
                      </a:r>
                      <a:r>
                        <a:rPr lang="en-US" sz="1600" dirty="0" err="1"/>
                        <a:t>level_time</a:t>
                      </a:r>
                      <a:r>
                        <a:rPr lang="en-US" sz="1600" dirty="0"/>
                        <a:t> code)</a:t>
                      </a:r>
                    </a:p>
                  </a:txBody>
                  <a:tcPr anchor="ctr"/>
                </a:tc>
                <a:tc>
                  <a:txBody>
                    <a:bodyPr/>
                    <a:lstStyle/>
                    <a:p>
                      <a:pPr algn="ctr"/>
                      <a:r>
                        <a:rPr lang="en-US" sz="1600" dirty="0"/>
                        <a:t>#of SAR steps</a:t>
                      </a:r>
                    </a:p>
                  </a:txBody>
                  <a:tcPr anchor="ctr"/>
                </a:tc>
                <a:tc>
                  <a:txBody>
                    <a:bodyPr/>
                    <a:lstStyle/>
                    <a:p>
                      <a:pPr algn="ctr"/>
                      <a:r>
                        <a:rPr lang="en-US" sz="1600" dirty="0"/>
                        <a:t>#Bits read out over serializer</a:t>
                      </a:r>
                    </a:p>
                  </a:txBody>
                  <a:tcPr anchor="ctr">
                    <a:solidFill>
                      <a:srgbClr val="C00000"/>
                    </a:solidFill>
                  </a:tcPr>
                </a:tc>
                <a:extLst>
                  <a:ext uri="{0D108BD9-81ED-4DB2-BD59-A6C34878D82A}">
                    <a16:rowId xmlns:a16="http://schemas.microsoft.com/office/drawing/2014/main" val="3275027777"/>
                  </a:ext>
                </a:extLst>
              </a:tr>
              <a:tr h="370840">
                <a:tc>
                  <a:txBody>
                    <a:bodyPr/>
                    <a:lstStyle/>
                    <a:p>
                      <a:pPr algn="ctr"/>
                      <a:r>
                        <a:rPr lang="en-US" dirty="0"/>
                        <a:t>8</a:t>
                      </a:r>
                    </a:p>
                  </a:txBody>
                  <a:tcPr anchor="ctr">
                    <a:solidFill>
                      <a:schemeClr val="bg1">
                        <a:lumMod val="95000"/>
                      </a:schemeClr>
                    </a:solidFill>
                  </a:tcPr>
                </a:tc>
                <a:tc>
                  <a:txBody>
                    <a:bodyPr/>
                    <a:lstStyle/>
                    <a:p>
                      <a:pPr algn="ctr"/>
                      <a:r>
                        <a:rPr lang="en-US" dirty="0"/>
                        <a:t>2 (00)</a:t>
                      </a:r>
                    </a:p>
                  </a:txBody>
                  <a:tcPr anchor="ctr">
                    <a:solidFill>
                      <a:schemeClr val="bg1">
                        <a:lumMod val="95000"/>
                      </a:schemeClr>
                    </a:solidFill>
                  </a:tcPr>
                </a:tc>
                <a:tc>
                  <a:txBody>
                    <a:bodyPr/>
                    <a:lstStyle/>
                    <a:p>
                      <a:pPr algn="ctr"/>
                      <a:r>
                        <a:rPr lang="en-US" dirty="0"/>
                        <a:t>16</a:t>
                      </a:r>
                    </a:p>
                  </a:txBody>
                  <a:tcPr anchor="ctr"/>
                </a:tc>
                <a:tc>
                  <a:txBody>
                    <a:bodyPr/>
                    <a:lstStyle/>
                    <a:p>
                      <a:pPr algn="ctr"/>
                      <a:r>
                        <a:rPr lang="en-US" dirty="0"/>
                        <a:t>1 (01)</a:t>
                      </a:r>
                    </a:p>
                  </a:txBody>
                  <a:tcPr anchor="ctr"/>
                </a:tc>
                <a:tc>
                  <a:txBody>
                    <a:bodyPr/>
                    <a:lstStyle/>
                    <a:p>
                      <a:pPr algn="ctr"/>
                      <a:r>
                        <a:rPr lang="en-US" dirty="0"/>
                        <a:t>1 (00)</a:t>
                      </a:r>
                    </a:p>
                  </a:txBody>
                  <a:tcPr anchor="ctr"/>
                </a:tc>
                <a:tc>
                  <a:txBody>
                    <a:bodyPr/>
                    <a:lstStyle/>
                    <a:p>
                      <a:pPr algn="ctr"/>
                      <a:r>
                        <a:rPr lang="en-US" dirty="0"/>
                        <a:t>0 (00)</a:t>
                      </a:r>
                    </a:p>
                  </a:txBody>
                  <a:tcPr anchor="ctr"/>
                </a:tc>
                <a:tc>
                  <a:txBody>
                    <a:bodyPr/>
                    <a:lstStyle/>
                    <a:p>
                      <a:pPr algn="ctr"/>
                      <a:r>
                        <a:rPr lang="en-US" dirty="0"/>
                        <a:t>1 (00)</a:t>
                      </a:r>
                    </a:p>
                  </a:txBody>
                  <a:tcPr anchor="ctr"/>
                </a:tc>
                <a:tc>
                  <a:txBody>
                    <a:bodyPr/>
                    <a:lstStyle/>
                    <a:p>
                      <a:pPr algn="ctr"/>
                      <a:r>
                        <a:rPr lang="en-US" dirty="0"/>
                        <a:t>13</a:t>
                      </a:r>
                    </a:p>
                  </a:txBody>
                  <a:tcPr anchor="ctr"/>
                </a:tc>
                <a:tc>
                  <a:txBody>
                    <a:bodyPr/>
                    <a:lstStyle/>
                    <a:p>
                      <a:pPr algn="ctr"/>
                      <a:endParaRPr lang="en-US" dirty="0"/>
                    </a:p>
                  </a:txBody>
                  <a:tcPr anchor="ctr"/>
                </a:tc>
                <a:extLst>
                  <a:ext uri="{0D108BD9-81ED-4DB2-BD59-A6C34878D82A}">
                    <a16:rowId xmlns:a16="http://schemas.microsoft.com/office/drawing/2014/main" val="1327583575"/>
                  </a:ext>
                </a:extLst>
              </a:tr>
              <a:tr h="370840">
                <a:tc>
                  <a:txBody>
                    <a:bodyPr/>
                    <a:lstStyle/>
                    <a:p>
                      <a:pPr algn="ctr"/>
                      <a:r>
                        <a:rPr lang="en-US" dirty="0"/>
                        <a:t>8</a:t>
                      </a:r>
                    </a:p>
                  </a:txBody>
                  <a:tcPr anchor="ctr">
                    <a:solidFill>
                      <a:schemeClr val="bg1">
                        <a:lumMod val="95000"/>
                      </a:schemeClr>
                    </a:solidFill>
                  </a:tcPr>
                </a:tc>
                <a:tc>
                  <a:txBody>
                    <a:bodyPr/>
                    <a:lstStyle/>
                    <a:p>
                      <a:pPr algn="ctr"/>
                      <a:r>
                        <a:rPr lang="en-US" dirty="0"/>
                        <a:t>2 (00)</a:t>
                      </a:r>
                    </a:p>
                  </a:txBody>
                  <a:tcPr anchor="ctr">
                    <a:solidFill>
                      <a:schemeClr val="bg1">
                        <a:lumMod val="95000"/>
                      </a:schemeClr>
                    </a:solidFill>
                  </a:tcPr>
                </a:tc>
                <a:tc>
                  <a:txBody>
                    <a:bodyPr/>
                    <a:lstStyle/>
                    <a:p>
                      <a:pPr algn="ctr"/>
                      <a:r>
                        <a:rPr lang="en-US" dirty="0"/>
                        <a:t>16</a:t>
                      </a:r>
                    </a:p>
                  </a:txBody>
                  <a:tcPr anchor="ctr"/>
                </a:tc>
                <a:tc>
                  <a:txBody>
                    <a:bodyPr/>
                    <a:lstStyle/>
                    <a:p>
                      <a:pPr algn="ctr"/>
                      <a:r>
                        <a:rPr lang="en-US" dirty="0"/>
                        <a:t>0 (00)</a:t>
                      </a:r>
                    </a:p>
                  </a:txBody>
                  <a:tcPr anchor="ctr"/>
                </a:tc>
                <a:tc>
                  <a:txBody>
                    <a:bodyPr/>
                    <a:lstStyle/>
                    <a:p>
                      <a:pPr algn="ctr"/>
                      <a:r>
                        <a:rPr lang="en-US" dirty="0"/>
                        <a:t>1 (00)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 (00)</a:t>
                      </a:r>
                    </a:p>
                  </a:txBody>
                  <a:tcPr anchor="ctr"/>
                </a:tc>
                <a:tc>
                  <a:txBody>
                    <a:bodyPr/>
                    <a:lstStyle/>
                    <a:p>
                      <a:pPr algn="ctr"/>
                      <a:r>
                        <a:rPr lang="en-US" dirty="0"/>
                        <a:t>1 (00)</a:t>
                      </a:r>
                    </a:p>
                  </a:txBody>
                  <a:tcPr anchor="ctr"/>
                </a:tc>
                <a:tc>
                  <a:txBody>
                    <a:bodyPr/>
                    <a:lstStyle/>
                    <a:p>
                      <a:pPr algn="ctr"/>
                      <a:r>
                        <a:rPr lang="en-US" dirty="0"/>
                        <a:t>14</a:t>
                      </a:r>
                    </a:p>
                  </a:txBody>
                  <a:tcPr anchor="ctr"/>
                </a:tc>
                <a:tc>
                  <a:txBody>
                    <a:bodyPr/>
                    <a:lstStyle/>
                    <a:p>
                      <a:pPr algn="ctr"/>
                      <a:endParaRPr lang="en-US" dirty="0"/>
                    </a:p>
                  </a:txBody>
                  <a:tcPr anchor="ctr"/>
                </a:tc>
                <a:extLst>
                  <a:ext uri="{0D108BD9-81ED-4DB2-BD59-A6C34878D82A}">
                    <a16:rowId xmlns:a16="http://schemas.microsoft.com/office/drawing/2014/main" val="2627539467"/>
                  </a:ext>
                </a:extLst>
              </a:tr>
              <a:tr h="370840">
                <a:tc>
                  <a:txBody>
                    <a:bodyPr/>
                    <a:lstStyle/>
                    <a:p>
                      <a:pPr algn="ctr"/>
                      <a:r>
                        <a:rPr lang="en-US" b="1" dirty="0">
                          <a:solidFill>
                            <a:srgbClr val="29298B"/>
                          </a:solidFill>
                        </a:rPr>
                        <a:t>8</a:t>
                      </a:r>
                    </a:p>
                  </a:txBody>
                  <a:tcPr anchor="ctr">
                    <a:solidFill>
                      <a:schemeClr val="bg1">
                        <a:lumMod val="95000"/>
                      </a:schemeClr>
                    </a:solidFill>
                  </a:tcPr>
                </a:tc>
                <a:tc>
                  <a:txBody>
                    <a:bodyPr/>
                    <a:lstStyle/>
                    <a:p>
                      <a:pPr algn="ctr"/>
                      <a:r>
                        <a:rPr lang="en-US" b="1" dirty="0">
                          <a:solidFill>
                            <a:srgbClr val="29298B"/>
                          </a:solidFill>
                        </a:rPr>
                        <a:t>3 (01)</a:t>
                      </a:r>
                    </a:p>
                  </a:txBody>
                  <a:tcPr anchor="ctr">
                    <a:solidFill>
                      <a:schemeClr val="bg1">
                        <a:lumMod val="95000"/>
                      </a:schemeClr>
                    </a:solidFill>
                  </a:tcPr>
                </a:tc>
                <a:tc>
                  <a:txBody>
                    <a:bodyPr/>
                    <a:lstStyle/>
                    <a:p>
                      <a:pPr algn="ctr"/>
                      <a:r>
                        <a:rPr lang="en-US" b="1" dirty="0">
                          <a:solidFill>
                            <a:srgbClr val="29298B"/>
                          </a:solidFill>
                        </a:rPr>
                        <a:t>24</a:t>
                      </a:r>
                    </a:p>
                  </a:txBody>
                  <a:tcPr anchor="ctr"/>
                </a:tc>
                <a:tc>
                  <a:txBody>
                    <a:bodyPr/>
                    <a:lstStyle/>
                    <a:p>
                      <a:pPr algn="ctr"/>
                      <a:r>
                        <a:rPr lang="en-US" b="1" dirty="0">
                          <a:solidFill>
                            <a:srgbClr val="29298B"/>
                          </a:solidFill>
                        </a:rPr>
                        <a:t>7 (11)</a:t>
                      </a:r>
                    </a:p>
                  </a:txBody>
                  <a:tcPr anchor="ctr"/>
                </a:tc>
                <a:tc>
                  <a:txBody>
                    <a:bodyPr/>
                    <a:lstStyle/>
                    <a:p>
                      <a:pPr algn="ctr"/>
                      <a:r>
                        <a:rPr lang="en-US" b="1" dirty="0">
                          <a:solidFill>
                            <a:srgbClr val="29298B"/>
                          </a:solidFill>
                        </a:rPr>
                        <a:t>1 (00)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29298B"/>
                          </a:solidFill>
                        </a:rPr>
                        <a:t>0</a:t>
                      </a:r>
                      <a:r>
                        <a:rPr lang="en-US" dirty="0"/>
                        <a:t> (00)</a:t>
                      </a:r>
                    </a:p>
                  </a:txBody>
                  <a:tcPr anchor="ctr"/>
                </a:tc>
                <a:tc>
                  <a:txBody>
                    <a:bodyPr/>
                    <a:lstStyle/>
                    <a:p>
                      <a:pPr algn="ctr"/>
                      <a:r>
                        <a:rPr lang="en-US" b="1" dirty="0">
                          <a:solidFill>
                            <a:srgbClr val="29298B"/>
                          </a:solidFill>
                        </a:rPr>
                        <a:t>1 (00)</a:t>
                      </a:r>
                    </a:p>
                  </a:txBody>
                  <a:tcPr anchor="ctr"/>
                </a:tc>
                <a:tc>
                  <a:txBody>
                    <a:bodyPr/>
                    <a:lstStyle/>
                    <a:p>
                      <a:pPr algn="ctr"/>
                      <a:r>
                        <a:rPr lang="en-US" b="1" dirty="0">
                          <a:solidFill>
                            <a:srgbClr val="29298B"/>
                          </a:solidFill>
                        </a:rPr>
                        <a:t>15</a:t>
                      </a:r>
                    </a:p>
                  </a:txBody>
                  <a:tcPr anchor="ctr"/>
                </a:tc>
                <a:tc>
                  <a:txBody>
                    <a:bodyPr/>
                    <a:lstStyle/>
                    <a:p>
                      <a:pPr algn="ctr"/>
                      <a:r>
                        <a:rPr lang="en-US" b="1" dirty="0">
                          <a:solidFill>
                            <a:srgbClr val="29298B"/>
                          </a:solidFill>
                        </a:rPr>
                        <a:t>12</a:t>
                      </a:r>
                    </a:p>
                  </a:txBody>
                  <a:tcPr anchor="ctr"/>
                </a:tc>
                <a:extLst>
                  <a:ext uri="{0D108BD9-81ED-4DB2-BD59-A6C34878D82A}">
                    <a16:rowId xmlns:a16="http://schemas.microsoft.com/office/drawing/2014/main" val="1479014493"/>
                  </a:ext>
                </a:extLst>
              </a:tr>
              <a:tr h="370840">
                <a:tc>
                  <a:txBody>
                    <a:bodyPr/>
                    <a:lstStyle/>
                    <a:p>
                      <a:pPr algn="ctr"/>
                      <a:r>
                        <a:rPr lang="en-US" dirty="0"/>
                        <a:t>8</a:t>
                      </a:r>
                    </a:p>
                  </a:txBody>
                  <a:tcPr anchor="ctr">
                    <a:solidFill>
                      <a:schemeClr val="bg1">
                        <a:lumMod val="95000"/>
                      </a:schemeClr>
                    </a:solidFill>
                  </a:tcPr>
                </a:tc>
                <a:tc>
                  <a:txBody>
                    <a:bodyPr/>
                    <a:lstStyle/>
                    <a:p>
                      <a:pPr algn="ctr"/>
                      <a:r>
                        <a:rPr lang="en-US" dirty="0"/>
                        <a:t>4 (10)</a:t>
                      </a:r>
                    </a:p>
                  </a:txBody>
                  <a:tcPr anchor="ctr">
                    <a:solidFill>
                      <a:schemeClr val="bg1">
                        <a:lumMod val="95000"/>
                      </a:schemeClr>
                    </a:solidFill>
                  </a:tcPr>
                </a:tc>
                <a:tc>
                  <a:txBody>
                    <a:bodyPr/>
                    <a:lstStyle/>
                    <a:p>
                      <a:pPr algn="ctr"/>
                      <a:r>
                        <a:rPr lang="en-US" dirty="0"/>
                        <a:t>32</a:t>
                      </a:r>
                    </a:p>
                  </a:txBody>
                  <a:tcPr anchor="ctr"/>
                </a:tc>
                <a:tc>
                  <a:txBody>
                    <a:bodyPr/>
                    <a:lstStyle/>
                    <a:p>
                      <a:pPr algn="ctr"/>
                      <a:r>
                        <a:rPr lang="en-US" dirty="0"/>
                        <a:t>7 (11)</a:t>
                      </a:r>
                    </a:p>
                  </a:txBody>
                  <a:tcPr anchor="ctr"/>
                </a:tc>
                <a:tc>
                  <a:txBody>
                    <a:bodyPr/>
                    <a:lstStyle/>
                    <a:p>
                      <a:pPr algn="ctr"/>
                      <a:r>
                        <a:rPr lang="en-US" dirty="0"/>
                        <a:t>4 (10)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 (00)</a:t>
                      </a:r>
                    </a:p>
                  </a:txBody>
                  <a:tcPr anchor="ctr"/>
                </a:tc>
                <a:tc>
                  <a:txBody>
                    <a:bodyPr/>
                    <a:lstStyle/>
                    <a:p>
                      <a:pPr algn="ctr"/>
                      <a:r>
                        <a:rPr lang="en-US" dirty="0"/>
                        <a:t>4 (00)</a:t>
                      </a:r>
                    </a:p>
                  </a:txBody>
                  <a:tcPr anchor="ctr"/>
                </a:tc>
                <a:tc>
                  <a:txBody>
                    <a:bodyPr/>
                    <a:lstStyle/>
                    <a:p>
                      <a:pPr algn="ctr"/>
                      <a:r>
                        <a:rPr lang="en-US" dirty="0">
                          <a:solidFill>
                            <a:srgbClr val="FF0000"/>
                          </a:solidFill>
                        </a:rPr>
                        <a:t>16 (+1 void)</a:t>
                      </a:r>
                    </a:p>
                  </a:txBody>
                  <a:tcPr anchor="ctr"/>
                </a:tc>
                <a:tc>
                  <a:txBody>
                    <a:bodyPr/>
                    <a:lstStyle/>
                    <a:p>
                      <a:pPr algn="ctr"/>
                      <a:r>
                        <a:rPr lang="en-US" dirty="0">
                          <a:solidFill>
                            <a:schemeClr val="tx1"/>
                          </a:solidFill>
                        </a:rPr>
                        <a:t>16</a:t>
                      </a:r>
                    </a:p>
                  </a:txBody>
                  <a:tcPr anchor="ctr"/>
                </a:tc>
                <a:extLst>
                  <a:ext uri="{0D108BD9-81ED-4DB2-BD59-A6C34878D82A}">
                    <a16:rowId xmlns:a16="http://schemas.microsoft.com/office/drawing/2014/main" val="2040479348"/>
                  </a:ext>
                </a:extLst>
              </a:tr>
              <a:tr h="370840">
                <a:tc>
                  <a:txBody>
                    <a:bodyPr/>
                    <a:lstStyle/>
                    <a:p>
                      <a:pPr algn="ctr"/>
                      <a:r>
                        <a:rPr lang="en-US" dirty="0"/>
                        <a:t>12</a:t>
                      </a:r>
                    </a:p>
                  </a:txBody>
                  <a:tcPr anchor="ctr">
                    <a:solidFill>
                      <a:schemeClr val="bg1">
                        <a:lumMod val="95000"/>
                      </a:schemeClr>
                    </a:solidFill>
                  </a:tcPr>
                </a:tc>
                <a:tc>
                  <a:txBody>
                    <a:bodyPr/>
                    <a:lstStyle/>
                    <a:p>
                      <a:pPr algn="ctr"/>
                      <a:r>
                        <a:rPr lang="en-US" dirty="0"/>
                        <a:t>3 (01)</a:t>
                      </a:r>
                    </a:p>
                  </a:txBody>
                  <a:tcPr anchor="ctr">
                    <a:solidFill>
                      <a:schemeClr val="bg1">
                        <a:lumMod val="95000"/>
                      </a:schemeClr>
                    </a:solidFill>
                  </a:tcPr>
                </a:tc>
                <a:tc>
                  <a:txBody>
                    <a:bodyPr/>
                    <a:lstStyle/>
                    <a:p>
                      <a:pPr algn="ctr"/>
                      <a:r>
                        <a:rPr lang="en-US" dirty="0">
                          <a:solidFill>
                            <a:srgbClr val="FF0000"/>
                          </a:solidFill>
                        </a:rPr>
                        <a:t>36</a:t>
                      </a:r>
                    </a:p>
                  </a:txBody>
                  <a:tcPr anchor="ctr"/>
                </a:tc>
                <a:tc>
                  <a:txBody>
                    <a:bodyPr/>
                    <a:lstStyle/>
                    <a:p>
                      <a:pPr algn="ctr"/>
                      <a:r>
                        <a:rPr lang="en-US" dirty="0"/>
                        <a:t>7 (11)</a:t>
                      </a:r>
                    </a:p>
                  </a:txBody>
                  <a:tcPr anchor="ctr"/>
                </a:tc>
                <a:tc>
                  <a:txBody>
                    <a:bodyPr/>
                    <a:lstStyle/>
                    <a:p>
                      <a:pPr algn="ctr"/>
                      <a:r>
                        <a:rPr lang="en-US" dirty="0"/>
                        <a:t>8 (10)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 (00)</a:t>
                      </a:r>
                    </a:p>
                  </a:txBody>
                  <a:tcPr anchor="ctr"/>
                </a:tc>
                <a:tc>
                  <a:txBody>
                    <a:bodyPr/>
                    <a:lstStyle/>
                    <a:p>
                      <a:pPr algn="ctr"/>
                      <a:r>
                        <a:rPr lang="en-US" dirty="0"/>
                        <a:t>4 (00)</a:t>
                      </a:r>
                    </a:p>
                  </a:txBody>
                  <a:tcPr anchor="ctr"/>
                </a:tc>
                <a:tc>
                  <a:txBody>
                    <a:bodyPr/>
                    <a:lstStyle/>
                    <a:p>
                      <a:pPr algn="ctr"/>
                      <a:r>
                        <a:rPr lang="en-US" dirty="0">
                          <a:solidFill>
                            <a:srgbClr val="FF0000"/>
                          </a:solidFill>
                        </a:rPr>
                        <a:t>16 (+1)</a:t>
                      </a:r>
                    </a:p>
                  </a:txBody>
                  <a:tcPr anchor="ctr"/>
                </a:tc>
                <a:tc>
                  <a:txBody>
                    <a:bodyPr/>
                    <a:lstStyle/>
                    <a:p>
                      <a:pPr algn="ctr"/>
                      <a:r>
                        <a:rPr lang="en-US" dirty="0">
                          <a:solidFill>
                            <a:schemeClr val="tx1"/>
                          </a:solidFill>
                        </a:rPr>
                        <a:t>12</a:t>
                      </a:r>
                    </a:p>
                  </a:txBody>
                  <a:tcPr anchor="ctr"/>
                </a:tc>
                <a:extLst>
                  <a:ext uri="{0D108BD9-81ED-4DB2-BD59-A6C34878D82A}">
                    <a16:rowId xmlns:a16="http://schemas.microsoft.com/office/drawing/2014/main" val="220013221"/>
                  </a:ext>
                </a:extLst>
              </a:tr>
              <a:tr h="370840">
                <a:tc>
                  <a:txBody>
                    <a:bodyPr/>
                    <a:lstStyle/>
                    <a:p>
                      <a:pPr algn="ctr"/>
                      <a:r>
                        <a:rPr lang="en-US" dirty="0"/>
                        <a:t>8</a:t>
                      </a:r>
                    </a:p>
                  </a:txBody>
                  <a:tcPr anchor="ctr">
                    <a:solidFill>
                      <a:schemeClr val="bg1">
                        <a:lumMod val="95000"/>
                      </a:schemeClr>
                    </a:solidFill>
                  </a:tcPr>
                </a:tc>
                <a:tc>
                  <a:txBody>
                    <a:bodyPr/>
                    <a:lstStyle/>
                    <a:p>
                      <a:pPr algn="ctr"/>
                      <a:r>
                        <a:rPr lang="en-US" dirty="0"/>
                        <a:t>5 (11)</a:t>
                      </a:r>
                    </a:p>
                  </a:txBody>
                  <a:tcPr anchor="ctr">
                    <a:solidFill>
                      <a:schemeClr val="bg1">
                        <a:lumMod val="95000"/>
                      </a:schemeClr>
                    </a:solidFill>
                  </a:tcPr>
                </a:tc>
                <a:tc>
                  <a:txBody>
                    <a:bodyPr/>
                    <a:lstStyle/>
                    <a:p>
                      <a:pPr algn="ctr"/>
                      <a:r>
                        <a:rPr lang="en-US" dirty="0">
                          <a:solidFill>
                            <a:srgbClr val="FF0000"/>
                          </a:solidFill>
                        </a:rPr>
                        <a:t>40</a:t>
                      </a:r>
                    </a:p>
                  </a:txBody>
                  <a:tcPr anchor="ctr"/>
                </a:tc>
                <a:tc>
                  <a:txBody>
                    <a:bodyPr/>
                    <a:lstStyle/>
                    <a:p>
                      <a:pPr algn="ctr"/>
                      <a:r>
                        <a:rPr lang="en-US" dirty="0"/>
                        <a:t>7 (11)</a:t>
                      </a:r>
                    </a:p>
                  </a:txBody>
                  <a:tcPr anchor="ctr"/>
                </a:tc>
                <a:tc>
                  <a:txBody>
                    <a:bodyPr/>
                    <a:lstStyle/>
                    <a:p>
                      <a:pPr algn="ctr"/>
                      <a:r>
                        <a:rPr lang="en-US" dirty="0"/>
                        <a:t>4 (10)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 (11)</a:t>
                      </a:r>
                    </a:p>
                  </a:txBody>
                  <a:tcPr anchor="ctr"/>
                </a:tc>
                <a:tc>
                  <a:txBody>
                    <a:bodyPr/>
                    <a:lstStyle/>
                    <a:p>
                      <a:pPr algn="ctr"/>
                      <a:r>
                        <a:rPr lang="en-US" dirty="0"/>
                        <a:t>1 (00)</a:t>
                      </a:r>
                    </a:p>
                  </a:txBody>
                  <a:tcPr anchor="ctr"/>
                </a:tc>
                <a:tc>
                  <a:txBody>
                    <a:bodyPr/>
                    <a:lstStyle/>
                    <a:p>
                      <a:pPr algn="ctr"/>
                      <a:r>
                        <a:rPr lang="en-US" dirty="0"/>
                        <a:t>16 </a:t>
                      </a:r>
                      <a:r>
                        <a:rPr lang="en-US" dirty="0">
                          <a:solidFill>
                            <a:srgbClr val="FF0000"/>
                          </a:solidFill>
                        </a:rPr>
                        <a:t>(+3)</a:t>
                      </a:r>
                    </a:p>
                  </a:txBody>
                  <a:tcPr anchor="ctr"/>
                </a:tc>
                <a:tc>
                  <a:txBody>
                    <a:bodyPr/>
                    <a:lstStyle/>
                    <a:p>
                      <a:pPr algn="ctr"/>
                      <a:r>
                        <a:rPr lang="en-US" dirty="0"/>
                        <a:t>16</a:t>
                      </a:r>
                    </a:p>
                  </a:txBody>
                  <a:tcPr anchor="ctr"/>
                </a:tc>
                <a:extLst>
                  <a:ext uri="{0D108BD9-81ED-4DB2-BD59-A6C34878D82A}">
                    <a16:rowId xmlns:a16="http://schemas.microsoft.com/office/drawing/2014/main" val="2671690532"/>
                  </a:ext>
                </a:extLst>
              </a:tr>
              <a:tr h="370840">
                <a:tc>
                  <a:txBody>
                    <a:bodyPr/>
                    <a:lstStyle/>
                    <a:p>
                      <a:pPr algn="ctr"/>
                      <a:r>
                        <a:rPr lang="en-US" dirty="0"/>
                        <a:t>4</a:t>
                      </a:r>
                    </a:p>
                  </a:txBody>
                  <a:tcPr anchor="ctr">
                    <a:solidFill>
                      <a:schemeClr val="bg1">
                        <a:lumMod val="95000"/>
                      </a:schemeClr>
                    </a:solidFill>
                  </a:tcPr>
                </a:tc>
                <a:tc>
                  <a:txBody>
                    <a:bodyPr/>
                    <a:lstStyle/>
                    <a:p>
                      <a:pPr algn="ctr"/>
                      <a:r>
                        <a:rPr lang="en-US" dirty="0"/>
                        <a:t>2 (00)</a:t>
                      </a:r>
                    </a:p>
                  </a:txBody>
                  <a:tcPr anchor="ctr">
                    <a:solidFill>
                      <a:schemeClr val="bg1">
                        <a:lumMod val="95000"/>
                      </a:schemeClr>
                    </a:solidFill>
                  </a:tcPr>
                </a:tc>
                <a:tc>
                  <a:txBody>
                    <a:bodyPr/>
                    <a:lstStyle/>
                    <a:p>
                      <a:pPr algn="ctr"/>
                      <a:r>
                        <a:rPr lang="en-US" dirty="0"/>
                        <a:t>8</a:t>
                      </a:r>
                    </a:p>
                  </a:txBody>
                  <a:tcPr anchor="ctr"/>
                </a:tc>
                <a:tc>
                  <a:txBody>
                    <a:bodyPr/>
                    <a:lstStyle/>
                    <a:p>
                      <a:pPr algn="ctr"/>
                      <a:r>
                        <a:rPr lang="en-US" dirty="0"/>
                        <a:t>0 (00)</a:t>
                      </a:r>
                    </a:p>
                  </a:txBody>
                  <a:tcPr anchor="ctr"/>
                </a:tc>
                <a:tc>
                  <a:txBody>
                    <a:bodyPr/>
                    <a:lstStyle/>
                    <a:p>
                      <a:pPr algn="ctr"/>
                      <a:r>
                        <a:rPr lang="en-US" dirty="0"/>
                        <a:t>1 (00)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 (00)</a:t>
                      </a:r>
                    </a:p>
                  </a:txBody>
                  <a:tcPr anchor="ctr"/>
                </a:tc>
                <a:tc>
                  <a:txBody>
                    <a:bodyPr/>
                    <a:lstStyle/>
                    <a:p>
                      <a:pPr algn="ctr"/>
                      <a:r>
                        <a:rPr lang="en-US" dirty="0"/>
                        <a:t>1 (00)</a:t>
                      </a:r>
                    </a:p>
                  </a:txBody>
                  <a:tcPr anchor="ctr"/>
                </a:tc>
                <a:tc>
                  <a:txBody>
                    <a:bodyPr/>
                    <a:lstStyle/>
                    <a:p>
                      <a:pPr algn="ctr"/>
                      <a:r>
                        <a:rPr lang="en-US" dirty="0"/>
                        <a:t>7</a:t>
                      </a:r>
                    </a:p>
                  </a:txBody>
                  <a:tcPr anchor="ctr"/>
                </a:tc>
                <a:tc>
                  <a:txBody>
                    <a:bodyPr/>
                    <a:lstStyle/>
                    <a:p>
                      <a:pPr algn="ctr"/>
                      <a:r>
                        <a:rPr lang="en-US" dirty="0"/>
                        <a:t>8</a:t>
                      </a:r>
                    </a:p>
                  </a:txBody>
                  <a:tcPr anchor="ctr"/>
                </a:tc>
                <a:extLst>
                  <a:ext uri="{0D108BD9-81ED-4DB2-BD59-A6C34878D82A}">
                    <a16:rowId xmlns:a16="http://schemas.microsoft.com/office/drawing/2014/main" val="3653018002"/>
                  </a:ext>
                </a:extLst>
              </a:tr>
            </a:tbl>
          </a:graphicData>
        </a:graphic>
      </p:graphicFrame>
      <p:sp>
        <p:nvSpPr>
          <p:cNvPr id="4" name="Footer Placeholder 3">
            <a:extLst>
              <a:ext uri="{FF2B5EF4-FFF2-40B4-BE49-F238E27FC236}">
                <a16:creationId xmlns:a16="http://schemas.microsoft.com/office/drawing/2014/main" id="{F017A43D-7B96-39FE-2DFB-2F5EEEDD2E74}"/>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FF301CE-63E9-E626-AC33-2F5610846E3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146</a:t>
            </a:fld>
            <a:endParaRPr lang="en-US" kern="0" dirty="0"/>
          </a:p>
        </p:txBody>
      </p:sp>
      <p:sp>
        <p:nvSpPr>
          <p:cNvPr id="3" name="Content Placeholder 5">
            <a:extLst>
              <a:ext uri="{FF2B5EF4-FFF2-40B4-BE49-F238E27FC236}">
                <a16:creationId xmlns:a16="http://schemas.microsoft.com/office/drawing/2014/main" id="{541A5570-ED40-2BCB-AB98-B8570F75D61F}"/>
              </a:ext>
            </a:extLst>
          </p:cNvPr>
          <p:cNvSpPr txBox="1">
            <a:spLocks/>
          </p:cNvSpPr>
          <p:nvPr/>
        </p:nvSpPr>
        <p:spPr bwMode="auto">
          <a:xfrm>
            <a:off x="76200" y="723841"/>
            <a:ext cx="12115800" cy="1366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1800" b="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b="0">
                <a:solidFill>
                  <a:schemeClr val="tx1"/>
                </a:solidFill>
                <a:latin typeface="+mn-lt"/>
              </a:defRPr>
            </a:lvl2pPr>
            <a:lvl3pPr marL="1143000" indent="-228600" algn="l" rtl="0" eaLnBrk="0" fontAlgn="base" hangingPunct="0">
              <a:spcBef>
                <a:spcPct val="20000"/>
              </a:spcBef>
              <a:spcAft>
                <a:spcPct val="0"/>
              </a:spcAft>
              <a:buFont typeface="Arial" panose="020B0604020202020204" pitchFamily="34" charset="0"/>
              <a:buChar char="•"/>
              <a:defRPr sz="1800" b="0">
                <a:solidFill>
                  <a:schemeClr val="accent6">
                    <a:lumMod val="60000"/>
                    <a:lumOff val="40000"/>
                  </a:schemeClr>
                </a:solidFill>
                <a:latin typeface="+mn-lt"/>
              </a:defRPr>
            </a:lvl3pPr>
            <a:lvl4pPr marL="16002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4pPr>
            <a:lvl5pPr marL="20574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5pPr>
            <a:lvl6pPr marL="2514600" indent="-228600" algn="l" rtl="0" fontAlgn="base">
              <a:spcBef>
                <a:spcPct val="20000"/>
              </a:spcBef>
              <a:spcAft>
                <a:spcPct val="0"/>
              </a:spcAft>
              <a:buChar char="»"/>
              <a:defRPr sz="2000">
                <a:solidFill>
                  <a:srgbClr val="4D4D4D"/>
                </a:solidFill>
                <a:latin typeface="+mn-lt"/>
              </a:defRPr>
            </a:lvl6pPr>
            <a:lvl7pPr marL="2971800" indent="-228600" algn="l" rtl="0" fontAlgn="base">
              <a:spcBef>
                <a:spcPct val="20000"/>
              </a:spcBef>
              <a:spcAft>
                <a:spcPct val="0"/>
              </a:spcAft>
              <a:buChar char="»"/>
              <a:defRPr sz="2000">
                <a:solidFill>
                  <a:srgbClr val="4D4D4D"/>
                </a:solidFill>
                <a:latin typeface="+mn-lt"/>
              </a:defRPr>
            </a:lvl7pPr>
            <a:lvl8pPr marL="3429000" indent="-228600" algn="l" rtl="0" fontAlgn="base">
              <a:spcBef>
                <a:spcPct val="20000"/>
              </a:spcBef>
              <a:spcAft>
                <a:spcPct val="0"/>
              </a:spcAft>
              <a:buChar char="»"/>
              <a:defRPr sz="2000">
                <a:solidFill>
                  <a:srgbClr val="4D4D4D"/>
                </a:solidFill>
                <a:latin typeface="+mn-lt"/>
              </a:defRPr>
            </a:lvl8pPr>
            <a:lvl9pPr marL="3886200" indent="-228600" algn="l" rtl="0" fontAlgn="base">
              <a:spcBef>
                <a:spcPct val="20000"/>
              </a:spcBef>
              <a:spcAft>
                <a:spcPct val="0"/>
              </a:spcAft>
              <a:buChar char="»"/>
              <a:defRPr sz="2000">
                <a:solidFill>
                  <a:srgbClr val="4D4D4D"/>
                </a:solidFill>
                <a:latin typeface="+mn-lt"/>
              </a:defRPr>
            </a:lvl9pPr>
          </a:lstStyle>
          <a:p>
            <a:pPr marL="285750" indent="-285750">
              <a:buFont typeface="Arial" panose="020B0604020202020204" pitchFamily="34" charset="0"/>
              <a:buChar char="•"/>
            </a:pPr>
            <a:r>
              <a:rPr lang="en-US" kern="0" dirty="0"/>
              <a:t>The “next” signal is the “sync” of the subsequent ADC core in an interleaved architecture.</a:t>
            </a:r>
          </a:p>
          <a:p>
            <a:pPr marL="285750" indent="-285750">
              <a:buFont typeface="Arial" panose="020B0604020202020204" pitchFamily="34" charset="0"/>
              <a:buChar char="•"/>
            </a:pPr>
            <a:r>
              <a:rPr lang="en-US" kern="0" dirty="0"/>
              <a:t>The case of only 1 clock cycle delay for the “next” ADC core is not implemented as it is only relevant for fitting 16 interleaved ADCs into 16 clock cycles. In such case one better fits 8 pairs of ADCs.</a:t>
            </a:r>
          </a:p>
          <a:p>
            <a:pPr marL="285750" indent="-285750">
              <a:buFont typeface="Arial" panose="020B0604020202020204" pitchFamily="34" charset="0"/>
              <a:buChar char="•"/>
            </a:pPr>
            <a:r>
              <a:rPr lang="en-US" kern="0" dirty="0"/>
              <a:t>Sampling starts with calibration. The shortest possible sample time is one clock cycle on top of the calibration time.</a:t>
            </a:r>
          </a:p>
          <a:p>
            <a:pPr marL="285750" indent="-285750">
              <a:buFont typeface="Arial" panose="020B0604020202020204" pitchFamily="34" charset="0"/>
              <a:buChar char="•"/>
            </a:pPr>
            <a:r>
              <a:rPr lang="en-US" dirty="0"/>
              <a:t>we assume that the #bits readout must be a divider of the ADC conversion duration.</a:t>
            </a:r>
            <a:endParaRPr lang="en-US" kern="0" dirty="0"/>
          </a:p>
        </p:txBody>
      </p:sp>
    </p:spTree>
    <p:extLst>
      <p:ext uri="{BB962C8B-B14F-4D97-AF65-F5344CB8AC3E}">
        <p14:creationId xmlns:p14="http://schemas.microsoft.com/office/powerpoint/2010/main" val="4895252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0187-0BCC-D0EC-2D7B-14572056304B}"/>
              </a:ext>
            </a:extLst>
          </p:cNvPr>
          <p:cNvSpPr>
            <a:spLocks noGrp="1"/>
          </p:cNvSpPr>
          <p:nvPr>
            <p:ph type="title"/>
          </p:nvPr>
        </p:nvSpPr>
        <p:spPr/>
        <p:txBody>
          <a:bodyPr/>
          <a:lstStyle/>
          <a:p>
            <a:r>
              <a:rPr lang="en-US" dirty="0"/>
              <a:t>1.8V ASPI Registers</a:t>
            </a:r>
          </a:p>
        </p:txBody>
      </p:sp>
      <p:sp>
        <p:nvSpPr>
          <p:cNvPr id="4" name="Footer Placeholder 3">
            <a:extLst>
              <a:ext uri="{FF2B5EF4-FFF2-40B4-BE49-F238E27FC236}">
                <a16:creationId xmlns:a16="http://schemas.microsoft.com/office/drawing/2014/main" id="{F017A43D-7B96-39FE-2DFB-2F5EEEDD2E74}"/>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FF301CE-63E9-E626-AC33-2F5610846E3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147</a:t>
            </a:fld>
            <a:endParaRPr lang="en-US" kern="0" dirty="0"/>
          </a:p>
        </p:txBody>
      </p:sp>
      <p:graphicFrame>
        <p:nvGraphicFramePr>
          <p:cNvPr id="7" name="Table 6">
            <a:extLst>
              <a:ext uri="{FF2B5EF4-FFF2-40B4-BE49-F238E27FC236}">
                <a16:creationId xmlns:a16="http://schemas.microsoft.com/office/drawing/2014/main" id="{7C4F434D-12A5-371C-2AF7-681E8E574330}"/>
              </a:ext>
            </a:extLst>
          </p:cNvPr>
          <p:cNvGraphicFramePr>
            <a:graphicFrameLocks/>
          </p:cNvGraphicFramePr>
          <p:nvPr>
            <p:extLst>
              <p:ext uri="{D42A27DB-BD31-4B8C-83A1-F6EECF244321}">
                <p14:modId xmlns:p14="http://schemas.microsoft.com/office/powerpoint/2010/main" val="1022134948"/>
              </p:ext>
            </p:extLst>
          </p:nvPr>
        </p:nvGraphicFramePr>
        <p:xfrm>
          <a:off x="-1" y="1186934"/>
          <a:ext cx="12174584" cy="5400040"/>
        </p:xfrm>
        <a:graphic>
          <a:graphicData uri="http://schemas.openxmlformats.org/drawingml/2006/table">
            <a:tbl>
              <a:tblPr firstRow="1" bandRow="1">
                <a:tableStyleId>{21E4AEA4-8DFA-4A89-87EB-49C32662AFE0}</a:tableStyleId>
              </a:tblPr>
              <a:tblGrid>
                <a:gridCol w="1354182">
                  <a:extLst>
                    <a:ext uri="{9D8B030D-6E8A-4147-A177-3AD203B41FA5}">
                      <a16:colId xmlns:a16="http://schemas.microsoft.com/office/drawing/2014/main" val="1581651733"/>
                    </a:ext>
                  </a:extLst>
                </a:gridCol>
                <a:gridCol w="2074819">
                  <a:extLst>
                    <a:ext uri="{9D8B030D-6E8A-4147-A177-3AD203B41FA5}">
                      <a16:colId xmlns:a16="http://schemas.microsoft.com/office/drawing/2014/main" val="777782021"/>
                    </a:ext>
                  </a:extLst>
                </a:gridCol>
                <a:gridCol w="1828800">
                  <a:extLst>
                    <a:ext uri="{9D8B030D-6E8A-4147-A177-3AD203B41FA5}">
                      <a16:colId xmlns:a16="http://schemas.microsoft.com/office/drawing/2014/main" val="125069184"/>
                    </a:ext>
                  </a:extLst>
                </a:gridCol>
                <a:gridCol w="6916783">
                  <a:extLst>
                    <a:ext uri="{9D8B030D-6E8A-4147-A177-3AD203B41FA5}">
                      <a16:colId xmlns:a16="http://schemas.microsoft.com/office/drawing/2014/main" val="641535698"/>
                    </a:ext>
                  </a:extLst>
                </a:gridCol>
              </a:tblGrid>
              <a:tr h="370840">
                <a:tc>
                  <a:txBody>
                    <a:bodyPr/>
                    <a:lstStyle/>
                    <a:p>
                      <a:r>
                        <a:rPr lang="en-US" dirty="0"/>
                        <a:t>Bit</a:t>
                      </a:r>
                    </a:p>
                  </a:txBody>
                  <a:tcPr/>
                </a:tc>
                <a:tc>
                  <a:txBody>
                    <a:bodyPr/>
                    <a:lstStyle/>
                    <a:p>
                      <a:r>
                        <a:rPr lang="en-US" dirty="0"/>
                        <a:t>Name</a:t>
                      </a:r>
                    </a:p>
                  </a:txBody>
                  <a:tcPr/>
                </a:tc>
                <a:tc>
                  <a:txBody>
                    <a:bodyPr/>
                    <a:lstStyle/>
                    <a:p>
                      <a:r>
                        <a:rPr lang="en-US" dirty="0"/>
                        <a:t>Default Value</a:t>
                      </a:r>
                    </a:p>
                  </a:txBody>
                  <a:tcPr/>
                </a:tc>
                <a:tc>
                  <a:txBody>
                    <a:bodyPr/>
                    <a:lstStyle/>
                    <a:p>
                      <a:r>
                        <a:rPr lang="en-US" dirty="0"/>
                        <a:t>Function</a:t>
                      </a:r>
                    </a:p>
                  </a:txBody>
                  <a:tcPr/>
                </a:tc>
                <a:extLst>
                  <a:ext uri="{0D108BD9-81ED-4DB2-BD59-A6C34878D82A}">
                    <a16:rowId xmlns:a16="http://schemas.microsoft.com/office/drawing/2014/main" val="3275027777"/>
                  </a:ext>
                </a:extLst>
              </a:tr>
              <a:tr h="370840">
                <a:tc>
                  <a:txBody>
                    <a:bodyPr/>
                    <a:lstStyle/>
                    <a:p>
                      <a:r>
                        <a:rPr lang="en-US" dirty="0"/>
                        <a:t>9:8</a:t>
                      </a:r>
                    </a:p>
                  </a:txBody>
                  <a:tcPr/>
                </a:tc>
                <a:tc>
                  <a:txBody>
                    <a:bodyPr/>
                    <a:lstStyle/>
                    <a:p>
                      <a:r>
                        <a:rPr lang="en-US" dirty="0" err="1"/>
                        <a:t>next_delay</a:t>
                      </a:r>
                      <a:r>
                        <a:rPr lang="en-US" dirty="0"/>
                        <a:t>&lt;1:0&gt;</a:t>
                      </a:r>
                    </a:p>
                  </a:txBody>
                  <a:tcPr/>
                </a:tc>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Control the delay of the “next” sync signal.</a:t>
                      </a:r>
                    </a:p>
                    <a:p>
                      <a:r>
                        <a:rPr lang="en-US" sz="1200" dirty="0">
                          <a:solidFill>
                            <a:schemeClr val="tx1"/>
                          </a:solidFill>
                        </a:rPr>
                        <a:t>00: 2 clock cycles</a:t>
                      </a:r>
                    </a:p>
                    <a:p>
                      <a:r>
                        <a:rPr lang="en-US" sz="1200" dirty="0">
                          <a:solidFill>
                            <a:schemeClr val="tx1"/>
                          </a:solidFill>
                        </a:rPr>
                        <a:t>01: 3 clock cycles</a:t>
                      </a:r>
                    </a:p>
                    <a:p>
                      <a:r>
                        <a:rPr lang="en-US" sz="1200" dirty="0">
                          <a:solidFill>
                            <a:schemeClr val="tx1"/>
                          </a:solidFill>
                        </a:rPr>
                        <a:t>10: 4 clock cycles</a:t>
                      </a:r>
                    </a:p>
                    <a:p>
                      <a:r>
                        <a:rPr lang="en-US" sz="1200" dirty="0">
                          <a:solidFill>
                            <a:schemeClr val="tx1"/>
                          </a:solidFill>
                        </a:rPr>
                        <a:t>11: 5 clock cycles</a:t>
                      </a:r>
                    </a:p>
                  </a:txBody>
                  <a:tcPr/>
                </a:tc>
                <a:extLst>
                  <a:ext uri="{0D108BD9-81ED-4DB2-BD59-A6C34878D82A}">
                    <a16:rowId xmlns:a16="http://schemas.microsoft.com/office/drawing/2014/main" val="611333375"/>
                  </a:ext>
                </a:extLst>
              </a:tr>
              <a:tr h="370840">
                <a:tc>
                  <a:txBody>
                    <a:bodyPr/>
                    <a:lstStyle/>
                    <a:p>
                      <a:r>
                        <a:rPr lang="en-US" dirty="0"/>
                        <a:t>7:6</a:t>
                      </a:r>
                    </a:p>
                  </a:txBody>
                  <a:tcPr/>
                </a:tc>
                <a:tc>
                  <a:txBody>
                    <a:bodyPr/>
                    <a:lstStyle/>
                    <a:p>
                      <a:r>
                        <a:rPr lang="en-US" dirty="0" err="1">
                          <a:solidFill>
                            <a:srgbClr val="FF0000"/>
                          </a:solidFill>
                        </a:rPr>
                        <a:t>level</a:t>
                      </a:r>
                      <a:r>
                        <a:rPr lang="en-US" dirty="0" err="1"/>
                        <a:t>_time</a:t>
                      </a:r>
                      <a:r>
                        <a:rPr lang="en-US" dirty="0"/>
                        <a:t>&lt;1:0&gt;</a:t>
                      </a:r>
                    </a:p>
                  </a:txBody>
                  <a:tcPr/>
                </a:tc>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rPr>
                        <a:t>Control the duration of the </a:t>
                      </a:r>
                      <a:r>
                        <a:rPr lang="en-US" sz="1200" dirty="0">
                          <a:solidFill>
                            <a:srgbClr val="FF0000"/>
                          </a:solidFill>
                        </a:rPr>
                        <a:t>level shift operation</a:t>
                      </a:r>
                      <a:r>
                        <a:rPr lang="en-US" sz="1200" dirty="0">
                          <a:solidFill>
                            <a:srgbClr val="0000FF"/>
                          </a:solidFill>
                        </a:rPr>
                        <a:t>.</a:t>
                      </a:r>
                    </a:p>
                    <a:p>
                      <a:r>
                        <a:rPr lang="en-US" sz="1200" dirty="0">
                          <a:solidFill>
                            <a:srgbClr val="0000FF"/>
                          </a:solidFill>
                        </a:rPr>
                        <a:t>00: 0 cycles</a:t>
                      </a:r>
                    </a:p>
                    <a:p>
                      <a:r>
                        <a:rPr lang="en-US" sz="1200" dirty="0">
                          <a:solidFill>
                            <a:srgbClr val="0000FF"/>
                          </a:solidFill>
                        </a:rPr>
                        <a:t>01: 1 cycles</a:t>
                      </a:r>
                    </a:p>
                    <a:p>
                      <a:r>
                        <a:rPr lang="en-US" sz="1200" dirty="0">
                          <a:solidFill>
                            <a:srgbClr val="0000FF"/>
                          </a:solidFill>
                        </a:rPr>
                        <a:t>10: 3 cycles</a:t>
                      </a:r>
                    </a:p>
                    <a:p>
                      <a:r>
                        <a:rPr lang="en-US" sz="1200" dirty="0">
                          <a:solidFill>
                            <a:srgbClr val="0000FF"/>
                          </a:solidFill>
                        </a:rPr>
                        <a:t>11: 7 cycles</a:t>
                      </a:r>
                    </a:p>
                  </a:txBody>
                  <a:tcPr/>
                </a:tc>
                <a:extLst>
                  <a:ext uri="{0D108BD9-81ED-4DB2-BD59-A6C34878D82A}">
                    <a16:rowId xmlns:a16="http://schemas.microsoft.com/office/drawing/2014/main" val="1784368259"/>
                  </a:ext>
                </a:extLst>
              </a:tr>
              <a:tr h="370840">
                <a:tc>
                  <a:txBody>
                    <a:bodyPr/>
                    <a:lstStyle/>
                    <a:p>
                      <a:r>
                        <a:rPr lang="en-US" dirty="0"/>
                        <a:t>5:4</a:t>
                      </a:r>
                    </a:p>
                  </a:txBody>
                  <a:tcPr/>
                </a:tc>
                <a:tc>
                  <a:txBody>
                    <a:bodyPr/>
                    <a:lstStyle/>
                    <a:p>
                      <a:r>
                        <a:rPr lang="en-US" dirty="0" err="1"/>
                        <a:t>ssoft_time</a:t>
                      </a:r>
                      <a:r>
                        <a:rPr lang="en-US" dirty="0"/>
                        <a:t>&lt;1:0&gt;</a:t>
                      </a:r>
                    </a:p>
                  </a:txBody>
                  <a:tcPr/>
                </a:tc>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Control the no. of active sampling clock cycles.</a:t>
                      </a:r>
                    </a:p>
                    <a:p>
                      <a:r>
                        <a:rPr lang="en-US" sz="1200" dirty="0"/>
                        <a:t>00: 0 cycles</a:t>
                      </a:r>
                    </a:p>
                    <a:p>
                      <a:r>
                        <a:rPr lang="en-US" sz="1200" dirty="0"/>
                        <a:t>01: 1 cycles</a:t>
                      </a:r>
                    </a:p>
                    <a:p>
                      <a:r>
                        <a:rPr lang="en-US" sz="1200" dirty="0"/>
                        <a:t>10: 3 cycles</a:t>
                      </a:r>
                    </a:p>
                    <a:p>
                      <a:r>
                        <a:rPr lang="en-US" sz="1200" dirty="0"/>
                        <a:t>11: 7 cycles</a:t>
                      </a:r>
                    </a:p>
                  </a:txBody>
                  <a:tcPr/>
                </a:tc>
                <a:extLst>
                  <a:ext uri="{0D108BD9-81ED-4DB2-BD59-A6C34878D82A}">
                    <a16:rowId xmlns:a16="http://schemas.microsoft.com/office/drawing/2014/main" val="1522257665"/>
                  </a:ext>
                </a:extLst>
              </a:tr>
              <a:tr h="370840">
                <a:tc>
                  <a:txBody>
                    <a:bodyPr/>
                    <a:lstStyle/>
                    <a:p>
                      <a:r>
                        <a:rPr lang="en-US" dirty="0"/>
                        <a:t>3:2</a:t>
                      </a:r>
                    </a:p>
                  </a:txBody>
                  <a:tcPr/>
                </a:tc>
                <a:tc>
                  <a:txBody>
                    <a:bodyPr/>
                    <a:lstStyle/>
                    <a:p>
                      <a:r>
                        <a:rPr lang="en-US" dirty="0" err="1"/>
                        <a:t>sample_time</a:t>
                      </a:r>
                      <a:r>
                        <a:rPr lang="en-US" dirty="0"/>
                        <a:t>&lt;1:0&gt;</a:t>
                      </a:r>
                    </a:p>
                  </a:txBody>
                  <a:tcPr/>
                </a:tc>
                <a:tc>
                  <a:txBody>
                    <a:bodyPr/>
                    <a:lstStyle/>
                    <a:p>
                      <a:r>
                        <a:rPr lang="en-US" dirty="0"/>
                        <a:t>0</a:t>
                      </a:r>
                    </a:p>
                  </a:txBody>
                  <a:tcPr/>
                </a:tc>
                <a:tc>
                  <a:txBody>
                    <a:bodyPr/>
                    <a:lstStyle/>
                    <a:p>
                      <a:r>
                        <a:rPr lang="en-US" sz="1200" dirty="0">
                          <a:solidFill>
                            <a:srgbClr val="0000FF"/>
                          </a:solidFill>
                        </a:rPr>
                        <a:t>Control the no. of </a:t>
                      </a:r>
                      <a:r>
                        <a:rPr lang="en-US" sz="1200" i="1" dirty="0">
                          <a:solidFill>
                            <a:srgbClr val="0000FF"/>
                          </a:solidFill>
                        </a:rPr>
                        <a:t>extra</a:t>
                      </a:r>
                      <a:r>
                        <a:rPr lang="en-US" sz="1200" dirty="0">
                          <a:solidFill>
                            <a:srgbClr val="0000FF"/>
                          </a:solidFill>
                        </a:rPr>
                        <a:t> sampling clock cycles. </a:t>
                      </a:r>
                    </a:p>
                    <a:p>
                      <a:r>
                        <a:rPr lang="en-US" sz="1200" dirty="0">
                          <a:solidFill>
                            <a:srgbClr val="0000FF"/>
                          </a:solidFill>
                        </a:rPr>
                        <a:t>00: 1 cycles</a:t>
                      </a:r>
                    </a:p>
                    <a:p>
                      <a:r>
                        <a:rPr lang="en-US" sz="1200" dirty="0">
                          <a:solidFill>
                            <a:srgbClr val="0000FF"/>
                          </a:solidFill>
                        </a:rPr>
                        <a:t>01: 2 cycles</a:t>
                      </a:r>
                    </a:p>
                    <a:p>
                      <a:r>
                        <a:rPr lang="en-US" sz="1200" dirty="0">
                          <a:solidFill>
                            <a:srgbClr val="0000FF"/>
                          </a:solidFill>
                        </a:rPr>
                        <a:t>10: 4 cycles</a:t>
                      </a:r>
                    </a:p>
                    <a:p>
                      <a:r>
                        <a:rPr lang="en-US" sz="1200" dirty="0">
                          <a:solidFill>
                            <a:srgbClr val="0000FF"/>
                          </a:solidFill>
                        </a:rPr>
                        <a:t>11: 8 cycles</a:t>
                      </a:r>
                    </a:p>
                  </a:txBody>
                  <a:tcPr/>
                </a:tc>
                <a:extLst>
                  <a:ext uri="{0D108BD9-81ED-4DB2-BD59-A6C34878D82A}">
                    <a16:rowId xmlns:a16="http://schemas.microsoft.com/office/drawing/2014/main" val="2148393073"/>
                  </a:ext>
                </a:extLst>
              </a:tr>
              <a:tr h="370840">
                <a:tc>
                  <a:txBody>
                    <a:bodyPr/>
                    <a:lstStyle/>
                    <a:p>
                      <a:r>
                        <a:rPr lang="en-US" dirty="0"/>
                        <a:t>1:0</a:t>
                      </a:r>
                    </a:p>
                  </a:txBody>
                  <a:tcPr/>
                </a:tc>
                <a:tc>
                  <a:txBody>
                    <a:bodyPr/>
                    <a:lstStyle/>
                    <a:p>
                      <a:r>
                        <a:rPr lang="en-US" dirty="0" err="1"/>
                        <a:t>cal_time</a:t>
                      </a:r>
                      <a:r>
                        <a:rPr lang="en-US" dirty="0"/>
                        <a:t>&lt;1:0&gt;</a:t>
                      </a:r>
                    </a:p>
                  </a:txBody>
                  <a:tcPr/>
                </a:tc>
                <a:tc>
                  <a:txBody>
                    <a:bodyPr/>
                    <a:lstStyle/>
                    <a:p>
                      <a:r>
                        <a:rPr lang="en-US" dirty="0">
                          <a:solidFill>
                            <a:schemeClr val="tx1"/>
                          </a:solidFill>
                        </a:rPr>
                        <a:t>3</a:t>
                      </a:r>
                    </a:p>
                  </a:txBody>
                  <a:tcPr/>
                </a:tc>
                <a:tc>
                  <a:txBody>
                    <a:bodyPr/>
                    <a:lstStyle/>
                    <a:p>
                      <a:r>
                        <a:rPr lang="en-US" sz="1200" dirty="0">
                          <a:solidFill>
                            <a:srgbClr val="0000FF"/>
                          </a:solidFill>
                        </a:rPr>
                        <a:t>Control the no. of calibration clock cycles.</a:t>
                      </a:r>
                    </a:p>
                    <a:p>
                      <a:r>
                        <a:rPr lang="en-US" sz="1200" dirty="0">
                          <a:solidFill>
                            <a:srgbClr val="0000FF"/>
                          </a:solidFill>
                        </a:rPr>
                        <a:t>00: 0 clock cycles (no calibration)</a:t>
                      </a:r>
                    </a:p>
                    <a:p>
                      <a:r>
                        <a:rPr lang="en-US" sz="1200" dirty="0">
                          <a:solidFill>
                            <a:srgbClr val="0000FF"/>
                          </a:solidFill>
                        </a:rPr>
                        <a:t>01: 1 clock cycles</a:t>
                      </a:r>
                    </a:p>
                    <a:p>
                      <a:r>
                        <a:rPr lang="en-US" sz="1200" dirty="0">
                          <a:solidFill>
                            <a:srgbClr val="0000FF"/>
                          </a:solidFill>
                        </a:rPr>
                        <a:t>10: 3 clock cycles</a:t>
                      </a:r>
                    </a:p>
                    <a:p>
                      <a:r>
                        <a:rPr lang="en-US" sz="1200" dirty="0">
                          <a:solidFill>
                            <a:srgbClr val="0000FF"/>
                          </a:solidFill>
                        </a:rPr>
                        <a:t>11: 7 clock cycles</a:t>
                      </a:r>
                    </a:p>
                  </a:txBody>
                  <a:tcPr/>
                </a:tc>
                <a:extLst>
                  <a:ext uri="{0D108BD9-81ED-4DB2-BD59-A6C34878D82A}">
                    <a16:rowId xmlns:a16="http://schemas.microsoft.com/office/drawing/2014/main" val="2916983906"/>
                  </a:ext>
                </a:extLst>
              </a:tr>
            </a:tbl>
          </a:graphicData>
        </a:graphic>
      </p:graphicFrame>
      <p:sp>
        <p:nvSpPr>
          <p:cNvPr id="8" name="TextBox 7">
            <a:extLst>
              <a:ext uri="{FF2B5EF4-FFF2-40B4-BE49-F238E27FC236}">
                <a16:creationId xmlns:a16="http://schemas.microsoft.com/office/drawing/2014/main" id="{9D5E7680-3FE6-AB98-C767-3C08FB02B3A0}"/>
              </a:ext>
            </a:extLst>
          </p:cNvPr>
          <p:cNvSpPr txBox="1"/>
          <p:nvPr/>
        </p:nvSpPr>
        <p:spPr>
          <a:xfrm>
            <a:off x="211181" y="773668"/>
            <a:ext cx="3467616" cy="369332"/>
          </a:xfrm>
          <a:prstGeom prst="rect">
            <a:avLst/>
          </a:prstGeom>
          <a:noFill/>
        </p:spPr>
        <p:txBody>
          <a:bodyPr wrap="none" rtlCol="0">
            <a:spAutoFit/>
          </a:bodyPr>
          <a:lstStyle/>
          <a:p>
            <a:r>
              <a:rPr lang="en-US" dirty="0">
                <a:solidFill>
                  <a:srgbClr val="29298B"/>
                </a:solidFill>
              </a:rPr>
              <a:t>ASPI register: Sequencer timing</a:t>
            </a:r>
          </a:p>
        </p:txBody>
      </p:sp>
      <p:sp>
        <p:nvSpPr>
          <p:cNvPr id="3" name="TextBox 2">
            <a:extLst>
              <a:ext uri="{FF2B5EF4-FFF2-40B4-BE49-F238E27FC236}">
                <a16:creationId xmlns:a16="http://schemas.microsoft.com/office/drawing/2014/main" id="{15BD6F75-6FC8-B178-E25B-CB1FBCEEFC72}"/>
              </a:ext>
            </a:extLst>
          </p:cNvPr>
          <p:cNvSpPr txBox="1"/>
          <p:nvPr/>
        </p:nvSpPr>
        <p:spPr>
          <a:xfrm>
            <a:off x="8001000" y="2971800"/>
            <a:ext cx="3185487" cy="369332"/>
          </a:xfrm>
          <a:prstGeom prst="rect">
            <a:avLst/>
          </a:prstGeom>
          <a:noFill/>
        </p:spPr>
        <p:txBody>
          <a:bodyPr wrap="none" rtlCol="0">
            <a:spAutoFit/>
          </a:bodyPr>
          <a:lstStyle/>
          <a:p>
            <a:r>
              <a:rPr lang="en-US" dirty="0">
                <a:solidFill>
                  <a:srgbClr val="FF0000"/>
                </a:solidFill>
              </a:rPr>
              <a:t>20230417baab name change</a:t>
            </a:r>
          </a:p>
        </p:txBody>
      </p:sp>
    </p:spTree>
    <p:extLst>
      <p:ext uri="{BB962C8B-B14F-4D97-AF65-F5344CB8AC3E}">
        <p14:creationId xmlns:p14="http://schemas.microsoft.com/office/powerpoint/2010/main" val="22505229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0187-0BCC-D0EC-2D7B-14572056304B}"/>
              </a:ext>
            </a:extLst>
          </p:cNvPr>
          <p:cNvSpPr>
            <a:spLocks noGrp="1"/>
          </p:cNvSpPr>
          <p:nvPr>
            <p:ph type="title"/>
          </p:nvPr>
        </p:nvSpPr>
        <p:spPr/>
        <p:txBody>
          <a:bodyPr/>
          <a:lstStyle/>
          <a:p>
            <a:r>
              <a:rPr lang="en-US" dirty="0"/>
              <a:t>1.8V ASPI Registers (Cont’d)</a:t>
            </a:r>
          </a:p>
        </p:txBody>
      </p:sp>
      <p:sp>
        <p:nvSpPr>
          <p:cNvPr id="4" name="Footer Placeholder 3">
            <a:extLst>
              <a:ext uri="{FF2B5EF4-FFF2-40B4-BE49-F238E27FC236}">
                <a16:creationId xmlns:a16="http://schemas.microsoft.com/office/drawing/2014/main" id="{F017A43D-7B96-39FE-2DFB-2F5EEEDD2E74}"/>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FF301CE-63E9-E626-AC33-2F5610846E3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148</a:t>
            </a:fld>
            <a:endParaRPr lang="en-US" kern="0" dirty="0"/>
          </a:p>
        </p:txBody>
      </p:sp>
      <p:graphicFrame>
        <p:nvGraphicFramePr>
          <p:cNvPr id="3" name="Table 6">
            <a:extLst>
              <a:ext uri="{FF2B5EF4-FFF2-40B4-BE49-F238E27FC236}">
                <a16:creationId xmlns:a16="http://schemas.microsoft.com/office/drawing/2014/main" id="{0AD5CC8F-F288-ACC6-2E63-F66872C0DC42}"/>
              </a:ext>
            </a:extLst>
          </p:cNvPr>
          <p:cNvGraphicFramePr>
            <a:graphicFrameLocks noGrp="1"/>
          </p:cNvGraphicFramePr>
          <p:nvPr>
            <p:ph idx="1"/>
            <p:extLst>
              <p:ext uri="{D42A27DB-BD31-4B8C-83A1-F6EECF244321}">
                <p14:modId xmlns:p14="http://schemas.microsoft.com/office/powerpoint/2010/main" val="1164332687"/>
              </p:ext>
            </p:extLst>
          </p:nvPr>
        </p:nvGraphicFramePr>
        <p:xfrm>
          <a:off x="17417" y="1676400"/>
          <a:ext cx="12174584" cy="2123440"/>
        </p:xfrm>
        <a:graphic>
          <a:graphicData uri="http://schemas.openxmlformats.org/drawingml/2006/table">
            <a:tbl>
              <a:tblPr firstRow="1" bandRow="1">
                <a:tableStyleId>{21E4AEA4-8DFA-4A89-87EB-49C32662AFE0}</a:tableStyleId>
              </a:tblPr>
              <a:tblGrid>
                <a:gridCol w="1354182">
                  <a:extLst>
                    <a:ext uri="{9D8B030D-6E8A-4147-A177-3AD203B41FA5}">
                      <a16:colId xmlns:a16="http://schemas.microsoft.com/office/drawing/2014/main" val="1581651733"/>
                    </a:ext>
                  </a:extLst>
                </a:gridCol>
                <a:gridCol w="2514600">
                  <a:extLst>
                    <a:ext uri="{9D8B030D-6E8A-4147-A177-3AD203B41FA5}">
                      <a16:colId xmlns:a16="http://schemas.microsoft.com/office/drawing/2014/main" val="777782021"/>
                    </a:ext>
                  </a:extLst>
                </a:gridCol>
                <a:gridCol w="1752600">
                  <a:extLst>
                    <a:ext uri="{9D8B030D-6E8A-4147-A177-3AD203B41FA5}">
                      <a16:colId xmlns:a16="http://schemas.microsoft.com/office/drawing/2014/main" val="125069184"/>
                    </a:ext>
                  </a:extLst>
                </a:gridCol>
                <a:gridCol w="6553202">
                  <a:extLst>
                    <a:ext uri="{9D8B030D-6E8A-4147-A177-3AD203B41FA5}">
                      <a16:colId xmlns:a16="http://schemas.microsoft.com/office/drawing/2014/main" val="641535698"/>
                    </a:ext>
                  </a:extLst>
                </a:gridCol>
              </a:tblGrid>
              <a:tr h="370840">
                <a:tc>
                  <a:txBody>
                    <a:bodyPr/>
                    <a:lstStyle/>
                    <a:p>
                      <a:r>
                        <a:rPr lang="en-US" dirty="0"/>
                        <a:t>Bit</a:t>
                      </a:r>
                    </a:p>
                  </a:txBody>
                  <a:tcPr/>
                </a:tc>
                <a:tc>
                  <a:txBody>
                    <a:bodyPr/>
                    <a:lstStyle/>
                    <a:p>
                      <a:r>
                        <a:rPr lang="en-US" dirty="0"/>
                        <a:t>Name</a:t>
                      </a:r>
                    </a:p>
                  </a:txBody>
                  <a:tcPr/>
                </a:tc>
                <a:tc>
                  <a:txBody>
                    <a:bodyPr/>
                    <a:lstStyle/>
                    <a:p>
                      <a:r>
                        <a:rPr lang="en-US" dirty="0"/>
                        <a:t>Default Value</a:t>
                      </a:r>
                    </a:p>
                  </a:txBody>
                  <a:tcPr/>
                </a:tc>
                <a:tc>
                  <a:txBody>
                    <a:bodyPr/>
                    <a:lstStyle/>
                    <a:p>
                      <a:r>
                        <a:rPr lang="en-US" dirty="0"/>
                        <a:t>Function</a:t>
                      </a:r>
                    </a:p>
                  </a:txBody>
                  <a:tcPr/>
                </a:tc>
                <a:extLst>
                  <a:ext uri="{0D108BD9-81ED-4DB2-BD59-A6C34878D82A}">
                    <a16:rowId xmlns:a16="http://schemas.microsoft.com/office/drawing/2014/main" val="3275027777"/>
                  </a:ext>
                </a:extLst>
              </a:tr>
              <a:tr h="370840">
                <a:tc>
                  <a:txBody>
                    <a:bodyPr/>
                    <a:lstStyle/>
                    <a:p>
                      <a:endParaRPr lang="en-US" strike="sngStrike" dirty="0"/>
                    </a:p>
                  </a:txBody>
                  <a:tcPr/>
                </a:tc>
                <a:tc>
                  <a:txBody>
                    <a:bodyPr/>
                    <a:lstStyle/>
                    <a:p>
                      <a:endParaRPr lang="en-US" strike="sngStrike" dirty="0"/>
                    </a:p>
                  </a:txBody>
                  <a:tcPr/>
                </a:tc>
                <a:tc>
                  <a:txBody>
                    <a:bodyPr/>
                    <a:lstStyle/>
                    <a:p>
                      <a:endParaRPr lang="en-US" strike="sngStrike" dirty="0"/>
                    </a:p>
                  </a:txBody>
                  <a:tcPr/>
                </a:tc>
                <a:tc>
                  <a:txBody>
                    <a:bodyPr/>
                    <a:lstStyle/>
                    <a:p>
                      <a:r>
                        <a:rPr lang="en-US" strike="sngStrike" dirty="0"/>
                        <a:t>Controls bits 8-10 in the ADC teach code. </a:t>
                      </a:r>
                      <a:r>
                        <a:rPr lang="en-US" strike="noStrike" dirty="0">
                          <a:solidFill>
                            <a:srgbClr val="FF0000"/>
                          </a:solidFill>
                        </a:rPr>
                        <a:t> Removed, these are hardcoded</a:t>
                      </a:r>
                    </a:p>
                  </a:txBody>
                  <a:tcPr/>
                </a:tc>
                <a:extLst>
                  <a:ext uri="{0D108BD9-81ED-4DB2-BD59-A6C34878D82A}">
                    <a16:rowId xmlns:a16="http://schemas.microsoft.com/office/drawing/2014/main" val="2627539467"/>
                  </a:ext>
                </a:extLst>
              </a:tr>
              <a:tr h="370840">
                <a:tc>
                  <a:txBody>
                    <a:bodyPr/>
                    <a:lstStyle/>
                    <a:p>
                      <a:r>
                        <a:rPr lang="en-US" dirty="0"/>
                        <a:t>17</a:t>
                      </a:r>
                    </a:p>
                  </a:txBody>
                  <a:tcPr/>
                </a:tc>
                <a:tc>
                  <a:txBody>
                    <a:bodyPr/>
                    <a:lstStyle/>
                    <a:p>
                      <a:r>
                        <a:rPr lang="en-US" dirty="0"/>
                        <a:t>teach</a:t>
                      </a:r>
                    </a:p>
                  </a:txBody>
                  <a:tcPr/>
                </a:tc>
                <a:tc>
                  <a:txBody>
                    <a:bodyPr/>
                    <a:lstStyle/>
                    <a:p>
                      <a:r>
                        <a:rPr lang="en-US" dirty="0"/>
                        <a:t>0</a:t>
                      </a:r>
                    </a:p>
                  </a:txBody>
                  <a:tcPr/>
                </a:tc>
                <a:tc>
                  <a:txBody>
                    <a:bodyPr/>
                    <a:lstStyle/>
                    <a:p>
                      <a:r>
                        <a:rPr lang="en-US" dirty="0"/>
                        <a:t>Apply the hardwired teach code to the output latch of the ADC.</a:t>
                      </a:r>
                    </a:p>
                  </a:txBody>
                  <a:tcPr/>
                </a:tc>
                <a:extLst>
                  <a:ext uri="{0D108BD9-81ED-4DB2-BD59-A6C34878D82A}">
                    <a16:rowId xmlns:a16="http://schemas.microsoft.com/office/drawing/2014/main" val="674257228"/>
                  </a:ext>
                </a:extLst>
              </a:tr>
              <a:tr h="370840">
                <a:tc>
                  <a:txBody>
                    <a:bodyPr/>
                    <a:lstStyle/>
                    <a:p>
                      <a:r>
                        <a:rPr lang="en-US" dirty="0"/>
                        <a:t>16:1</a:t>
                      </a:r>
                    </a:p>
                  </a:txBody>
                  <a:tcPr/>
                </a:tc>
                <a:tc>
                  <a:txBody>
                    <a:bodyPr/>
                    <a:lstStyle/>
                    <a:p>
                      <a:r>
                        <a:rPr lang="en-US" dirty="0" err="1"/>
                        <a:t>bitpattern</a:t>
                      </a:r>
                      <a:r>
                        <a:rPr lang="en-US" dirty="0"/>
                        <a:t>&lt;15:0&gt;</a:t>
                      </a:r>
                    </a:p>
                  </a:txBody>
                  <a:tcPr/>
                </a:tc>
                <a:tc>
                  <a:txBody>
                    <a:bodyPr/>
                    <a:lstStyle/>
                    <a:p>
                      <a:r>
                        <a:rPr lang="en-US" dirty="0"/>
                        <a:t>0…0</a:t>
                      </a:r>
                    </a:p>
                  </a:txBody>
                  <a:tcPr/>
                </a:tc>
                <a:tc>
                  <a:txBody>
                    <a:bodyPr/>
                    <a:lstStyle/>
                    <a:p>
                      <a:r>
                        <a:rPr lang="en-US" dirty="0"/>
                        <a:t>Controls the test bit pattern for the serializer.</a:t>
                      </a:r>
                    </a:p>
                  </a:txBody>
                  <a:tcPr/>
                </a:tc>
                <a:extLst>
                  <a:ext uri="{0D108BD9-81ED-4DB2-BD59-A6C34878D82A}">
                    <a16:rowId xmlns:a16="http://schemas.microsoft.com/office/drawing/2014/main" val="1479014493"/>
                  </a:ext>
                </a:extLst>
              </a:tr>
              <a:tr h="370840">
                <a:tc>
                  <a:txBody>
                    <a:bodyPr/>
                    <a:lstStyle/>
                    <a:p>
                      <a:r>
                        <a:rPr lang="en-US" dirty="0"/>
                        <a:t>0</a:t>
                      </a:r>
                    </a:p>
                  </a:txBody>
                  <a:tcPr/>
                </a:tc>
                <a:tc>
                  <a:txBody>
                    <a:bodyPr/>
                    <a:lstStyle/>
                    <a:p>
                      <a:r>
                        <a:rPr lang="en-US" dirty="0" err="1"/>
                        <a:t>select_bitpattern</a:t>
                      </a:r>
                      <a:endParaRPr lang="en-US" dirty="0"/>
                    </a:p>
                  </a:txBody>
                  <a:tcPr/>
                </a:tc>
                <a:tc>
                  <a:txBody>
                    <a:bodyPr/>
                    <a:lstStyle/>
                    <a:p>
                      <a:r>
                        <a:rPr lang="en-US" dirty="0"/>
                        <a:t>0</a:t>
                      </a:r>
                    </a:p>
                  </a:txBody>
                  <a:tcPr/>
                </a:tc>
                <a:tc>
                  <a:txBody>
                    <a:bodyPr/>
                    <a:lstStyle/>
                    <a:p>
                      <a:r>
                        <a:rPr lang="en-US" dirty="0"/>
                        <a:t>Apply the test bit pattern to the input of the serializer.</a:t>
                      </a:r>
                    </a:p>
                  </a:txBody>
                  <a:tcPr/>
                </a:tc>
                <a:extLst>
                  <a:ext uri="{0D108BD9-81ED-4DB2-BD59-A6C34878D82A}">
                    <a16:rowId xmlns:a16="http://schemas.microsoft.com/office/drawing/2014/main" val="1567905956"/>
                  </a:ext>
                </a:extLst>
              </a:tr>
            </a:tbl>
          </a:graphicData>
        </a:graphic>
      </p:graphicFrame>
      <p:sp>
        <p:nvSpPr>
          <p:cNvPr id="6" name="TextBox 5">
            <a:extLst>
              <a:ext uri="{FF2B5EF4-FFF2-40B4-BE49-F238E27FC236}">
                <a16:creationId xmlns:a16="http://schemas.microsoft.com/office/drawing/2014/main" id="{F542EC96-EC11-095D-07A7-C9DCE5F70360}"/>
              </a:ext>
            </a:extLst>
          </p:cNvPr>
          <p:cNvSpPr txBox="1"/>
          <p:nvPr/>
        </p:nvSpPr>
        <p:spPr>
          <a:xfrm>
            <a:off x="228599" y="1263134"/>
            <a:ext cx="4493538" cy="369332"/>
          </a:xfrm>
          <a:prstGeom prst="rect">
            <a:avLst/>
          </a:prstGeom>
          <a:noFill/>
        </p:spPr>
        <p:txBody>
          <a:bodyPr wrap="none" rtlCol="0">
            <a:spAutoFit/>
          </a:bodyPr>
          <a:lstStyle/>
          <a:p>
            <a:r>
              <a:rPr lang="en-US" dirty="0">
                <a:solidFill>
                  <a:srgbClr val="29298B"/>
                </a:solidFill>
              </a:rPr>
              <a:t>ASPI register: </a:t>
            </a:r>
            <a:r>
              <a:rPr lang="en-US" b="1" dirty="0">
                <a:solidFill>
                  <a:srgbClr val="29298B"/>
                </a:solidFill>
              </a:rPr>
              <a:t>Serializer and bit patterns</a:t>
            </a:r>
          </a:p>
        </p:txBody>
      </p:sp>
    </p:spTree>
    <p:extLst>
      <p:ext uri="{BB962C8B-B14F-4D97-AF65-F5344CB8AC3E}">
        <p14:creationId xmlns:p14="http://schemas.microsoft.com/office/powerpoint/2010/main" val="18216868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0187-0BCC-D0EC-2D7B-14572056304B}"/>
              </a:ext>
            </a:extLst>
          </p:cNvPr>
          <p:cNvSpPr>
            <a:spLocks noGrp="1"/>
          </p:cNvSpPr>
          <p:nvPr>
            <p:ph type="title"/>
          </p:nvPr>
        </p:nvSpPr>
        <p:spPr/>
        <p:txBody>
          <a:bodyPr/>
          <a:lstStyle/>
          <a:p>
            <a:r>
              <a:rPr lang="en-US" dirty="0"/>
              <a:t>1.8V ASPI Registers (Cont’d)</a:t>
            </a:r>
          </a:p>
        </p:txBody>
      </p:sp>
      <p:sp>
        <p:nvSpPr>
          <p:cNvPr id="4" name="Footer Placeholder 3">
            <a:extLst>
              <a:ext uri="{FF2B5EF4-FFF2-40B4-BE49-F238E27FC236}">
                <a16:creationId xmlns:a16="http://schemas.microsoft.com/office/drawing/2014/main" id="{F017A43D-7B96-39FE-2DFB-2F5EEEDD2E74}"/>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FF301CE-63E9-E626-AC33-2F5610846E3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149</a:t>
            </a:fld>
            <a:endParaRPr lang="en-US" kern="0" dirty="0"/>
          </a:p>
        </p:txBody>
      </p:sp>
      <p:graphicFrame>
        <p:nvGraphicFramePr>
          <p:cNvPr id="7" name="Table 6">
            <a:extLst>
              <a:ext uri="{FF2B5EF4-FFF2-40B4-BE49-F238E27FC236}">
                <a16:creationId xmlns:a16="http://schemas.microsoft.com/office/drawing/2014/main" id="{7C4F434D-12A5-371C-2AF7-681E8E574330}"/>
              </a:ext>
            </a:extLst>
          </p:cNvPr>
          <p:cNvGraphicFramePr>
            <a:graphicFrameLocks/>
          </p:cNvGraphicFramePr>
          <p:nvPr>
            <p:extLst>
              <p:ext uri="{D42A27DB-BD31-4B8C-83A1-F6EECF244321}">
                <p14:modId xmlns:p14="http://schemas.microsoft.com/office/powerpoint/2010/main" val="225216994"/>
              </p:ext>
            </p:extLst>
          </p:nvPr>
        </p:nvGraphicFramePr>
        <p:xfrm>
          <a:off x="-1" y="1186934"/>
          <a:ext cx="12174584" cy="3937000"/>
        </p:xfrm>
        <a:graphic>
          <a:graphicData uri="http://schemas.openxmlformats.org/drawingml/2006/table">
            <a:tbl>
              <a:tblPr firstRow="1" bandRow="1">
                <a:tableStyleId>{21E4AEA4-8DFA-4A89-87EB-49C32662AFE0}</a:tableStyleId>
              </a:tblPr>
              <a:tblGrid>
                <a:gridCol w="1066801">
                  <a:extLst>
                    <a:ext uri="{9D8B030D-6E8A-4147-A177-3AD203B41FA5}">
                      <a16:colId xmlns:a16="http://schemas.microsoft.com/office/drawing/2014/main" val="1581651733"/>
                    </a:ext>
                  </a:extLst>
                </a:gridCol>
                <a:gridCol w="2209800">
                  <a:extLst>
                    <a:ext uri="{9D8B030D-6E8A-4147-A177-3AD203B41FA5}">
                      <a16:colId xmlns:a16="http://schemas.microsoft.com/office/drawing/2014/main" val="777782021"/>
                    </a:ext>
                  </a:extLst>
                </a:gridCol>
                <a:gridCol w="1752600">
                  <a:extLst>
                    <a:ext uri="{9D8B030D-6E8A-4147-A177-3AD203B41FA5}">
                      <a16:colId xmlns:a16="http://schemas.microsoft.com/office/drawing/2014/main" val="125069184"/>
                    </a:ext>
                  </a:extLst>
                </a:gridCol>
                <a:gridCol w="7145383">
                  <a:extLst>
                    <a:ext uri="{9D8B030D-6E8A-4147-A177-3AD203B41FA5}">
                      <a16:colId xmlns:a16="http://schemas.microsoft.com/office/drawing/2014/main" val="641535698"/>
                    </a:ext>
                  </a:extLst>
                </a:gridCol>
              </a:tblGrid>
              <a:tr h="370840">
                <a:tc>
                  <a:txBody>
                    <a:bodyPr/>
                    <a:lstStyle/>
                    <a:p>
                      <a:r>
                        <a:rPr lang="en-US" dirty="0"/>
                        <a:t>Bit</a:t>
                      </a:r>
                    </a:p>
                  </a:txBody>
                  <a:tcPr/>
                </a:tc>
                <a:tc>
                  <a:txBody>
                    <a:bodyPr/>
                    <a:lstStyle/>
                    <a:p>
                      <a:r>
                        <a:rPr lang="en-US" dirty="0"/>
                        <a:t>Name</a:t>
                      </a:r>
                    </a:p>
                  </a:txBody>
                  <a:tcPr/>
                </a:tc>
                <a:tc>
                  <a:txBody>
                    <a:bodyPr/>
                    <a:lstStyle/>
                    <a:p>
                      <a:r>
                        <a:rPr lang="en-US" dirty="0"/>
                        <a:t>Default Value</a:t>
                      </a:r>
                    </a:p>
                  </a:txBody>
                  <a:tcPr/>
                </a:tc>
                <a:tc>
                  <a:txBody>
                    <a:bodyPr/>
                    <a:lstStyle/>
                    <a:p>
                      <a:r>
                        <a:rPr lang="en-US" dirty="0"/>
                        <a:t>Function</a:t>
                      </a:r>
                    </a:p>
                  </a:txBody>
                  <a:tcPr/>
                </a:tc>
                <a:extLst>
                  <a:ext uri="{0D108BD9-81ED-4DB2-BD59-A6C34878D82A}">
                    <a16:rowId xmlns:a16="http://schemas.microsoft.com/office/drawing/2014/main" val="3275027777"/>
                  </a:ext>
                </a:extLst>
              </a:tr>
              <a:tr h="370840">
                <a:tc>
                  <a:txBody>
                    <a:bodyPr/>
                    <a:lstStyle/>
                    <a:p>
                      <a:r>
                        <a:rPr lang="en-US" dirty="0"/>
                        <a:t>11:8</a:t>
                      </a:r>
                    </a:p>
                  </a:txBody>
                  <a:tcPr/>
                </a:tc>
                <a:tc>
                  <a:txBody>
                    <a:bodyPr/>
                    <a:lstStyle/>
                    <a:p>
                      <a:r>
                        <a:rPr lang="en-US" dirty="0" err="1"/>
                        <a:t>split_ncdac</a:t>
                      </a:r>
                      <a:r>
                        <a:rPr lang="en-US" dirty="0"/>
                        <a:t>&lt;3:0&gt;</a:t>
                      </a:r>
                    </a:p>
                  </a:txBody>
                  <a:tcPr/>
                </a:tc>
                <a:tc>
                  <a:txBody>
                    <a:bodyPr/>
                    <a:lstStyle/>
                    <a:p>
                      <a:r>
                        <a:rPr lang="en-US" dirty="0"/>
                        <a:t>0000</a:t>
                      </a:r>
                    </a:p>
                  </a:txBody>
                  <a:tcPr/>
                </a:tc>
                <a:tc>
                  <a:txBody>
                    <a:bodyPr/>
                    <a:lstStyle/>
                    <a:p>
                      <a:r>
                        <a:rPr lang="en-US" dirty="0"/>
                        <a:t>Select the voltage on the bottom plate of the split capacitors connected to the negative CDAC node.</a:t>
                      </a:r>
                    </a:p>
                    <a:p>
                      <a:r>
                        <a:rPr lang="en-US" dirty="0"/>
                        <a:t>1111: VHIGH, VHIGH, VHIGH, VHIGH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 VHIGH</a:t>
                      </a:r>
                      <a:r>
                        <a:rPr lang="en-US" baseline="-25000" dirty="0"/>
                        <a:t>MSB</a:t>
                      </a:r>
                      <a:r>
                        <a:rPr lang="en-US" dirty="0"/>
                        <a:t>, VLOW, VLOW, VLOW</a:t>
                      </a:r>
                    </a:p>
                    <a:p>
                      <a:r>
                        <a:rPr lang="en-US" dirty="0"/>
                        <a:t>…</a:t>
                      </a:r>
                    </a:p>
                    <a:p>
                      <a:r>
                        <a:rPr lang="en-US" dirty="0"/>
                        <a:t>0000: VLOW, VLOW, VLOW, VLOW</a:t>
                      </a:r>
                    </a:p>
                  </a:txBody>
                  <a:tcPr/>
                </a:tc>
                <a:extLst>
                  <a:ext uri="{0D108BD9-81ED-4DB2-BD59-A6C34878D82A}">
                    <a16:rowId xmlns:a16="http://schemas.microsoft.com/office/drawing/2014/main" val="611333375"/>
                  </a:ext>
                </a:extLst>
              </a:tr>
              <a:tr h="370840">
                <a:tc>
                  <a:txBody>
                    <a:bodyPr/>
                    <a:lstStyle/>
                    <a:p>
                      <a:r>
                        <a:rPr lang="en-US" dirty="0"/>
                        <a:t>7:4</a:t>
                      </a:r>
                    </a:p>
                  </a:txBody>
                  <a:tcPr/>
                </a:tc>
                <a:tc>
                  <a:txBody>
                    <a:bodyPr/>
                    <a:lstStyle/>
                    <a:p>
                      <a:r>
                        <a:rPr lang="en-US" dirty="0" err="1"/>
                        <a:t>split_cdac</a:t>
                      </a:r>
                      <a:r>
                        <a:rPr lang="en-US" dirty="0"/>
                        <a:t>&lt;3:0&gt;</a:t>
                      </a:r>
                    </a:p>
                  </a:txBody>
                  <a:tcPr/>
                </a:tc>
                <a:tc>
                  <a:txBody>
                    <a:bodyPr/>
                    <a:lstStyle/>
                    <a:p>
                      <a:r>
                        <a:rPr lang="en-US" dirty="0"/>
                        <a:t>0000</a:t>
                      </a:r>
                    </a:p>
                  </a:txBody>
                  <a:tcPr/>
                </a:tc>
                <a:tc>
                  <a:txBody>
                    <a:bodyPr/>
                    <a:lstStyle/>
                    <a:p>
                      <a:r>
                        <a:rPr lang="en-US" dirty="0"/>
                        <a:t>Select the voltage on the bottom plate of the split capacitors connected to the positive CDAC node.</a:t>
                      </a:r>
                    </a:p>
                    <a:p>
                      <a:r>
                        <a:rPr lang="en-US" dirty="0"/>
                        <a:t>1: VHIGH</a:t>
                      </a:r>
                    </a:p>
                    <a:p>
                      <a:r>
                        <a:rPr lang="en-US" dirty="0"/>
                        <a:t>0: VLOW</a:t>
                      </a:r>
                    </a:p>
                  </a:txBody>
                  <a:tcPr/>
                </a:tc>
                <a:extLst>
                  <a:ext uri="{0D108BD9-81ED-4DB2-BD59-A6C34878D82A}">
                    <a16:rowId xmlns:a16="http://schemas.microsoft.com/office/drawing/2014/main" val="1784368259"/>
                  </a:ext>
                </a:extLst>
              </a:tr>
              <a:tr h="370840">
                <a:tc>
                  <a:txBody>
                    <a:bodyPr/>
                    <a:lstStyle/>
                    <a:p>
                      <a:r>
                        <a:rPr lang="en-US" dirty="0"/>
                        <a:t>3:0</a:t>
                      </a:r>
                    </a:p>
                  </a:txBody>
                  <a:tcPr/>
                </a:tc>
                <a:tc>
                  <a:txBody>
                    <a:bodyPr/>
                    <a:lstStyle/>
                    <a:p>
                      <a:r>
                        <a:rPr lang="en-US" dirty="0" err="1"/>
                        <a:t>split_conn</a:t>
                      </a:r>
                      <a:r>
                        <a:rPr lang="en-US" dirty="0"/>
                        <a:t>&lt;3:0&gt;</a:t>
                      </a:r>
                    </a:p>
                  </a:txBody>
                  <a:tcPr/>
                </a:tc>
                <a:tc>
                  <a:txBody>
                    <a:bodyPr/>
                    <a:lstStyle/>
                    <a:p>
                      <a:r>
                        <a:rPr lang="en-US" dirty="0"/>
                        <a:t>1111</a:t>
                      </a:r>
                    </a:p>
                  </a:txBody>
                  <a:tcPr/>
                </a:tc>
                <a:tc>
                  <a:txBody>
                    <a:bodyPr/>
                    <a:lstStyle/>
                    <a:p>
                      <a:r>
                        <a:rPr lang="en-US" dirty="0"/>
                        <a:t>Connect the top plates of the split capacitor array to the CDAC nodes.</a:t>
                      </a:r>
                    </a:p>
                  </a:txBody>
                  <a:tcPr/>
                </a:tc>
                <a:extLst>
                  <a:ext uri="{0D108BD9-81ED-4DB2-BD59-A6C34878D82A}">
                    <a16:rowId xmlns:a16="http://schemas.microsoft.com/office/drawing/2014/main" val="1522257665"/>
                  </a:ext>
                </a:extLst>
              </a:tr>
            </a:tbl>
          </a:graphicData>
        </a:graphic>
      </p:graphicFrame>
      <p:sp>
        <p:nvSpPr>
          <p:cNvPr id="8" name="TextBox 7">
            <a:extLst>
              <a:ext uri="{FF2B5EF4-FFF2-40B4-BE49-F238E27FC236}">
                <a16:creationId xmlns:a16="http://schemas.microsoft.com/office/drawing/2014/main" id="{9D5E7680-3FE6-AB98-C767-3C08FB02B3A0}"/>
              </a:ext>
            </a:extLst>
          </p:cNvPr>
          <p:cNvSpPr txBox="1"/>
          <p:nvPr/>
        </p:nvSpPr>
        <p:spPr>
          <a:xfrm>
            <a:off x="211181" y="773668"/>
            <a:ext cx="3390672" cy="369332"/>
          </a:xfrm>
          <a:prstGeom prst="rect">
            <a:avLst/>
          </a:prstGeom>
          <a:noFill/>
        </p:spPr>
        <p:txBody>
          <a:bodyPr wrap="none" rtlCol="0">
            <a:spAutoFit/>
          </a:bodyPr>
          <a:lstStyle/>
          <a:p>
            <a:r>
              <a:rPr lang="en-US" dirty="0">
                <a:solidFill>
                  <a:srgbClr val="29298B"/>
                </a:solidFill>
              </a:rPr>
              <a:t>ASPI register: </a:t>
            </a:r>
            <a:r>
              <a:rPr lang="en-US" b="1" dirty="0">
                <a:solidFill>
                  <a:srgbClr val="29298B"/>
                </a:solidFill>
              </a:rPr>
              <a:t>Split capacitors</a:t>
            </a:r>
          </a:p>
        </p:txBody>
      </p:sp>
    </p:spTree>
    <p:extLst>
      <p:ext uri="{BB962C8B-B14F-4D97-AF65-F5344CB8AC3E}">
        <p14:creationId xmlns:p14="http://schemas.microsoft.com/office/powerpoint/2010/main" val="475985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BA4BE-DE5D-42C4-B15F-79450E3587B9}"/>
              </a:ext>
            </a:extLst>
          </p:cNvPr>
          <p:cNvSpPr>
            <a:spLocks noGrp="1"/>
          </p:cNvSpPr>
          <p:nvPr>
            <p:ph type="title"/>
          </p:nvPr>
        </p:nvSpPr>
        <p:spPr/>
        <p:txBody>
          <a:bodyPr/>
          <a:lstStyle/>
          <a:p>
            <a:r>
              <a:rPr lang="en-US" dirty="0"/>
              <a:t>SAR ADC group of 8 interleaving</a:t>
            </a:r>
          </a:p>
        </p:txBody>
      </p:sp>
      <p:sp>
        <p:nvSpPr>
          <p:cNvPr id="4" name="Date Placeholder 3">
            <a:extLst>
              <a:ext uri="{FF2B5EF4-FFF2-40B4-BE49-F238E27FC236}">
                <a16:creationId xmlns:a16="http://schemas.microsoft.com/office/drawing/2014/main" id="{26BA2562-1766-4454-8487-F6BBC09309FA}"/>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F68EBAE1-25C8-4572-BF9C-854DE7292F4A}"/>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80A3B2AC-C3B9-4FC7-B401-746FAD2A44BC}"/>
              </a:ext>
            </a:extLst>
          </p:cNvPr>
          <p:cNvSpPr>
            <a:spLocks noGrp="1"/>
          </p:cNvSpPr>
          <p:nvPr>
            <p:ph type="sldNum" sz="quarter" idx="4"/>
          </p:nvPr>
        </p:nvSpPr>
        <p:spPr/>
        <p:txBody>
          <a:bodyPr/>
          <a:lstStyle/>
          <a:p>
            <a:pPr>
              <a:defRPr/>
            </a:pPr>
            <a:fld id="{D19C2587-FF4B-422C-B168-E803C62EEB52}" type="slidenum">
              <a:rPr lang="en-US" smtClean="0"/>
              <a:pPr>
                <a:defRPr/>
              </a:pPr>
              <a:t>15</a:t>
            </a:fld>
            <a:endParaRPr lang="en-US" dirty="0"/>
          </a:p>
        </p:txBody>
      </p:sp>
      <p:grpSp>
        <p:nvGrpSpPr>
          <p:cNvPr id="16" name="Group 15">
            <a:extLst>
              <a:ext uri="{FF2B5EF4-FFF2-40B4-BE49-F238E27FC236}">
                <a16:creationId xmlns:a16="http://schemas.microsoft.com/office/drawing/2014/main" id="{2A07155B-550D-4871-9033-39554F009E64}"/>
              </a:ext>
            </a:extLst>
          </p:cNvPr>
          <p:cNvGrpSpPr/>
          <p:nvPr/>
        </p:nvGrpSpPr>
        <p:grpSpPr>
          <a:xfrm>
            <a:off x="1939446" y="2458167"/>
            <a:ext cx="1010610" cy="2798830"/>
            <a:chOff x="9601200" y="1066800"/>
            <a:chExt cx="609600" cy="1676400"/>
          </a:xfrm>
          <a:solidFill>
            <a:schemeClr val="accent6">
              <a:lumMod val="20000"/>
              <a:lumOff val="80000"/>
            </a:schemeClr>
          </a:solidFill>
        </p:grpSpPr>
        <p:sp>
          <p:nvSpPr>
            <p:cNvPr id="17" name="Rectangle 16">
              <a:extLst>
                <a:ext uri="{FF2B5EF4-FFF2-40B4-BE49-F238E27FC236}">
                  <a16:creationId xmlns:a16="http://schemas.microsoft.com/office/drawing/2014/main" id="{A88B95C4-4927-4AC7-9D9E-DD0DE547EFCB}"/>
                </a:ext>
              </a:extLst>
            </p:cNvPr>
            <p:cNvSpPr/>
            <p:nvPr/>
          </p:nvSpPr>
          <p:spPr bwMode="auto">
            <a:xfrm>
              <a:off x="9601200" y="1676400"/>
              <a:ext cx="609600" cy="10668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ADC</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t>120MHz</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24clks</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t>5MHz sampling</a:t>
              </a:r>
              <a:endParaRPr kumimoji="0" lang="en-US" sz="1600" b="0" i="0" u="none" strike="noStrike" cap="none" normalizeH="0" baseline="0" dirty="0">
                <a:ln>
                  <a:noFill/>
                </a:ln>
                <a:solidFill>
                  <a:schemeClr val="tx1"/>
                </a:solidFill>
                <a:effectLst/>
                <a:latin typeface="Arial" charset="0"/>
              </a:endParaRPr>
            </a:p>
          </p:txBody>
        </p:sp>
        <p:sp>
          <p:nvSpPr>
            <p:cNvPr id="18" name="Isosceles Triangle 17">
              <a:extLst>
                <a:ext uri="{FF2B5EF4-FFF2-40B4-BE49-F238E27FC236}">
                  <a16:creationId xmlns:a16="http://schemas.microsoft.com/office/drawing/2014/main" id="{7BAD3CD8-C28C-4A9B-BA4C-F2194D63E895}"/>
                </a:ext>
              </a:extLst>
            </p:cNvPr>
            <p:cNvSpPr/>
            <p:nvPr/>
          </p:nvSpPr>
          <p:spPr bwMode="auto">
            <a:xfrm>
              <a:off x="9601200" y="1066800"/>
              <a:ext cx="609600" cy="609600"/>
            </a:xfrm>
            <a:prstGeom prst="triangl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a:extLst>
              <a:ext uri="{FF2B5EF4-FFF2-40B4-BE49-F238E27FC236}">
                <a16:creationId xmlns:a16="http://schemas.microsoft.com/office/drawing/2014/main" id="{3B330FE5-0DDA-461E-966B-FFA8B476039D}"/>
              </a:ext>
            </a:extLst>
          </p:cNvPr>
          <p:cNvGrpSpPr/>
          <p:nvPr/>
        </p:nvGrpSpPr>
        <p:grpSpPr>
          <a:xfrm>
            <a:off x="2950056" y="2458167"/>
            <a:ext cx="1010610" cy="2798830"/>
            <a:chOff x="9601200" y="1066800"/>
            <a:chExt cx="609600" cy="1676400"/>
          </a:xfrm>
          <a:solidFill>
            <a:schemeClr val="accent6">
              <a:lumMod val="20000"/>
              <a:lumOff val="80000"/>
            </a:schemeClr>
          </a:solidFill>
        </p:grpSpPr>
        <p:sp>
          <p:nvSpPr>
            <p:cNvPr id="20" name="Rectangle 19">
              <a:extLst>
                <a:ext uri="{FF2B5EF4-FFF2-40B4-BE49-F238E27FC236}">
                  <a16:creationId xmlns:a16="http://schemas.microsoft.com/office/drawing/2014/main" id="{7F9F2CA7-FCDB-40E3-A746-92B5F2E3F78A}"/>
                </a:ext>
              </a:extLst>
            </p:cNvPr>
            <p:cNvSpPr/>
            <p:nvPr/>
          </p:nvSpPr>
          <p:spPr bwMode="auto">
            <a:xfrm>
              <a:off x="9601200" y="1676400"/>
              <a:ext cx="609600" cy="10668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ADC</a:t>
              </a:r>
              <a:br>
                <a:rPr kumimoji="0" lang="en-US" sz="1400" b="0" i="0" u="none" strike="noStrike" cap="none" normalizeH="0" baseline="0" dirty="0">
                  <a:ln>
                    <a:noFill/>
                  </a:ln>
                  <a:solidFill>
                    <a:schemeClr val="tx1"/>
                  </a:solidFill>
                  <a:effectLst/>
                  <a:latin typeface="Arial" charset="0"/>
                </a:rPr>
              </a:br>
              <a:r>
                <a:rPr lang="en-US" sz="1400" dirty="0"/>
                <a:t>120MHz</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24clks</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t>5MHz sampling</a:t>
              </a:r>
              <a:endParaRPr kumimoji="0" lang="en-US" sz="14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21" name="Isosceles Triangle 20">
              <a:extLst>
                <a:ext uri="{FF2B5EF4-FFF2-40B4-BE49-F238E27FC236}">
                  <a16:creationId xmlns:a16="http://schemas.microsoft.com/office/drawing/2014/main" id="{D4352A7A-195D-42A0-852F-6C87BEA124FD}"/>
                </a:ext>
              </a:extLst>
            </p:cNvPr>
            <p:cNvSpPr/>
            <p:nvPr/>
          </p:nvSpPr>
          <p:spPr bwMode="auto">
            <a:xfrm>
              <a:off x="9601200" y="1066800"/>
              <a:ext cx="609600" cy="609600"/>
            </a:xfrm>
            <a:prstGeom prst="triangl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2" name="Group 21">
            <a:extLst>
              <a:ext uri="{FF2B5EF4-FFF2-40B4-BE49-F238E27FC236}">
                <a16:creationId xmlns:a16="http://schemas.microsoft.com/office/drawing/2014/main" id="{A1D298D4-07B6-443C-85CB-997FE1A62E46}"/>
              </a:ext>
            </a:extLst>
          </p:cNvPr>
          <p:cNvGrpSpPr/>
          <p:nvPr/>
        </p:nvGrpSpPr>
        <p:grpSpPr>
          <a:xfrm>
            <a:off x="3960667" y="2458167"/>
            <a:ext cx="1010610" cy="2798830"/>
            <a:chOff x="9601200" y="1066800"/>
            <a:chExt cx="609600" cy="1676400"/>
          </a:xfrm>
          <a:solidFill>
            <a:schemeClr val="accent6">
              <a:lumMod val="20000"/>
              <a:lumOff val="80000"/>
            </a:schemeClr>
          </a:solidFill>
        </p:grpSpPr>
        <p:sp>
          <p:nvSpPr>
            <p:cNvPr id="23" name="Rectangle 22">
              <a:extLst>
                <a:ext uri="{FF2B5EF4-FFF2-40B4-BE49-F238E27FC236}">
                  <a16:creationId xmlns:a16="http://schemas.microsoft.com/office/drawing/2014/main" id="{B965BACA-9D1F-44DF-830E-575B4485AF6D}"/>
                </a:ext>
              </a:extLst>
            </p:cNvPr>
            <p:cNvSpPr/>
            <p:nvPr/>
          </p:nvSpPr>
          <p:spPr bwMode="auto">
            <a:xfrm>
              <a:off x="9601200" y="1676400"/>
              <a:ext cx="609600" cy="10668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ADC</a:t>
              </a:r>
              <a:br>
                <a:rPr kumimoji="0" lang="en-US" sz="1400" b="0" i="0" u="none" strike="noStrike" cap="none" normalizeH="0" baseline="0" dirty="0">
                  <a:ln>
                    <a:noFill/>
                  </a:ln>
                  <a:solidFill>
                    <a:schemeClr val="tx1"/>
                  </a:solidFill>
                  <a:effectLst/>
                  <a:latin typeface="Arial" charset="0"/>
                </a:rPr>
              </a:br>
              <a:r>
                <a:rPr lang="en-US" sz="1400" dirty="0"/>
                <a:t>120MHz</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24clks</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t>5MHz sampling</a:t>
              </a:r>
              <a:endParaRPr kumimoji="0" lang="en-US" sz="14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24" name="Isosceles Triangle 23">
              <a:extLst>
                <a:ext uri="{FF2B5EF4-FFF2-40B4-BE49-F238E27FC236}">
                  <a16:creationId xmlns:a16="http://schemas.microsoft.com/office/drawing/2014/main" id="{4F4A8406-6AD7-4B70-B1B0-4067BC876EE1}"/>
                </a:ext>
              </a:extLst>
            </p:cNvPr>
            <p:cNvSpPr/>
            <p:nvPr/>
          </p:nvSpPr>
          <p:spPr bwMode="auto">
            <a:xfrm>
              <a:off x="9601200" y="1066800"/>
              <a:ext cx="609600" cy="609600"/>
            </a:xfrm>
            <a:prstGeom prst="triangl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5" name="Group 24">
            <a:extLst>
              <a:ext uri="{FF2B5EF4-FFF2-40B4-BE49-F238E27FC236}">
                <a16:creationId xmlns:a16="http://schemas.microsoft.com/office/drawing/2014/main" id="{2BA0FF88-380C-4BC3-971F-9F769178F4B6}"/>
              </a:ext>
            </a:extLst>
          </p:cNvPr>
          <p:cNvGrpSpPr/>
          <p:nvPr/>
        </p:nvGrpSpPr>
        <p:grpSpPr>
          <a:xfrm>
            <a:off x="4971277" y="2458167"/>
            <a:ext cx="1010610" cy="2798830"/>
            <a:chOff x="9601200" y="1066800"/>
            <a:chExt cx="609600" cy="1676400"/>
          </a:xfrm>
          <a:solidFill>
            <a:schemeClr val="accent6">
              <a:lumMod val="20000"/>
              <a:lumOff val="80000"/>
            </a:schemeClr>
          </a:solidFill>
        </p:grpSpPr>
        <p:sp>
          <p:nvSpPr>
            <p:cNvPr id="26" name="Rectangle 25">
              <a:extLst>
                <a:ext uri="{FF2B5EF4-FFF2-40B4-BE49-F238E27FC236}">
                  <a16:creationId xmlns:a16="http://schemas.microsoft.com/office/drawing/2014/main" id="{BBE2573F-9E83-4777-B35C-BF6F8822D0F5}"/>
                </a:ext>
              </a:extLst>
            </p:cNvPr>
            <p:cNvSpPr/>
            <p:nvPr/>
          </p:nvSpPr>
          <p:spPr bwMode="auto">
            <a:xfrm>
              <a:off x="9601200" y="1676400"/>
              <a:ext cx="609600" cy="10668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ADC</a:t>
              </a:r>
              <a:br>
                <a:rPr kumimoji="0" lang="en-US" sz="1400" b="0" i="0" u="none" strike="noStrike" cap="none" normalizeH="0" baseline="0" dirty="0">
                  <a:ln>
                    <a:noFill/>
                  </a:ln>
                  <a:solidFill>
                    <a:schemeClr val="tx1"/>
                  </a:solidFill>
                  <a:effectLst/>
                  <a:latin typeface="Arial" charset="0"/>
                </a:rPr>
              </a:br>
              <a:r>
                <a:rPr lang="en-US" sz="1400" dirty="0"/>
                <a:t>120MHz</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24clks</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t>5MHz sampling</a:t>
              </a:r>
              <a:endParaRPr kumimoji="0" lang="en-US" sz="14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27" name="Isosceles Triangle 26">
              <a:extLst>
                <a:ext uri="{FF2B5EF4-FFF2-40B4-BE49-F238E27FC236}">
                  <a16:creationId xmlns:a16="http://schemas.microsoft.com/office/drawing/2014/main" id="{2392C642-61F7-4123-8C08-330E9D81E1FC}"/>
                </a:ext>
              </a:extLst>
            </p:cNvPr>
            <p:cNvSpPr/>
            <p:nvPr/>
          </p:nvSpPr>
          <p:spPr bwMode="auto">
            <a:xfrm>
              <a:off x="9601200" y="1066800"/>
              <a:ext cx="609600" cy="609600"/>
            </a:xfrm>
            <a:prstGeom prst="triangl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8" name="Group 27">
            <a:extLst>
              <a:ext uri="{FF2B5EF4-FFF2-40B4-BE49-F238E27FC236}">
                <a16:creationId xmlns:a16="http://schemas.microsoft.com/office/drawing/2014/main" id="{727256A0-7D63-4242-B36A-BB1F4962A16E}"/>
              </a:ext>
            </a:extLst>
          </p:cNvPr>
          <p:cNvGrpSpPr/>
          <p:nvPr/>
        </p:nvGrpSpPr>
        <p:grpSpPr>
          <a:xfrm>
            <a:off x="5981887" y="2442265"/>
            <a:ext cx="1010610" cy="2798830"/>
            <a:chOff x="9601200" y="1066800"/>
            <a:chExt cx="609600" cy="1676400"/>
          </a:xfrm>
          <a:solidFill>
            <a:schemeClr val="accent6">
              <a:lumMod val="20000"/>
              <a:lumOff val="80000"/>
            </a:schemeClr>
          </a:solidFill>
        </p:grpSpPr>
        <p:sp>
          <p:nvSpPr>
            <p:cNvPr id="29" name="Rectangle 28">
              <a:extLst>
                <a:ext uri="{FF2B5EF4-FFF2-40B4-BE49-F238E27FC236}">
                  <a16:creationId xmlns:a16="http://schemas.microsoft.com/office/drawing/2014/main" id="{356F40A9-B1F3-4479-BDBB-31FC438D5395}"/>
                </a:ext>
              </a:extLst>
            </p:cNvPr>
            <p:cNvSpPr/>
            <p:nvPr/>
          </p:nvSpPr>
          <p:spPr bwMode="auto">
            <a:xfrm>
              <a:off x="9601200" y="1676400"/>
              <a:ext cx="609600" cy="10668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ADC</a:t>
              </a:r>
              <a:br>
                <a:rPr kumimoji="0" lang="en-US" sz="1400" b="0" i="0" u="none" strike="noStrike" cap="none" normalizeH="0" baseline="0" dirty="0">
                  <a:ln>
                    <a:noFill/>
                  </a:ln>
                  <a:solidFill>
                    <a:schemeClr val="tx1"/>
                  </a:solidFill>
                  <a:effectLst/>
                  <a:latin typeface="Arial" charset="0"/>
                </a:rPr>
              </a:br>
              <a:r>
                <a:rPr lang="en-US" sz="1400" dirty="0"/>
                <a:t>120MHz</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24clks</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t>5MHz sampling</a:t>
              </a:r>
              <a:endParaRPr kumimoji="0" lang="en-US" sz="14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30" name="Isosceles Triangle 29">
              <a:extLst>
                <a:ext uri="{FF2B5EF4-FFF2-40B4-BE49-F238E27FC236}">
                  <a16:creationId xmlns:a16="http://schemas.microsoft.com/office/drawing/2014/main" id="{426653EB-2968-4E92-A4D5-AC0CC240EAB5}"/>
                </a:ext>
              </a:extLst>
            </p:cNvPr>
            <p:cNvSpPr/>
            <p:nvPr/>
          </p:nvSpPr>
          <p:spPr bwMode="auto">
            <a:xfrm>
              <a:off x="9601200" y="1066800"/>
              <a:ext cx="609600" cy="609600"/>
            </a:xfrm>
            <a:prstGeom prst="triangl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1" name="Group 30">
            <a:extLst>
              <a:ext uri="{FF2B5EF4-FFF2-40B4-BE49-F238E27FC236}">
                <a16:creationId xmlns:a16="http://schemas.microsoft.com/office/drawing/2014/main" id="{FD694554-280C-48E8-BB85-90413F9F97E2}"/>
              </a:ext>
            </a:extLst>
          </p:cNvPr>
          <p:cNvGrpSpPr/>
          <p:nvPr/>
        </p:nvGrpSpPr>
        <p:grpSpPr>
          <a:xfrm>
            <a:off x="6992497" y="2442265"/>
            <a:ext cx="1010610" cy="2798830"/>
            <a:chOff x="9601200" y="1066800"/>
            <a:chExt cx="609600" cy="1676400"/>
          </a:xfrm>
          <a:solidFill>
            <a:schemeClr val="accent6">
              <a:lumMod val="20000"/>
              <a:lumOff val="80000"/>
            </a:schemeClr>
          </a:solidFill>
        </p:grpSpPr>
        <p:sp>
          <p:nvSpPr>
            <p:cNvPr id="32" name="Rectangle 31">
              <a:extLst>
                <a:ext uri="{FF2B5EF4-FFF2-40B4-BE49-F238E27FC236}">
                  <a16:creationId xmlns:a16="http://schemas.microsoft.com/office/drawing/2014/main" id="{3C4308CC-9487-4975-9B1F-98B99E618ECF}"/>
                </a:ext>
              </a:extLst>
            </p:cNvPr>
            <p:cNvSpPr/>
            <p:nvPr/>
          </p:nvSpPr>
          <p:spPr bwMode="auto">
            <a:xfrm>
              <a:off x="9601200" y="1676400"/>
              <a:ext cx="609600" cy="10668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ADC</a:t>
              </a:r>
              <a:br>
                <a:rPr kumimoji="0" lang="en-US" sz="1400" b="0" i="0" u="none" strike="noStrike" cap="none" normalizeH="0" baseline="0" dirty="0">
                  <a:ln>
                    <a:noFill/>
                  </a:ln>
                  <a:solidFill>
                    <a:schemeClr val="tx1"/>
                  </a:solidFill>
                  <a:effectLst/>
                  <a:latin typeface="Arial" charset="0"/>
                </a:rPr>
              </a:br>
              <a:r>
                <a:rPr lang="en-US" sz="1400" dirty="0"/>
                <a:t>120MHz</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24clks</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t>5MHz sampling</a:t>
              </a:r>
              <a:endParaRPr kumimoji="0" lang="en-US" sz="14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33" name="Isosceles Triangle 32">
              <a:extLst>
                <a:ext uri="{FF2B5EF4-FFF2-40B4-BE49-F238E27FC236}">
                  <a16:creationId xmlns:a16="http://schemas.microsoft.com/office/drawing/2014/main" id="{D795936E-E0B3-4EF8-99F5-DCBF26CF5A60}"/>
                </a:ext>
              </a:extLst>
            </p:cNvPr>
            <p:cNvSpPr/>
            <p:nvPr/>
          </p:nvSpPr>
          <p:spPr bwMode="auto">
            <a:xfrm>
              <a:off x="9601200" y="1066800"/>
              <a:ext cx="609600" cy="609600"/>
            </a:xfrm>
            <a:prstGeom prst="triangl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4" name="Group 33">
            <a:extLst>
              <a:ext uri="{FF2B5EF4-FFF2-40B4-BE49-F238E27FC236}">
                <a16:creationId xmlns:a16="http://schemas.microsoft.com/office/drawing/2014/main" id="{42C9A360-EEAE-4EB8-883C-DFD6751CC56A}"/>
              </a:ext>
            </a:extLst>
          </p:cNvPr>
          <p:cNvGrpSpPr/>
          <p:nvPr/>
        </p:nvGrpSpPr>
        <p:grpSpPr>
          <a:xfrm>
            <a:off x="8003107" y="2442265"/>
            <a:ext cx="1010610" cy="2798830"/>
            <a:chOff x="9601200" y="1066800"/>
            <a:chExt cx="609600" cy="1676400"/>
          </a:xfrm>
          <a:solidFill>
            <a:schemeClr val="accent6">
              <a:lumMod val="20000"/>
              <a:lumOff val="80000"/>
            </a:schemeClr>
          </a:solidFill>
        </p:grpSpPr>
        <p:sp>
          <p:nvSpPr>
            <p:cNvPr id="35" name="Rectangle 34">
              <a:extLst>
                <a:ext uri="{FF2B5EF4-FFF2-40B4-BE49-F238E27FC236}">
                  <a16:creationId xmlns:a16="http://schemas.microsoft.com/office/drawing/2014/main" id="{B572BED3-FC98-4B66-B8D0-9773792DE3EB}"/>
                </a:ext>
              </a:extLst>
            </p:cNvPr>
            <p:cNvSpPr/>
            <p:nvPr/>
          </p:nvSpPr>
          <p:spPr bwMode="auto">
            <a:xfrm>
              <a:off x="9601200" y="1676400"/>
              <a:ext cx="609600" cy="10668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ADC</a:t>
              </a:r>
              <a:br>
                <a:rPr kumimoji="0" lang="en-US" sz="1400" b="0" i="0" u="none" strike="noStrike" cap="none" normalizeH="0" baseline="0" dirty="0">
                  <a:ln>
                    <a:noFill/>
                  </a:ln>
                  <a:solidFill>
                    <a:schemeClr val="tx1"/>
                  </a:solidFill>
                  <a:effectLst/>
                  <a:latin typeface="Arial" charset="0"/>
                </a:rPr>
              </a:br>
              <a:r>
                <a:rPr lang="en-US" sz="1400" dirty="0"/>
                <a:t>120MHz</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24clks</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t>5MHz sampling</a:t>
              </a:r>
              <a:endParaRPr kumimoji="0" lang="en-US" sz="14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36" name="Isosceles Triangle 35">
              <a:extLst>
                <a:ext uri="{FF2B5EF4-FFF2-40B4-BE49-F238E27FC236}">
                  <a16:creationId xmlns:a16="http://schemas.microsoft.com/office/drawing/2014/main" id="{C0D7734F-8E44-4D1C-B194-F5D534BB0B5E}"/>
                </a:ext>
              </a:extLst>
            </p:cNvPr>
            <p:cNvSpPr/>
            <p:nvPr/>
          </p:nvSpPr>
          <p:spPr bwMode="auto">
            <a:xfrm>
              <a:off x="9601200" y="1066800"/>
              <a:ext cx="609600" cy="609600"/>
            </a:xfrm>
            <a:prstGeom prst="triangl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7" name="Group 36">
            <a:extLst>
              <a:ext uri="{FF2B5EF4-FFF2-40B4-BE49-F238E27FC236}">
                <a16:creationId xmlns:a16="http://schemas.microsoft.com/office/drawing/2014/main" id="{907A534E-ABBD-45C3-89DA-48A8D62B0688}"/>
              </a:ext>
            </a:extLst>
          </p:cNvPr>
          <p:cNvGrpSpPr/>
          <p:nvPr/>
        </p:nvGrpSpPr>
        <p:grpSpPr>
          <a:xfrm>
            <a:off x="9013718" y="2442265"/>
            <a:ext cx="1010610" cy="2798830"/>
            <a:chOff x="9601200" y="1066800"/>
            <a:chExt cx="609600" cy="1676400"/>
          </a:xfrm>
          <a:solidFill>
            <a:schemeClr val="accent6">
              <a:lumMod val="20000"/>
              <a:lumOff val="80000"/>
            </a:schemeClr>
          </a:solidFill>
        </p:grpSpPr>
        <p:sp>
          <p:nvSpPr>
            <p:cNvPr id="38" name="Rectangle 37">
              <a:extLst>
                <a:ext uri="{FF2B5EF4-FFF2-40B4-BE49-F238E27FC236}">
                  <a16:creationId xmlns:a16="http://schemas.microsoft.com/office/drawing/2014/main" id="{23B4AF02-766A-4C11-BC18-5258C7CD3DD9}"/>
                </a:ext>
              </a:extLst>
            </p:cNvPr>
            <p:cNvSpPr/>
            <p:nvPr/>
          </p:nvSpPr>
          <p:spPr bwMode="auto">
            <a:xfrm>
              <a:off x="9601200" y="1676400"/>
              <a:ext cx="609600" cy="10668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ADC</a:t>
              </a:r>
              <a:br>
                <a:rPr kumimoji="0" lang="en-US" sz="1400" b="0" i="0" u="none" strike="noStrike" cap="none" normalizeH="0" baseline="0" dirty="0">
                  <a:ln>
                    <a:noFill/>
                  </a:ln>
                  <a:solidFill>
                    <a:schemeClr val="tx1"/>
                  </a:solidFill>
                  <a:effectLst/>
                  <a:latin typeface="Arial" charset="0"/>
                </a:rPr>
              </a:br>
              <a:r>
                <a:rPr lang="en-US" sz="1400" dirty="0"/>
                <a:t>120MHz</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24clks</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t>5MHz sampling</a:t>
              </a:r>
              <a:endParaRPr kumimoji="0" lang="en-US" sz="14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39" name="Isosceles Triangle 38">
              <a:extLst>
                <a:ext uri="{FF2B5EF4-FFF2-40B4-BE49-F238E27FC236}">
                  <a16:creationId xmlns:a16="http://schemas.microsoft.com/office/drawing/2014/main" id="{968A0D5C-4DB7-4379-AA52-D5B0324002E3}"/>
                </a:ext>
              </a:extLst>
            </p:cNvPr>
            <p:cNvSpPr/>
            <p:nvPr/>
          </p:nvSpPr>
          <p:spPr bwMode="auto">
            <a:xfrm>
              <a:off x="9601200" y="1066800"/>
              <a:ext cx="609600" cy="609600"/>
            </a:xfrm>
            <a:prstGeom prst="triangl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9" name="Group 8">
            <a:extLst>
              <a:ext uri="{FF2B5EF4-FFF2-40B4-BE49-F238E27FC236}">
                <a16:creationId xmlns:a16="http://schemas.microsoft.com/office/drawing/2014/main" id="{084030E0-3F99-4B7F-8D0F-7F75FB70932A}"/>
              </a:ext>
            </a:extLst>
          </p:cNvPr>
          <p:cNvGrpSpPr/>
          <p:nvPr/>
        </p:nvGrpSpPr>
        <p:grpSpPr>
          <a:xfrm>
            <a:off x="2192099" y="1822070"/>
            <a:ext cx="500042" cy="1144976"/>
            <a:chOff x="3124200" y="2743200"/>
            <a:chExt cx="301625" cy="685800"/>
          </a:xfrm>
        </p:grpSpPr>
        <p:cxnSp>
          <p:nvCxnSpPr>
            <p:cNvPr id="8" name="Straight Arrow Connector 7">
              <a:extLst>
                <a:ext uri="{FF2B5EF4-FFF2-40B4-BE49-F238E27FC236}">
                  <a16:creationId xmlns:a16="http://schemas.microsoft.com/office/drawing/2014/main" id="{D43CAEAC-2EC0-4983-B3C9-EA81E3F7A7B2}"/>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DCFA60A4-F4A8-4AFB-AFAD-BB1D1E19791B}"/>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D88B408B-4FB2-4818-918B-271A3BA6E555}"/>
              </a:ext>
            </a:extLst>
          </p:cNvPr>
          <p:cNvGrpSpPr/>
          <p:nvPr/>
        </p:nvGrpSpPr>
        <p:grpSpPr>
          <a:xfrm>
            <a:off x="3223763" y="1806167"/>
            <a:ext cx="500042" cy="1144976"/>
            <a:chOff x="3124200" y="2743200"/>
            <a:chExt cx="301625" cy="685800"/>
          </a:xfrm>
        </p:grpSpPr>
        <p:cxnSp>
          <p:nvCxnSpPr>
            <p:cNvPr id="42" name="Straight Arrow Connector 41">
              <a:extLst>
                <a:ext uri="{FF2B5EF4-FFF2-40B4-BE49-F238E27FC236}">
                  <a16:creationId xmlns:a16="http://schemas.microsoft.com/office/drawing/2014/main" id="{C8FAF68D-D96F-4349-BEBB-C6E75F18958A}"/>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4B961178-64CE-4072-B2C5-94F7E83FB591}"/>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4" name="Group 43">
            <a:extLst>
              <a:ext uri="{FF2B5EF4-FFF2-40B4-BE49-F238E27FC236}">
                <a16:creationId xmlns:a16="http://schemas.microsoft.com/office/drawing/2014/main" id="{D55542D2-2D92-4821-B4E3-CDE3ED634C2C}"/>
              </a:ext>
            </a:extLst>
          </p:cNvPr>
          <p:cNvGrpSpPr/>
          <p:nvPr/>
        </p:nvGrpSpPr>
        <p:grpSpPr>
          <a:xfrm>
            <a:off x="4213321" y="1774362"/>
            <a:ext cx="500042" cy="1144976"/>
            <a:chOff x="3124200" y="2743200"/>
            <a:chExt cx="301625" cy="685800"/>
          </a:xfrm>
        </p:grpSpPr>
        <p:cxnSp>
          <p:nvCxnSpPr>
            <p:cNvPr id="45" name="Straight Arrow Connector 44">
              <a:extLst>
                <a:ext uri="{FF2B5EF4-FFF2-40B4-BE49-F238E27FC236}">
                  <a16:creationId xmlns:a16="http://schemas.microsoft.com/office/drawing/2014/main" id="{005CFA86-5266-4E7C-9C11-8F182F267DF8}"/>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654AE5B8-1967-47F6-947D-21664879460F}"/>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7" name="Group 46">
            <a:extLst>
              <a:ext uri="{FF2B5EF4-FFF2-40B4-BE49-F238E27FC236}">
                <a16:creationId xmlns:a16="http://schemas.microsoft.com/office/drawing/2014/main" id="{AC56F34B-A667-4C21-B58D-27A2172273C9}"/>
              </a:ext>
            </a:extLst>
          </p:cNvPr>
          <p:cNvGrpSpPr/>
          <p:nvPr/>
        </p:nvGrpSpPr>
        <p:grpSpPr>
          <a:xfrm>
            <a:off x="5231824" y="1806167"/>
            <a:ext cx="500042" cy="1144976"/>
            <a:chOff x="3124200" y="2743200"/>
            <a:chExt cx="301625" cy="685800"/>
          </a:xfrm>
        </p:grpSpPr>
        <p:cxnSp>
          <p:nvCxnSpPr>
            <p:cNvPr id="48" name="Straight Arrow Connector 47">
              <a:extLst>
                <a:ext uri="{FF2B5EF4-FFF2-40B4-BE49-F238E27FC236}">
                  <a16:creationId xmlns:a16="http://schemas.microsoft.com/office/drawing/2014/main" id="{AD26C5A9-2C41-44C9-913E-1CA3ECFAF8E8}"/>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9" name="Straight Arrow Connector 48">
              <a:extLst>
                <a:ext uri="{FF2B5EF4-FFF2-40B4-BE49-F238E27FC236}">
                  <a16:creationId xmlns:a16="http://schemas.microsoft.com/office/drawing/2014/main" id="{301A633E-5715-4981-8F5D-2601BBCFC14A}"/>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50" name="Group 49">
            <a:extLst>
              <a:ext uri="{FF2B5EF4-FFF2-40B4-BE49-F238E27FC236}">
                <a16:creationId xmlns:a16="http://schemas.microsoft.com/office/drawing/2014/main" id="{A7CB85E2-BC75-484A-91B2-BF91871B159B}"/>
              </a:ext>
            </a:extLst>
          </p:cNvPr>
          <p:cNvGrpSpPr/>
          <p:nvPr/>
        </p:nvGrpSpPr>
        <p:grpSpPr>
          <a:xfrm>
            <a:off x="6242434" y="1750510"/>
            <a:ext cx="500042" cy="1144976"/>
            <a:chOff x="3124200" y="2743200"/>
            <a:chExt cx="301625" cy="685800"/>
          </a:xfrm>
        </p:grpSpPr>
        <p:cxnSp>
          <p:nvCxnSpPr>
            <p:cNvPr id="51" name="Straight Arrow Connector 50">
              <a:extLst>
                <a:ext uri="{FF2B5EF4-FFF2-40B4-BE49-F238E27FC236}">
                  <a16:creationId xmlns:a16="http://schemas.microsoft.com/office/drawing/2014/main" id="{C901A801-39ED-4D05-BC1E-D7C2C1012655}"/>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C0DF8B84-D254-4A6D-A2B4-7BA735FC6EF9}"/>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53" name="Group 52">
            <a:extLst>
              <a:ext uri="{FF2B5EF4-FFF2-40B4-BE49-F238E27FC236}">
                <a16:creationId xmlns:a16="http://schemas.microsoft.com/office/drawing/2014/main" id="{B20D8A50-1C02-4ADC-A43C-CE62E24A5AED}"/>
              </a:ext>
            </a:extLst>
          </p:cNvPr>
          <p:cNvGrpSpPr/>
          <p:nvPr/>
        </p:nvGrpSpPr>
        <p:grpSpPr>
          <a:xfrm>
            <a:off x="7242515" y="1774362"/>
            <a:ext cx="500042" cy="1144976"/>
            <a:chOff x="3124200" y="2743200"/>
            <a:chExt cx="301625" cy="685800"/>
          </a:xfrm>
        </p:grpSpPr>
        <p:cxnSp>
          <p:nvCxnSpPr>
            <p:cNvPr id="54" name="Straight Arrow Connector 53">
              <a:extLst>
                <a:ext uri="{FF2B5EF4-FFF2-40B4-BE49-F238E27FC236}">
                  <a16:creationId xmlns:a16="http://schemas.microsoft.com/office/drawing/2014/main" id="{8F250FB6-160E-45BB-9B2E-C3C14EDE429F}"/>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B1BBA003-5605-4460-B799-A27AF70082BA}"/>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56" name="Group 55">
            <a:extLst>
              <a:ext uri="{FF2B5EF4-FFF2-40B4-BE49-F238E27FC236}">
                <a16:creationId xmlns:a16="http://schemas.microsoft.com/office/drawing/2014/main" id="{7AB78C41-8C58-4945-89D6-F2DA6D4229BF}"/>
              </a:ext>
            </a:extLst>
          </p:cNvPr>
          <p:cNvGrpSpPr/>
          <p:nvPr/>
        </p:nvGrpSpPr>
        <p:grpSpPr>
          <a:xfrm>
            <a:off x="8242598" y="1837974"/>
            <a:ext cx="555312" cy="1144976"/>
            <a:chOff x="3124200" y="2743200"/>
            <a:chExt cx="301625" cy="685800"/>
          </a:xfrm>
        </p:grpSpPr>
        <p:cxnSp>
          <p:nvCxnSpPr>
            <p:cNvPr id="57" name="Straight Arrow Connector 56">
              <a:extLst>
                <a:ext uri="{FF2B5EF4-FFF2-40B4-BE49-F238E27FC236}">
                  <a16:creationId xmlns:a16="http://schemas.microsoft.com/office/drawing/2014/main" id="{2F2494B1-147C-4C19-B274-0C1D4F200DF6}"/>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E018B543-9E02-4C96-9E83-F0886597DF73}"/>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59" name="Group 58">
            <a:extLst>
              <a:ext uri="{FF2B5EF4-FFF2-40B4-BE49-F238E27FC236}">
                <a16:creationId xmlns:a16="http://schemas.microsoft.com/office/drawing/2014/main" id="{8C4928AE-C067-4887-90EF-34BFE4DF7276}"/>
              </a:ext>
            </a:extLst>
          </p:cNvPr>
          <p:cNvGrpSpPr/>
          <p:nvPr/>
        </p:nvGrpSpPr>
        <p:grpSpPr>
          <a:xfrm>
            <a:off x="9263736" y="1806167"/>
            <a:ext cx="500042" cy="1144976"/>
            <a:chOff x="3124200" y="2743200"/>
            <a:chExt cx="301625" cy="685800"/>
          </a:xfrm>
        </p:grpSpPr>
        <p:cxnSp>
          <p:nvCxnSpPr>
            <p:cNvPr id="60" name="Straight Arrow Connector 59">
              <a:extLst>
                <a:ext uri="{FF2B5EF4-FFF2-40B4-BE49-F238E27FC236}">
                  <a16:creationId xmlns:a16="http://schemas.microsoft.com/office/drawing/2014/main" id="{D4689DD4-17F0-41BE-967D-985CEDE2F4BC}"/>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DC9CF213-103A-4E79-B320-854558441D53}"/>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63" name="Group 62">
            <a:extLst>
              <a:ext uri="{FF2B5EF4-FFF2-40B4-BE49-F238E27FC236}">
                <a16:creationId xmlns:a16="http://schemas.microsoft.com/office/drawing/2014/main" id="{E16BFB4A-98DD-4DB3-A6FA-1F7087B237D5}"/>
              </a:ext>
            </a:extLst>
          </p:cNvPr>
          <p:cNvGrpSpPr/>
          <p:nvPr/>
        </p:nvGrpSpPr>
        <p:grpSpPr>
          <a:xfrm>
            <a:off x="1844675" y="1332672"/>
            <a:ext cx="1121517" cy="634310"/>
            <a:chOff x="2914634" y="2450068"/>
            <a:chExt cx="676499" cy="379929"/>
          </a:xfrm>
        </p:grpSpPr>
        <p:sp>
          <p:nvSpPr>
            <p:cNvPr id="10" name="TextBox 9">
              <a:extLst>
                <a:ext uri="{FF2B5EF4-FFF2-40B4-BE49-F238E27FC236}">
                  <a16:creationId xmlns:a16="http://schemas.microsoft.com/office/drawing/2014/main" id="{91007C88-7286-4DD6-87B7-178D41C4F443}"/>
                </a:ext>
              </a:extLst>
            </p:cNvPr>
            <p:cNvSpPr txBox="1"/>
            <p:nvPr/>
          </p:nvSpPr>
          <p:spPr>
            <a:xfrm>
              <a:off x="2914634" y="2460665"/>
              <a:ext cx="351378" cy="369332"/>
            </a:xfrm>
            <a:prstGeom prst="rect">
              <a:avLst/>
            </a:prstGeom>
            <a:noFill/>
          </p:spPr>
          <p:txBody>
            <a:bodyPr wrap="none" rtlCol="0">
              <a:spAutoFit/>
            </a:bodyPr>
            <a:lstStyle/>
            <a:p>
              <a:r>
                <a:rPr lang="en-US" dirty="0"/>
                <a:t>R</a:t>
              </a:r>
            </a:p>
          </p:txBody>
        </p:sp>
        <p:sp>
          <p:nvSpPr>
            <p:cNvPr id="62" name="TextBox 61">
              <a:extLst>
                <a:ext uri="{FF2B5EF4-FFF2-40B4-BE49-F238E27FC236}">
                  <a16:creationId xmlns:a16="http://schemas.microsoft.com/office/drawing/2014/main" id="{1FD382D1-D8E0-4C8C-A67B-87B2212FEB33}"/>
                </a:ext>
              </a:extLst>
            </p:cNvPr>
            <p:cNvSpPr txBox="1"/>
            <p:nvPr/>
          </p:nvSpPr>
          <p:spPr>
            <a:xfrm>
              <a:off x="3252579" y="2450068"/>
              <a:ext cx="338554" cy="369332"/>
            </a:xfrm>
            <a:prstGeom prst="rect">
              <a:avLst/>
            </a:prstGeom>
            <a:noFill/>
          </p:spPr>
          <p:txBody>
            <a:bodyPr wrap="none" rtlCol="0">
              <a:spAutoFit/>
            </a:bodyPr>
            <a:lstStyle/>
            <a:p>
              <a:r>
                <a:rPr lang="en-US" dirty="0"/>
                <a:t>S</a:t>
              </a:r>
            </a:p>
          </p:txBody>
        </p:sp>
      </p:grpSp>
      <p:grpSp>
        <p:nvGrpSpPr>
          <p:cNvPr id="64" name="Group 63">
            <a:extLst>
              <a:ext uri="{FF2B5EF4-FFF2-40B4-BE49-F238E27FC236}">
                <a16:creationId xmlns:a16="http://schemas.microsoft.com/office/drawing/2014/main" id="{092BB09E-4D17-4471-818C-A8D49F2982C5}"/>
              </a:ext>
            </a:extLst>
          </p:cNvPr>
          <p:cNvGrpSpPr/>
          <p:nvPr/>
        </p:nvGrpSpPr>
        <p:grpSpPr>
          <a:xfrm>
            <a:off x="2950056" y="1347680"/>
            <a:ext cx="1121517" cy="634310"/>
            <a:chOff x="2914634" y="2450068"/>
            <a:chExt cx="676499" cy="379929"/>
          </a:xfrm>
        </p:grpSpPr>
        <p:sp>
          <p:nvSpPr>
            <p:cNvPr id="65" name="TextBox 64">
              <a:extLst>
                <a:ext uri="{FF2B5EF4-FFF2-40B4-BE49-F238E27FC236}">
                  <a16:creationId xmlns:a16="http://schemas.microsoft.com/office/drawing/2014/main" id="{0B3FBBC3-5E40-4B5F-85F0-50DF86B4D951}"/>
                </a:ext>
              </a:extLst>
            </p:cNvPr>
            <p:cNvSpPr txBox="1"/>
            <p:nvPr/>
          </p:nvSpPr>
          <p:spPr>
            <a:xfrm>
              <a:off x="2914634" y="2460665"/>
              <a:ext cx="351378" cy="369332"/>
            </a:xfrm>
            <a:prstGeom prst="rect">
              <a:avLst/>
            </a:prstGeom>
            <a:noFill/>
          </p:spPr>
          <p:txBody>
            <a:bodyPr wrap="none" rtlCol="0">
              <a:spAutoFit/>
            </a:bodyPr>
            <a:lstStyle/>
            <a:p>
              <a:r>
                <a:rPr lang="en-US" dirty="0"/>
                <a:t>R</a:t>
              </a:r>
            </a:p>
          </p:txBody>
        </p:sp>
        <p:sp>
          <p:nvSpPr>
            <p:cNvPr id="66" name="TextBox 65">
              <a:extLst>
                <a:ext uri="{FF2B5EF4-FFF2-40B4-BE49-F238E27FC236}">
                  <a16:creationId xmlns:a16="http://schemas.microsoft.com/office/drawing/2014/main" id="{7485F5FE-EEF6-43FB-B97E-1F50DF7762D1}"/>
                </a:ext>
              </a:extLst>
            </p:cNvPr>
            <p:cNvSpPr txBox="1"/>
            <p:nvPr/>
          </p:nvSpPr>
          <p:spPr>
            <a:xfrm>
              <a:off x="3252579" y="2450068"/>
              <a:ext cx="338554" cy="369332"/>
            </a:xfrm>
            <a:prstGeom prst="rect">
              <a:avLst/>
            </a:prstGeom>
            <a:noFill/>
          </p:spPr>
          <p:txBody>
            <a:bodyPr wrap="none" rtlCol="0">
              <a:spAutoFit/>
            </a:bodyPr>
            <a:lstStyle/>
            <a:p>
              <a:r>
                <a:rPr lang="en-US" dirty="0"/>
                <a:t>S</a:t>
              </a:r>
            </a:p>
          </p:txBody>
        </p:sp>
      </p:grpSp>
      <p:grpSp>
        <p:nvGrpSpPr>
          <p:cNvPr id="70" name="Group 69">
            <a:extLst>
              <a:ext uri="{FF2B5EF4-FFF2-40B4-BE49-F238E27FC236}">
                <a16:creationId xmlns:a16="http://schemas.microsoft.com/office/drawing/2014/main" id="{F9E64F6B-5151-479E-904B-1C6F3CC1EC35}"/>
              </a:ext>
            </a:extLst>
          </p:cNvPr>
          <p:cNvGrpSpPr/>
          <p:nvPr/>
        </p:nvGrpSpPr>
        <p:grpSpPr>
          <a:xfrm>
            <a:off x="3912737" y="1303550"/>
            <a:ext cx="1121517" cy="634310"/>
            <a:chOff x="2914634" y="2450068"/>
            <a:chExt cx="676499" cy="379929"/>
          </a:xfrm>
        </p:grpSpPr>
        <p:sp>
          <p:nvSpPr>
            <p:cNvPr id="71" name="TextBox 70">
              <a:extLst>
                <a:ext uri="{FF2B5EF4-FFF2-40B4-BE49-F238E27FC236}">
                  <a16:creationId xmlns:a16="http://schemas.microsoft.com/office/drawing/2014/main" id="{2EA8F650-128B-4313-A43D-ABAA9A228F40}"/>
                </a:ext>
              </a:extLst>
            </p:cNvPr>
            <p:cNvSpPr txBox="1"/>
            <p:nvPr/>
          </p:nvSpPr>
          <p:spPr>
            <a:xfrm>
              <a:off x="2914634" y="2460665"/>
              <a:ext cx="351378" cy="369332"/>
            </a:xfrm>
            <a:prstGeom prst="rect">
              <a:avLst/>
            </a:prstGeom>
            <a:noFill/>
          </p:spPr>
          <p:txBody>
            <a:bodyPr wrap="none" rtlCol="0">
              <a:spAutoFit/>
            </a:bodyPr>
            <a:lstStyle/>
            <a:p>
              <a:r>
                <a:rPr lang="en-US" dirty="0"/>
                <a:t>R</a:t>
              </a:r>
            </a:p>
          </p:txBody>
        </p:sp>
        <p:sp>
          <p:nvSpPr>
            <p:cNvPr id="72" name="TextBox 71">
              <a:extLst>
                <a:ext uri="{FF2B5EF4-FFF2-40B4-BE49-F238E27FC236}">
                  <a16:creationId xmlns:a16="http://schemas.microsoft.com/office/drawing/2014/main" id="{BD338396-029C-4455-9888-1D20105BA3A2}"/>
                </a:ext>
              </a:extLst>
            </p:cNvPr>
            <p:cNvSpPr txBox="1"/>
            <p:nvPr/>
          </p:nvSpPr>
          <p:spPr>
            <a:xfrm>
              <a:off x="3252579" y="2450068"/>
              <a:ext cx="338554" cy="369332"/>
            </a:xfrm>
            <a:prstGeom prst="rect">
              <a:avLst/>
            </a:prstGeom>
            <a:noFill/>
          </p:spPr>
          <p:txBody>
            <a:bodyPr wrap="none" rtlCol="0">
              <a:spAutoFit/>
            </a:bodyPr>
            <a:lstStyle/>
            <a:p>
              <a:r>
                <a:rPr lang="en-US" dirty="0"/>
                <a:t>S</a:t>
              </a:r>
            </a:p>
          </p:txBody>
        </p:sp>
      </p:grpSp>
      <p:grpSp>
        <p:nvGrpSpPr>
          <p:cNvPr id="73" name="Group 72">
            <a:extLst>
              <a:ext uri="{FF2B5EF4-FFF2-40B4-BE49-F238E27FC236}">
                <a16:creationId xmlns:a16="http://schemas.microsoft.com/office/drawing/2014/main" id="{709D0840-2AD8-4D91-A8A2-B0D3AA21F0A9}"/>
              </a:ext>
            </a:extLst>
          </p:cNvPr>
          <p:cNvGrpSpPr/>
          <p:nvPr/>
        </p:nvGrpSpPr>
        <p:grpSpPr>
          <a:xfrm>
            <a:off x="4939319" y="1299077"/>
            <a:ext cx="1121517" cy="634310"/>
            <a:chOff x="2914634" y="2450068"/>
            <a:chExt cx="676499" cy="379929"/>
          </a:xfrm>
        </p:grpSpPr>
        <p:sp>
          <p:nvSpPr>
            <p:cNvPr id="74" name="TextBox 73">
              <a:extLst>
                <a:ext uri="{FF2B5EF4-FFF2-40B4-BE49-F238E27FC236}">
                  <a16:creationId xmlns:a16="http://schemas.microsoft.com/office/drawing/2014/main" id="{4E91168F-2B08-42A0-8DA4-260EC2DB0CCD}"/>
                </a:ext>
              </a:extLst>
            </p:cNvPr>
            <p:cNvSpPr txBox="1"/>
            <p:nvPr/>
          </p:nvSpPr>
          <p:spPr>
            <a:xfrm>
              <a:off x="2914634" y="2460665"/>
              <a:ext cx="351378" cy="369332"/>
            </a:xfrm>
            <a:prstGeom prst="rect">
              <a:avLst/>
            </a:prstGeom>
            <a:noFill/>
          </p:spPr>
          <p:txBody>
            <a:bodyPr wrap="none" rtlCol="0">
              <a:spAutoFit/>
            </a:bodyPr>
            <a:lstStyle/>
            <a:p>
              <a:r>
                <a:rPr lang="en-US" dirty="0"/>
                <a:t>R</a:t>
              </a:r>
            </a:p>
          </p:txBody>
        </p:sp>
        <p:sp>
          <p:nvSpPr>
            <p:cNvPr id="75" name="TextBox 74">
              <a:extLst>
                <a:ext uri="{FF2B5EF4-FFF2-40B4-BE49-F238E27FC236}">
                  <a16:creationId xmlns:a16="http://schemas.microsoft.com/office/drawing/2014/main" id="{5C0DAC10-8F13-4854-9312-B7A927EA3E48}"/>
                </a:ext>
              </a:extLst>
            </p:cNvPr>
            <p:cNvSpPr txBox="1"/>
            <p:nvPr/>
          </p:nvSpPr>
          <p:spPr>
            <a:xfrm>
              <a:off x="3252579" y="2450068"/>
              <a:ext cx="338554" cy="369332"/>
            </a:xfrm>
            <a:prstGeom prst="rect">
              <a:avLst/>
            </a:prstGeom>
            <a:noFill/>
          </p:spPr>
          <p:txBody>
            <a:bodyPr wrap="none" rtlCol="0">
              <a:spAutoFit/>
            </a:bodyPr>
            <a:lstStyle/>
            <a:p>
              <a:r>
                <a:rPr lang="en-US" dirty="0"/>
                <a:t>S</a:t>
              </a:r>
            </a:p>
          </p:txBody>
        </p:sp>
      </p:grpSp>
      <p:grpSp>
        <p:nvGrpSpPr>
          <p:cNvPr id="76" name="Group 75">
            <a:extLst>
              <a:ext uri="{FF2B5EF4-FFF2-40B4-BE49-F238E27FC236}">
                <a16:creationId xmlns:a16="http://schemas.microsoft.com/office/drawing/2014/main" id="{DEF59E4E-5276-49BF-90E8-9C81542A0826}"/>
              </a:ext>
            </a:extLst>
          </p:cNvPr>
          <p:cNvGrpSpPr/>
          <p:nvPr/>
        </p:nvGrpSpPr>
        <p:grpSpPr>
          <a:xfrm>
            <a:off x="5934314" y="1300420"/>
            <a:ext cx="1121517" cy="634310"/>
            <a:chOff x="2914634" y="2450068"/>
            <a:chExt cx="676499" cy="379929"/>
          </a:xfrm>
        </p:grpSpPr>
        <p:sp>
          <p:nvSpPr>
            <p:cNvPr id="77" name="TextBox 76">
              <a:extLst>
                <a:ext uri="{FF2B5EF4-FFF2-40B4-BE49-F238E27FC236}">
                  <a16:creationId xmlns:a16="http://schemas.microsoft.com/office/drawing/2014/main" id="{2332E524-8803-4771-BEAC-18AFE81F876D}"/>
                </a:ext>
              </a:extLst>
            </p:cNvPr>
            <p:cNvSpPr txBox="1"/>
            <p:nvPr/>
          </p:nvSpPr>
          <p:spPr>
            <a:xfrm>
              <a:off x="2914634" y="2460665"/>
              <a:ext cx="351378" cy="369332"/>
            </a:xfrm>
            <a:prstGeom prst="rect">
              <a:avLst/>
            </a:prstGeom>
            <a:noFill/>
          </p:spPr>
          <p:txBody>
            <a:bodyPr wrap="none" rtlCol="0">
              <a:spAutoFit/>
            </a:bodyPr>
            <a:lstStyle/>
            <a:p>
              <a:r>
                <a:rPr lang="en-US" dirty="0"/>
                <a:t>R</a:t>
              </a:r>
            </a:p>
          </p:txBody>
        </p:sp>
        <p:sp>
          <p:nvSpPr>
            <p:cNvPr id="78" name="TextBox 77">
              <a:extLst>
                <a:ext uri="{FF2B5EF4-FFF2-40B4-BE49-F238E27FC236}">
                  <a16:creationId xmlns:a16="http://schemas.microsoft.com/office/drawing/2014/main" id="{5F1549D3-0D00-4CB3-A752-EF15596379C2}"/>
                </a:ext>
              </a:extLst>
            </p:cNvPr>
            <p:cNvSpPr txBox="1"/>
            <p:nvPr/>
          </p:nvSpPr>
          <p:spPr>
            <a:xfrm>
              <a:off x="3252579" y="2450068"/>
              <a:ext cx="338554" cy="369332"/>
            </a:xfrm>
            <a:prstGeom prst="rect">
              <a:avLst/>
            </a:prstGeom>
            <a:noFill/>
          </p:spPr>
          <p:txBody>
            <a:bodyPr wrap="none" rtlCol="0">
              <a:spAutoFit/>
            </a:bodyPr>
            <a:lstStyle/>
            <a:p>
              <a:r>
                <a:rPr lang="en-US" dirty="0"/>
                <a:t>S</a:t>
              </a:r>
            </a:p>
          </p:txBody>
        </p:sp>
      </p:grpSp>
      <p:grpSp>
        <p:nvGrpSpPr>
          <p:cNvPr id="79" name="Group 78">
            <a:extLst>
              <a:ext uri="{FF2B5EF4-FFF2-40B4-BE49-F238E27FC236}">
                <a16:creationId xmlns:a16="http://schemas.microsoft.com/office/drawing/2014/main" id="{796E2CE2-DEBC-4B89-8C7B-DA8B2AF13A75}"/>
              </a:ext>
            </a:extLst>
          </p:cNvPr>
          <p:cNvGrpSpPr/>
          <p:nvPr/>
        </p:nvGrpSpPr>
        <p:grpSpPr>
          <a:xfrm>
            <a:off x="7039695" y="1315427"/>
            <a:ext cx="1121517" cy="634310"/>
            <a:chOff x="2914634" y="2450068"/>
            <a:chExt cx="676499" cy="379929"/>
          </a:xfrm>
        </p:grpSpPr>
        <p:sp>
          <p:nvSpPr>
            <p:cNvPr id="80" name="TextBox 79">
              <a:extLst>
                <a:ext uri="{FF2B5EF4-FFF2-40B4-BE49-F238E27FC236}">
                  <a16:creationId xmlns:a16="http://schemas.microsoft.com/office/drawing/2014/main" id="{15BBDA7A-5194-4296-ACF8-A5108271EB67}"/>
                </a:ext>
              </a:extLst>
            </p:cNvPr>
            <p:cNvSpPr txBox="1"/>
            <p:nvPr/>
          </p:nvSpPr>
          <p:spPr>
            <a:xfrm>
              <a:off x="2914634" y="2460665"/>
              <a:ext cx="351378" cy="369332"/>
            </a:xfrm>
            <a:prstGeom prst="rect">
              <a:avLst/>
            </a:prstGeom>
            <a:noFill/>
          </p:spPr>
          <p:txBody>
            <a:bodyPr wrap="none" rtlCol="0">
              <a:spAutoFit/>
            </a:bodyPr>
            <a:lstStyle/>
            <a:p>
              <a:r>
                <a:rPr lang="en-US" dirty="0"/>
                <a:t>R</a:t>
              </a:r>
            </a:p>
          </p:txBody>
        </p:sp>
        <p:sp>
          <p:nvSpPr>
            <p:cNvPr id="81" name="TextBox 80">
              <a:extLst>
                <a:ext uri="{FF2B5EF4-FFF2-40B4-BE49-F238E27FC236}">
                  <a16:creationId xmlns:a16="http://schemas.microsoft.com/office/drawing/2014/main" id="{4A72EB2E-163A-4681-AE93-38189D526C4B}"/>
                </a:ext>
              </a:extLst>
            </p:cNvPr>
            <p:cNvSpPr txBox="1"/>
            <p:nvPr/>
          </p:nvSpPr>
          <p:spPr>
            <a:xfrm>
              <a:off x="3252579" y="2450068"/>
              <a:ext cx="338554" cy="369332"/>
            </a:xfrm>
            <a:prstGeom prst="rect">
              <a:avLst/>
            </a:prstGeom>
            <a:noFill/>
          </p:spPr>
          <p:txBody>
            <a:bodyPr wrap="none" rtlCol="0">
              <a:spAutoFit/>
            </a:bodyPr>
            <a:lstStyle/>
            <a:p>
              <a:r>
                <a:rPr lang="en-US" dirty="0"/>
                <a:t>S</a:t>
              </a:r>
            </a:p>
          </p:txBody>
        </p:sp>
      </p:grpSp>
      <p:grpSp>
        <p:nvGrpSpPr>
          <p:cNvPr id="82" name="Group 81">
            <a:extLst>
              <a:ext uri="{FF2B5EF4-FFF2-40B4-BE49-F238E27FC236}">
                <a16:creationId xmlns:a16="http://schemas.microsoft.com/office/drawing/2014/main" id="{1C7C5FCC-E6E0-4B31-B157-D0600E2E4FDA}"/>
              </a:ext>
            </a:extLst>
          </p:cNvPr>
          <p:cNvGrpSpPr/>
          <p:nvPr/>
        </p:nvGrpSpPr>
        <p:grpSpPr>
          <a:xfrm>
            <a:off x="8002376" y="1271298"/>
            <a:ext cx="1121517" cy="634310"/>
            <a:chOff x="2914634" y="2450068"/>
            <a:chExt cx="676499" cy="379929"/>
          </a:xfrm>
        </p:grpSpPr>
        <p:sp>
          <p:nvSpPr>
            <p:cNvPr id="83" name="TextBox 82">
              <a:extLst>
                <a:ext uri="{FF2B5EF4-FFF2-40B4-BE49-F238E27FC236}">
                  <a16:creationId xmlns:a16="http://schemas.microsoft.com/office/drawing/2014/main" id="{4CDCC8CB-263C-4380-ADA4-EE5F2D93117C}"/>
                </a:ext>
              </a:extLst>
            </p:cNvPr>
            <p:cNvSpPr txBox="1"/>
            <p:nvPr/>
          </p:nvSpPr>
          <p:spPr>
            <a:xfrm>
              <a:off x="2914634" y="2460665"/>
              <a:ext cx="351378" cy="369332"/>
            </a:xfrm>
            <a:prstGeom prst="rect">
              <a:avLst/>
            </a:prstGeom>
            <a:noFill/>
          </p:spPr>
          <p:txBody>
            <a:bodyPr wrap="none" rtlCol="0">
              <a:spAutoFit/>
            </a:bodyPr>
            <a:lstStyle/>
            <a:p>
              <a:r>
                <a:rPr lang="en-US" dirty="0"/>
                <a:t>R</a:t>
              </a:r>
            </a:p>
          </p:txBody>
        </p:sp>
        <p:sp>
          <p:nvSpPr>
            <p:cNvPr id="84" name="TextBox 83">
              <a:extLst>
                <a:ext uri="{FF2B5EF4-FFF2-40B4-BE49-F238E27FC236}">
                  <a16:creationId xmlns:a16="http://schemas.microsoft.com/office/drawing/2014/main" id="{C0021A17-EB08-4A9D-92C4-B9596EAFBF10}"/>
                </a:ext>
              </a:extLst>
            </p:cNvPr>
            <p:cNvSpPr txBox="1"/>
            <p:nvPr/>
          </p:nvSpPr>
          <p:spPr>
            <a:xfrm>
              <a:off x="3252579" y="2450068"/>
              <a:ext cx="338554" cy="369332"/>
            </a:xfrm>
            <a:prstGeom prst="rect">
              <a:avLst/>
            </a:prstGeom>
            <a:noFill/>
          </p:spPr>
          <p:txBody>
            <a:bodyPr wrap="none" rtlCol="0">
              <a:spAutoFit/>
            </a:bodyPr>
            <a:lstStyle/>
            <a:p>
              <a:r>
                <a:rPr lang="en-US" dirty="0"/>
                <a:t>S</a:t>
              </a:r>
            </a:p>
          </p:txBody>
        </p:sp>
      </p:grpSp>
      <p:grpSp>
        <p:nvGrpSpPr>
          <p:cNvPr id="85" name="Group 84">
            <a:extLst>
              <a:ext uri="{FF2B5EF4-FFF2-40B4-BE49-F238E27FC236}">
                <a16:creationId xmlns:a16="http://schemas.microsoft.com/office/drawing/2014/main" id="{B220A282-25FD-4E88-AB38-808B25D49B71}"/>
              </a:ext>
            </a:extLst>
          </p:cNvPr>
          <p:cNvGrpSpPr/>
          <p:nvPr/>
        </p:nvGrpSpPr>
        <p:grpSpPr>
          <a:xfrm>
            <a:off x="9028958" y="1266825"/>
            <a:ext cx="1121517" cy="634310"/>
            <a:chOff x="2914634" y="2450068"/>
            <a:chExt cx="676499" cy="379929"/>
          </a:xfrm>
        </p:grpSpPr>
        <p:sp>
          <p:nvSpPr>
            <p:cNvPr id="86" name="TextBox 85">
              <a:extLst>
                <a:ext uri="{FF2B5EF4-FFF2-40B4-BE49-F238E27FC236}">
                  <a16:creationId xmlns:a16="http://schemas.microsoft.com/office/drawing/2014/main" id="{C499524E-21F2-4037-90BC-357A7C11BD94}"/>
                </a:ext>
              </a:extLst>
            </p:cNvPr>
            <p:cNvSpPr txBox="1"/>
            <p:nvPr/>
          </p:nvSpPr>
          <p:spPr>
            <a:xfrm>
              <a:off x="2914634" y="2460665"/>
              <a:ext cx="351378" cy="369332"/>
            </a:xfrm>
            <a:prstGeom prst="rect">
              <a:avLst/>
            </a:prstGeom>
            <a:noFill/>
          </p:spPr>
          <p:txBody>
            <a:bodyPr wrap="none" rtlCol="0">
              <a:spAutoFit/>
            </a:bodyPr>
            <a:lstStyle/>
            <a:p>
              <a:r>
                <a:rPr lang="en-US" dirty="0"/>
                <a:t>R</a:t>
              </a:r>
            </a:p>
          </p:txBody>
        </p:sp>
        <p:sp>
          <p:nvSpPr>
            <p:cNvPr id="87" name="TextBox 86">
              <a:extLst>
                <a:ext uri="{FF2B5EF4-FFF2-40B4-BE49-F238E27FC236}">
                  <a16:creationId xmlns:a16="http://schemas.microsoft.com/office/drawing/2014/main" id="{758F6C23-5531-4924-989E-28B5989E2AFC}"/>
                </a:ext>
              </a:extLst>
            </p:cNvPr>
            <p:cNvSpPr txBox="1"/>
            <p:nvPr/>
          </p:nvSpPr>
          <p:spPr>
            <a:xfrm>
              <a:off x="3252579" y="2450068"/>
              <a:ext cx="338554" cy="369332"/>
            </a:xfrm>
            <a:prstGeom prst="rect">
              <a:avLst/>
            </a:prstGeom>
            <a:noFill/>
          </p:spPr>
          <p:txBody>
            <a:bodyPr wrap="none" rtlCol="0">
              <a:spAutoFit/>
            </a:bodyPr>
            <a:lstStyle/>
            <a:p>
              <a:r>
                <a:rPr lang="en-US" dirty="0"/>
                <a:t>S</a:t>
              </a:r>
            </a:p>
          </p:txBody>
        </p:sp>
      </p:grpSp>
      <p:cxnSp>
        <p:nvCxnSpPr>
          <p:cNvPr id="90" name="Straight Arrow Connector 89">
            <a:extLst>
              <a:ext uri="{FF2B5EF4-FFF2-40B4-BE49-F238E27FC236}">
                <a16:creationId xmlns:a16="http://schemas.microsoft.com/office/drawing/2014/main" id="{614E764D-A4E0-4A49-931D-D32DF4969F83}"/>
              </a:ext>
            </a:extLst>
          </p:cNvPr>
          <p:cNvCxnSpPr/>
          <p:nvPr/>
        </p:nvCxnSpPr>
        <p:spPr bwMode="auto">
          <a:xfrm>
            <a:off x="2692141" y="4800600"/>
            <a:ext cx="54917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1" name="Straight Arrow Connector 90">
            <a:extLst>
              <a:ext uri="{FF2B5EF4-FFF2-40B4-BE49-F238E27FC236}">
                <a16:creationId xmlns:a16="http://schemas.microsoft.com/office/drawing/2014/main" id="{7DEDED6A-1EB5-4FFB-9B58-4021A37575F9}"/>
              </a:ext>
            </a:extLst>
          </p:cNvPr>
          <p:cNvCxnSpPr/>
          <p:nvPr/>
        </p:nvCxnSpPr>
        <p:spPr bwMode="auto">
          <a:xfrm>
            <a:off x="3723805" y="4800600"/>
            <a:ext cx="54917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2" name="Straight Arrow Connector 91">
            <a:extLst>
              <a:ext uri="{FF2B5EF4-FFF2-40B4-BE49-F238E27FC236}">
                <a16:creationId xmlns:a16="http://schemas.microsoft.com/office/drawing/2014/main" id="{55C47C2A-EB48-41B7-8ED2-4EA7A239C6C1}"/>
              </a:ext>
            </a:extLst>
          </p:cNvPr>
          <p:cNvCxnSpPr/>
          <p:nvPr/>
        </p:nvCxnSpPr>
        <p:spPr bwMode="auto">
          <a:xfrm>
            <a:off x="4753622" y="4791075"/>
            <a:ext cx="54917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3" name="Straight Arrow Connector 92">
            <a:extLst>
              <a:ext uri="{FF2B5EF4-FFF2-40B4-BE49-F238E27FC236}">
                <a16:creationId xmlns:a16="http://schemas.microsoft.com/office/drawing/2014/main" id="{C56A569E-F085-4C8D-A079-DFDD23865916}"/>
              </a:ext>
            </a:extLst>
          </p:cNvPr>
          <p:cNvCxnSpPr/>
          <p:nvPr/>
        </p:nvCxnSpPr>
        <p:spPr bwMode="auto">
          <a:xfrm>
            <a:off x="5785286" y="4791075"/>
            <a:ext cx="54917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4" name="Straight Arrow Connector 93">
            <a:extLst>
              <a:ext uri="{FF2B5EF4-FFF2-40B4-BE49-F238E27FC236}">
                <a16:creationId xmlns:a16="http://schemas.microsoft.com/office/drawing/2014/main" id="{96529B75-0CE3-4681-8B9B-EC43D870A640}"/>
              </a:ext>
            </a:extLst>
          </p:cNvPr>
          <p:cNvCxnSpPr/>
          <p:nvPr/>
        </p:nvCxnSpPr>
        <p:spPr bwMode="auto">
          <a:xfrm>
            <a:off x="6943806" y="4781550"/>
            <a:ext cx="54917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5" name="Straight Arrow Connector 94">
            <a:extLst>
              <a:ext uri="{FF2B5EF4-FFF2-40B4-BE49-F238E27FC236}">
                <a16:creationId xmlns:a16="http://schemas.microsoft.com/office/drawing/2014/main" id="{693321FE-2369-4531-AE2E-9276C1A4FE13}"/>
              </a:ext>
            </a:extLst>
          </p:cNvPr>
          <p:cNvCxnSpPr/>
          <p:nvPr/>
        </p:nvCxnSpPr>
        <p:spPr bwMode="auto">
          <a:xfrm>
            <a:off x="7975470" y="4781550"/>
            <a:ext cx="54917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6" name="TextBox 95">
            <a:extLst>
              <a:ext uri="{FF2B5EF4-FFF2-40B4-BE49-F238E27FC236}">
                <a16:creationId xmlns:a16="http://schemas.microsoft.com/office/drawing/2014/main" id="{8A14D524-FD47-4E9E-B7C9-4FDCD7E66371}"/>
              </a:ext>
            </a:extLst>
          </p:cNvPr>
          <p:cNvSpPr txBox="1"/>
          <p:nvPr/>
        </p:nvSpPr>
        <p:spPr>
          <a:xfrm>
            <a:off x="4596037" y="4779430"/>
            <a:ext cx="939800" cy="461665"/>
          </a:xfrm>
          <a:prstGeom prst="rect">
            <a:avLst/>
          </a:prstGeom>
          <a:noFill/>
        </p:spPr>
        <p:txBody>
          <a:bodyPr wrap="square" rtlCol="0">
            <a:spAutoFit/>
          </a:bodyPr>
          <a:lstStyle/>
          <a:p>
            <a:r>
              <a:rPr lang="en-US" sz="1200" dirty="0">
                <a:solidFill>
                  <a:srgbClr val="0000FF"/>
                </a:solidFill>
              </a:rPr>
              <a:t>Interleaved </a:t>
            </a:r>
            <a:br>
              <a:rPr lang="en-US" sz="1200" dirty="0">
                <a:solidFill>
                  <a:srgbClr val="0000FF"/>
                </a:solidFill>
              </a:rPr>
            </a:br>
            <a:r>
              <a:rPr lang="en-US" sz="1200" dirty="0">
                <a:solidFill>
                  <a:srgbClr val="0000FF"/>
                </a:solidFill>
              </a:rPr>
              <a:t>3clocks</a:t>
            </a:r>
          </a:p>
        </p:txBody>
      </p:sp>
      <p:sp>
        <p:nvSpPr>
          <p:cNvPr id="97" name="TextBox 96">
            <a:extLst>
              <a:ext uri="{FF2B5EF4-FFF2-40B4-BE49-F238E27FC236}">
                <a16:creationId xmlns:a16="http://schemas.microsoft.com/office/drawing/2014/main" id="{EDC1EDBA-AB26-46DC-9B61-ECF6BAFC44E5}"/>
              </a:ext>
            </a:extLst>
          </p:cNvPr>
          <p:cNvSpPr txBox="1"/>
          <p:nvPr/>
        </p:nvSpPr>
        <p:spPr>
          <a:xfrm>
            <a:off x="2522929" y="4791075"/>
            <a:ext cx="939800" cy="461665"/>
          </a:xfrm>
          <a:prstGeom prst="rect">
            <a:avLst/>
          </a:prstGeom>
          <a:noFill/>
        </p:spPr>
        <p:txBody>
          <a:bodyPr wrap="square" rtlCol="0">
            <a:spAutoFit/>
          </a:bodyPr>
          <a:lstStyle/>
          <a:p>
            <a:r>
              <a:rPr lang="en-US" sz="1200" dirty="0">
                <a:solidFill>
                  <a:srgbClr val="0000FF"/>
                </a:solidFill>
              </a:rPr>
              <a:t>Interleaved </a:t>
            </a:r>
            <a:br>
              <a:rPr lang="en-US" sz="1200" dirty="0">
                <a:solidFill>
                  <a:srgbClr val="0000FF"/>
                </a:solidFill>
              </a:rPr>
            </a:br>
            <a:r>
              <a:rPr lang="en-US" sz="1200" dirty="0">
                <a:solidFill>
                  <a:srgbClr val="0000FF"/>
                </a:solidFill>
              </a:rPr>
              <a:t>3clocks</a:t>
            </a:r>
          </a:p>
        </p:txBody>
      </p:sp>
      <p:sp>
        <p:nvSpPr>
          <p:cNvPr id="98" name="TextBox 97">
            <a:extLst>
              <a:ext uri="{FF2B5EF4-FFF2-40B4-BE49-F238E27FC236}">
                <a16:creationId xmlns:a16="http://schemas.microsoft.com/office/drawing/2014/main" id="{C6E0C0F1-8682-496F-81EF-9BFFF7184517}"/>
              </a:ext>
            </a:extLst>
          </p:cNvPr>
          <p:cNvSpPr txBox="1"/>
          <p:nvPr/>
        </p:nvSpPr>
        <p:spPr>
          <a:xfrm>
            <a:off x="3532579" y="4800600"/>
            <a:ext cx="939800" cy="461665"/>
          </a:xfrm>
          <a:prstGeom prst="rect">
            <a:avLst/>
          </a:prstGeom>
          <a:noFill/>
        </p:spPr>
        <p:txBody>
          <a:bodyPr wrap="square" rtlCol="0">
            <a:spAutoFit/>
          </a:bodyPr>
          <a:lstStyle/>
          <a:p>
            <a:r>
              <a:rPr lang="en-US" sz="1200" dirty="0">
                <a:solidFill>
                  <a:srgbClr val="0000FF"/>
                </a:solidFill>
              </a:rPr>
              <a:t>Interleaved </a:t>
            </a:r>
            <a:br>
              <a:rPr lang="en-US" sz="1200" dirty="0">
                <a:solidFill>
                  <a:srgbClr val="0000FF"/>
                </a:solidFill>
              </a:rPr>
            </a:br>
            <a:r>
              <a:rPr lang="en-US" sz="1200" dirty="0">
                <a:solidFill>
                  <a:srgbClr val="0000FF"/>
                </a:solidFill>
              </a:rPr>
              <a:t>3clocks</a:t>
            </a:r>
          </a:p>
        </p:txBody>
      </p:sp>
      <p:sp>
        <p:nvSpPr>
          <p:cNvPr id="99" name="TextBox 98">
            <a:extLst>
              <a:ext uri="{FF2B5EF4-FFF2-40B4-BE49-F238E27FC236}">
                <a16:creationId xmlns:a16="http://schemas.microsoft.com/office/drawing/2014/main" id="{082162F0-A454-4E52-8826-A71DD7959526}"/>
              </a:ext>
            </a:extLst>
          </p:cNvPr>
          <p:cNvSpPr txBox="1"/>
          <p:nvPr/>
        </p:nvSpPr>
        <p:spPr>
          <a:xfrm>
            <a:off x="5606647" y="4811234"/>
            <a:ext cx="939800" cy="461665"/>
          </a:xfrm>
          <a:prstGeom prst="rect">
            <a:avLst/>
          </a:prstGeom>
          <a:noFill/>
        </p:spPr>
        <p:txBody>
          <a:bodyPr wrap="square" rtlCol="0">
            <a:spAutoFit/>
          </a:bodyPr>
          <a:lstStyle/>
          <a:p>
            <a:r>
              <a:rPr lang="en-US" sz="1200" dirty="0">
                <a:solidFill>
                  <a:srgbClr val="0000FF"/>
                </a:solidFill>
              </a:rPr>
              <a:t>Interleaved </a:t>
            </a:r>
            <a:br>
              <a:rPr lang="en-US" sz="1200" dirty="0">
                <a:solidFill>
                  <a:srgbClr val="0000FF"/>
                </a:solidFill>
              </a:rPr>
            </a:br>
            <a:r>
              <a:rPr lang="en-US" sz="1200" dirty="0">
                <a:solidFill>
                  <a:srgbClr val="0000FF"/>
                </a:solidFill>
              </a:rPr>
              <a:t>3clocks</a:t>
            </a:r>
          </a:p>
        </p:txBody>
      </p:sp>
      <p:sp>
        <p:nvSpPr>
          <p:cNvPr id="100" name="TextBox 99">
            <a:extLst>
              <a:ext uri="{FF2B5EF4-FFF2-40B4-BE49-F238E27FC236}">
                <a16:creationId xmlns:a16="http://schemas.microsoft.com/office/drawing/2014/main" id="{A21E30CB-0D95-42D0-8AD8-CAC941907B95}"/>
              </a:ext>
            </a:extLst>
          </p:cNvPr>
          <p:cNvSpPr txBox="1"/>
          <p:nvPr/>
        </p:nvSpPr>
        <p:spPr>
          <a:xfrm>
            <a:off x="6672197" y="4787381"/>
            <a:ext cx="939800" cy="461665"/>
          </a:xfrm>
          <a:prstGeom prst="rect">
            <a:avLst/>
          </a:prstGeom>
          <a:noFill/>
        </p:spPr>
        <p:txBody>
          <a:bodyPr wrap="square" rtlCol="0">
            <a:spAutoFit/>
          </a:bodyPr>
          <a:lstStyle/>
          <a:p>
            <a:r>
              <a:rPr lang="en-US" sz="1200" dirty="0">
                <a:solidFill>
                  <a:srgbClr val="0000FF"/>
                </a:solidFill>
              </a:rPr>
              <a:t>Interleaved </a:t>
            </a:r>
            <a:br>
              <a:rPr lang="en-US" sz="1200" dirty="0">
                <a:solidFill>
                  <a:srgbClr val="0000FF"/>
                </a:solidFill>
              </a:rPr>
            </a:br>
            <a:r>
              <a:rPr lang="en-US" sz="1200" dirty="0">
                <a:solidFill>
                  <a:srgbClr val="0000FF"/>
                </a:solidFill>
              </a:rPr>
              <a:t>3clocks</a:t>
            </a:r>
          </a:p>
        </p:txBody>
      </p:sp>
      <p:sp>
        <p:nvSpPr>
          <p:cNvPr id="101" name="TextBox 100">
            <a:extLst>
              <a:ext uri="{FF2B5EF4-FFF2-40B4-BE49-F238E27FC236}">
                <a16:creationId xmlns:a16="http://schemas.microsoft.com/office/drawing/2014/main" id="{C4694EEE-C70B-46DD-96CA-E96BAEB1E072}"/>
              </a:ext>
            </a:extLst>
          </p:cNvPr>
          <p:cNvSpPr txBox="1"/>
          <p:nvPr/>
        </p:nvSpPr>
        <p:spPr>
          <a:xfrm>
            <a:off x="7740270" y="4779429"/>
            <a:ext cx="939800" cy="461665"/>
          </a:xfrm>
          <a:prstGeom prst="rect">
            <a:avLst/>
          </a:prstGeom>
          <a:noFill/>
        </p:spPr>
        <p:txBody>
          <a:bodyPr wrap="square" rtlCol="0">
            <a:spAutoFit/>
          </a:bodyPr>
          <a:lstStyle/>
          <a:p>
            <a:r>
              <a:rPr lang="en-US" sz="1200" dirty="0">
                <a:solidFill>
                  <a:srgbClr val="0000FF"/>
                </a:solidFill>
              </a:rPr>
              <a:t>Interleaved </a:t>
            </a:r>
            <a:br>
              <a:rPr lang="en-US" sz="1200" dirty="0">
                <a:solidFill>
                  <a:srgbClr val="0000FF"/>
                </a:solidFill>
              </a:rPr>
            </a:br>
            <a:r>
              <a:rPr lang="en-US" sz="1200" dirty="0">
                <a:solidFill>
                  <a:srgbClr val="0000FF"/>
                </a:solidFill>
              </a:rPr>
              <a:t>3clocks</a:t>
            </a:r>
          </a:p>
        </p:txBody>
      </p:sp>
      <p:cxnSp>
        <p:nvCxnSpPr>
          <p:cNvPr id="102" name="Straight Arrow Connector 101">
            <a:extLst>
              <a:ext uri="{FF2B5EF4-FFF2-40B4-BE49-F238E27FC236}">
                <a16:creationId xmlns:a16="http://schemas.microsoft.com/office/drawing/2014/main" id="{136974F1-CD3B-44E7-9829-8B9F914954B8}"/>
              </a:ext>
            </a:extLst>
          </p:cNvPr>
          <p:cNvCxnSpPr/>
          <p:nvPr/>
        </p:nvCxnSpPr>
        <p:spPr bwMode="auto">
          <a:xfrm>
            <a:off x="8869814" y="4813355"/>
            <a:ext cx="54917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3" name="TextBox 102">
            <a:extLst>
              <a:ext uri="{FF2B5EF4-FFF2-40B4-BE49-F238E27FC236}">
                <a16:creationId xmlns:a16="http://schemas.microsoft.com/office/drawing/2014/main" id="{ABFF6DE8-F5C6-4BB2-8EC2-5D654819E0F6}"/>
              </a:ext>
            </a:extLst>
          </p:cNvPr>
          <p:cNvSpPr txBox="1"/>
          <p:nvPr/>
        </p:nvSpPr>
        <p:spPr>
          <a:xfrm>
            <a:off x="8634614" y="4811234"/>
            <a:ext cx="939800" cy="461665"/>
          </a:xfrm>
          <a:prstGeom prst="rect">
            <a:avLst/>
          </a:prstGeom>
          <a:noFill/>
        </p:spPr>
        <p:txBody>
          <a:bodyPr wrap="square" rtlCol="0">
            <a:spAutoFit/>
          </a:bodyPr>
          <a:lstStyle/>
          <a:p>
            <a:r>
              <a:rPr lang="en-US" sz="1200" dirty="0">
                <a:solidFill>
                  <a:srgbClr val="0000FF"/>
                </a:solidFill>
              </a:rPr>
              <a:t>Interleaved </a:t>
            </a:r>
            <a:br>
              <a:rPr lang="en-US" sz="1200" dirty="0">
                <a:solidFill>
                  <a:srgbClr val="0000FF"/>
                </a:solidFill>
              </a:rPr>
            </a:br>
            <a:r>
              <a:rPr lang="en-US" sz="1200" dirty="0">
                <a:solidFill>
                  <a:srgbClr val="0000FF"/>
                </a:solidFill>
              </a:rPr>
              <a:t>3clocks</a:t>
            </a:r>
          </a:p>
        </p:txBody>
      </p:sp>
      <p:sp>
        <p:nvSpPr>
          <p:cNvPr id="104" name="Rectangle 103">
            <a:extLst>
              <a:ext uri="{FF2B5EF4-FFF2-40B4-BE49-F238E27FC236}">
                <a16:creationId xmlns:a16="http://schemas.microsoft.com/office/drawing/2014/main" id="{62B97FAB-AB44-4C7E-A0CB-C817E66D2923}"/>
              </a:ext>
            </a:extLst>
          </p:cNvPr>
          <p:cNvSpPr/>
          <p:nvPr/>
        </p:nvSpPr>
        <p:spPr bwMode="auto">
          <a:xfrm>
            <a:off x="4702356" y="5797680"/>
            <a:ext cx="2514600" cy="461665"/>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240MHz LVDS [DDR]</a:t>
            </a:r>
          </a:p>
        </p:txBody>
      </p:sp>
      <p:cxnSp>
        <p:nvCxnSpPr>
          <p:cNvPr id="106" name="Straight Connector 105">
            <a:extLst>
              <a:ext uri="{FF2B5EF4-FFF2-40B4-BE49-F238E27FC236}">
                <a16:creationId xmlns:a16="http://schemas.microsoft.com/office/drawing/2014/main" id="{D4F981D3-30D2-4E23-8181-9EDEC72B7BAA}"/>
              </a:ext>
            </a:extLst>
          </p:cNvPr>
          <p:cNvCxnSpPr>
            <a:stCxn id="17" idx="2"/>
          </p:cNvCxnSpPr>
          <p:nvPr/>
        </p:nvCxnSpPr>
        <p:spPr bwMode="auto">
          <a:xfrm>
            <a:off x="2444751" y="5256997"/>
            <a:ext cx="0" cy="2828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74B273C3-5679-47C7-B0DC-F824C14D34B7}"/>
              </a:ext>
            </a:extLst>
          </p:cNvPr>
          <p:cNvCxnSpPr/>
          <p:nvPr/>
        </p:nvCxnSpPr>
        <p:spPr bwMode="auto">
          <a:xfrm>
            <a:off x="2444751" y="5562600"/>
            <a:ext cx="716673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77CCEF74-FAD0-4E95-A4AF-A59150150FD2}"/>
              </a:ext>
            </a:extLst>
          </p:cNvPr>
          <p:cNvCxnSpPr/>
          <p:nvPr/>
        </p:nvCxnSpPr>
        <p:spPr bwMode="auto">
          <a:xfrm flipV="1">
            <a:off x="9611481" y="5241094"/>
            <a:ext cx="0" cy="298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2" name="Straight Connector 111">
            <a:extLst>
              <a:ext uri="{FF2B5EF4-FFF2-40B4-BE49-F238E27FC236}">
                <a16:creationId xmlns:a16="http://schemas.microsoft.com/office/drawing/2014/main" id="{23973A84-8530-412D-8699-D50B2D786BA5}"/>
              </a:ext>
            </a:extLst>
          </p:cNvPr>
          <p:cNvCxnSpPr>
            <a:stCxn id="20" idx="2"/>
          </p:cNvCxnSpPr>
          <p:nvPr/>
        </p:nvCxnSpPr>
        <p:spPr bwMode="auto">
          <a:xfrm>
            <a:off x="3455361" y="5256997"/>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2BACCE4F-1814-4ED7-A94C-E342E140E908}"/>
              </a:ext>
            </a:extLst>
          </p:cNvPr>
          <p:cNvCxnSpPr/>
          <p:nvPr/>
        </p:nvCxnSpPr>
        <p:spPr bwMode="auto">
          <a:xfrm>
            <a:off x="4465011" y="5237689"/>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9A06DF6C-EF4A-4058-89BF-6EBE1E1CA78F}"/>
              </a:ext>
            </a:extLst>
          </p:cNvPr>
          <p:cNvCxnSpPr/>
          <p:nvPr/>
        </p:nvCxnSpPr>
        <p:spPr bwMode="auto">
          <a:xfrm>
            <a:off x="5474661" y="5237689"/>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69F05AA8-A402-4AD3-99F7-A37AEE6737D0}"/>
              </a:ext>
            </a:extLst>
          </p:cNvPr>
          <p:cNvCxnSpPr/>
          <p:nvPr/>
        </p:nvCxnSpPr>
        <p:spPr bwMode="auto">
          <a:xfrm>
            <a:off x="6414777" y="5256997"/>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54F7FC9E-9837-48D6-98FF-D93478FD5EEC}"/>
              </a:ext>
            </a:extLst>
          </p:cNvPr>
          <p:cNvCxnSpPr/>
          <p:nvPr/>
        </p:nvCxnSpPr>
        <p:spPr bwMode="auto">
          <a:xfrm>
            <a:off x="7473833" y="5247841"/>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6155C4E0-74D3-46A8-9C68-F3FC3046F22F}"/>
              </a:ext>
            </a:extLst>
          </p:cNvPr>
          <p:cNvCxnSpPr/>
          <p:nvPr/>
        </p:nvCxnSpPr>
        <p:spPr bwMode="auto">
          <a:xfrm>
            <a:off x="8551832" y="5205832"/>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9" name="Straight Arrow Connector 118">
            <a:extLst>
              <a:ext uri="{FF2B5EF4-FFF2-40B4-BE49-F238E27FC236}">
                <a16:creationId xmlns:a16="http://schemas.microsoft.com/office/drawing/2014/main" id="{F173996D-4103-40E2-A2C1-DDBF4C3680CD}"/>
              </a:ext>
            </a:extLst>
          </p:cNvPr>
          <p:cNvCxnSpPr>
            <a:cxnSpLocks/>
            <a:endCxn id="104" idx="0"/>
          </p:cNvCxnSpPr>
          <p:nvPr/>
        </p:nvCxnSpPr>
        <p:spPr bwMode="auto">
          <a:xfrm flipH="1">
            <a:off x="5959656" y="5562600"/>
            <a:ext cx="7286" cy="2350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1" name="TextBox 120">
            <a:extLst>
              <a:ext uri="{FF2B5EF4-FFF2-40B4-BE49-F238E27FC236}">
                <a16:creationId xmlns:a16="http://schemas.microsoft.com/office/drawing/2014/main" id="{B8E95728-51FF-4D7D-9959-DCB6FC599425}"/>
              </a:ext>
            </a:extLst>
          </p:cNvPr>
          <p:cNvSpPr txBox="1"/>
          <p:nvPr/>
        </p:nvSpPr>
        <p:spPr>
          <a:xfrm>
            <a:off x="8059091" y="5797680"/>
            <a:ext cx="3621504" cy="923330"/>
          </a:xfrm>
          <a:prstGeom prst="rect">
            <a:avLst/>
          </a:prstGeom>
          <a:noFill/>
        </p:spPr>
        <p:txBody>
          <a:bodyPr wrap="none" rtlCol="0">
            <a:spAutoFit/>
          </a:bodyPr>
          <a:lstStyle/>
          <a:p>
            <a:r>
              <a:rPr lang="en-US" dirty="0"/>
              <a:t>AD conversion rate is 120MHz / 3</a:t>
            </a:r>
          </a:p>
          <a:p>
            <a:pPr marL="285750" indent="-285750">
              <a:buFont typeface="Wingdings" panose="05000000000000000000" pitchFamily="2" charset="2"/>
              <a:buChar char="è"/>
            </a:pPr>
            <a:r>
              <a:rPr lang="en-US" dirty="0">
                <a:sym typeface="Wingdings" panose="05000000000000000000" pitchFamily="2" charset="2"/>
              </a:rPr>
              <a:t>[120MHz/3]*12bit = 480MHz</a:t>
            </a:r>
          </a:p>
          <a:p>
            <a:pPr marL="285750" indent="-285750">
              <a:buFont typeface="Wingdings" panose="05000000000000000000" pitchFamily="2" charset="2"/>
              <a:buChar char="è"/>
            </a:pPr>
            <a:r>
              <a:rPr lang="en-US" dirty="0">
                <a:sym typeface="Wingdings" panose="05000000000000000000" pitchFamily="2" charset="2"/>
              </a:rPr>
              <a:t>Or 240MHz DDR</a:t>
            </a:r>
            <a:endParaRPr lang="en-US" dirty="0"/>
          </a:p>
        </p:txBody>
      </p:sp>
      <p:cxnSp>
        <p:nvCxnSpPr>
          <p:cNvPr id="123" name="Straight Arrow Connector 122">
            <a:extLst>
              <a:ext uri="{FF2B5EF4-FFF2-40B4-BE49-F238E27FC236}">
                <a16:creationId xmlns:a16="http://schemas.microsoft.com/office/drawing/2014/main" id="{62595A82-F067-4E9D-A6DB-B58F0A351DF9}"/>
              </a:ext>
            </a:extLst>
          </p:cNvPr>
          <p:cNvCxnSpPr>
            <a:stCxn id="104" idx="2"/>
          </p:cNvCxnSpPr>
          <p:nvPr/>
        </p:nvCxnSpPr>
        <p:spPr bwMode="auto">
          <a:xfrm>
            <a:off x="5959656" y="6259345"/>
            <a:ext cx="0" cy="2938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9E66193D-E410-4050-915A-ADB5C35E85FA}"/>
              </a:ext>
            </a:extLst>
          </p:cNvPr>
          <p:cNvSpPr txBox="1"/>
          <p:nvPr/>
        </p:nvSpPr>
        <p:spPr>
          <a:xfrm>
            <a:off x="3640051" y="924342"/>
            <a:ext cx="4794967" cy="369332"/>
          </a:xfrm>
          <a:prstGeom prst="rect">
            <a:avLst/>
          </a:prstGeom>
          <a:noFill/>
        </p:spPr>
        <p:txBody>
          <a:bodyPr wrap="none" rtlCol="0">
            <a:spAutoFit/>
          </a:bodyPr>
          <a:lstStyle/>
          <a:p>
            <a:r>
              <a:rPr lang="en-US" dirty="0"/>
              <a:t>8*5MHz sampling = 40MHz sample rate ADC</a:t>
            </a:r>
          </a:p>
        </p:txBody>
      </p:sp>
      <p:sp>
        <p:nvSpPr>
          <p:cNvPr id="12" name="TextBox 11">
            <a:extLst>
              <a:ext uri="{FF2B5EF4-FFF2-40B4-BE49-F238E27FC236}">
                <a16:creationId xmlns:a16="http://schemas.microsoft.com/office/drawing/2014/main" id="{14BA1FEE-5802-6A13-DB9E-774E9ACF5913}"/>
              </a:ext>
            </a:extLst>
          </p:cNvPr>
          <p:cNvSpPr txBox="1"/>
          <p:nvPr/>
        </p:nvSpPr>
        <p:spPr>
          <a:xfrm>
            <a:off x="10252768" y="4636400"/>
            <a:ext cx="1488994" cy="646331"/>
          </a:xfrm>
          <a:prstGeom prst="rect">
            <a:avLst/>
          </a:prstGeom>
          <a:noFill/>
        </p:spPr>
        <p:txBody>
          <a:bodyPr wrap="square">
            <a:spAutoFit/>
          </a:bodyPr>
          <a:lstStyle/>
          <a:p>
            <a:r>
              <a:rPr lang="en-US" dirty="0">
                <a:solidFill>
                  <a:srgbClr val="0000FF"/>
                </a:solidFill>
              </a:rPr>
              <a:t>ADC clock 120MHz</a:t>
            </a:r>
          </a:p>
        </p:txBody>
      </p:sp>
    </p:spTree>
    <p:extLst>
      <p:ext uri="{BB962C8B-B14F-4D97-AF65-F5344CB8AC3E}">
        <p14:creationId xmlns:p14="http://schemas.microsoft.com/office/powerpoint/2010/main" val="2298438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0187-0BCC-D0EC-2D7B-14572056304B}"/>
              </a:ext>
            </a:extLst>
          </p:cNvPr>
          <p:cNvSpPr>
            <a:spLocks noGrp="1"/>
          </p:cNvSpPr>
          <p:nvPr>
            <p:ph type="title"/>
          </p:nvPr>
        </p:nvSpPr>
        <p:spPr/>
        <p:txBody>
          <a:bodyPr/>
          <a:lstStyle/>
          <a:p>
            <a:r>
              <a:rPr lang="en-US" dirty="0"/>
              <a:t>1.8V ASPI Registers (Cont’d)</a:t>
            </a:r>
          </a:p>
        </p:txBody>
      </p:sp>
      <p:sp>
        <p:nvSpPr>
          <p:cNvPr id="4" name="Footer Placeholder 3">
            <a:extLst>
              <a:ext uri="{FF2B5EF4-FFF2-40B4-BE49-F238E27FC236}">
                <a16:creationId xmlns:a16="http://schemas.microsoft.com/office/drawing/2014/main" id="{F017A43D-7B96-39FE-2DFB-2F5EEEDD2E74}"/>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FF301CE-63E9-E626-AC33-2F5610846E3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150</a:t>
            </a:fld>
            <a:endParaRPr lang="en-US" kern="0" dirty="0"/>
          </a:p>
        </p:txBody>
      </p:sp>
      <p:graphicFrame>
        <p:nvGraphicFramePr>
          <p:cNvPr id="7" name="Table 6">
            <a:extLst>
              <a:ext uri="{FF2B5EF4-FFF2-40B4-BE49-F238E27FC236}">
                <a16:creationId xmlns:a16="http://schemas.microsoft.com/office/drawing/2014/main" id="{7C4F434D-12A5-371C-2AF7-681E8E574330}"/>
              </a:ext>
            </a:extLst>
          </p:cNvPr>
          <p:cNvGraphicFramePr>
            <a:graphicFrameLocks/>
          </p:cNvGraphicFramePr>
          <p:nvPr>
            <p:extLst>
              <p:ext uri="{D42A27DB-BD31-4B8C-83A1-F6EECF244321}">
                <p14:modId xmlns:p14="http://schemas.microsoft.com/office/powerpoint/2010/main" val="897181207"/>
              </p:ext>
            </p:extLst>
          </p:nvPr>
        </p:nvGraphicFramePr>
        <p:xfrm>
          <a:off x="-1" y="1186934"/>
          <a:ext cx="12174584" cy="3479800"/>
        </p:xfrm>
        <a:graphic>
          <a:graphicData uri="http://schemas.openxmlformats.org/drawingml/2006/table">
            <a:tbl>
              <a:tblPr firstRow="1" bandRow="1">
                <a:tableStyleId>{21E4AEA4-8DFA-4A89-87EB-49C32662AFE0}</a:tableStyleId>
              </a:tblPr>
              <a:tblGrid>
                <a:gridCol w="1066801">
                  <a:extLst>
                    <a:ext uri="{9D8B030D-6E8A-4147-A177-3AD203B41FA5}">
                      <a16:colId xmlns:a16="http://schemas.microsoft.com/office/drawing/2014/main" val="1581651733"/>
                    </a:ext>
                  </a:extLst>
                </a:gridCol>
                <a:gridCol w="2209800">
                  <a:extLst>
                    <a:ext uri="{9D8B030D-6E8A-4147-A177-3AD203B41FA5}">
                      <a16:colId xmlns:a16="http://schemas.microsoft.com/office/drawing/2014/main" val="777782021"/>
                    </a:ext>
                  </a:extLst>
                </a:gridCol>
                <a:gridCol w="1752600">
                  <a:extLst>
                    <a:ext uri="{9D8B030D-6E8A-4147-A177-3AD203B41FA5}">
                      <a16:colId xmlns:a16="http://schemas.microsoft.com/office/drawing/2014/main" val="125069184"/>
                    </a:ext>
                  </a:extLst>
                </a:gridCol>
                <a:gridCol w="7145383">
                  <a:extLst>
                    <a:ext uri="{9D8B030D-6E8A-4147-A177-3AD203B41FA5}">
                      <a16:colId xmlns:a16="http://schemas.microsoft.com/office/drawing/2014/main" val="641535698"/>
                    </a:ext>
                  </a:extLst>
                </a:gridCol>
              </a:tblGrid>
              <a:tr h="370840">
                <a:tc>
                  <a:txBody>
                    <a:bodyPr/>
                    <a:lstStyle/>
                    <a:p>
                      <a:r>
                        <a:rPr lang="en-US" dirty="0"/>
                        <a:t>Bit</a:t>
                      </a:r>
                    </a:p>
                  </a:txBody>
                  <a:tcPr/>
                </a:tc>
                <a:tc>
                  <a:txBody>
                    <a:bodyPr/>
                    <a:lstStyle/>
                    <a:p>
                      <a:r>
                        <a:rPr lang="en-US" dirty="0"/>
                        <a:t>Name</a:t>
                      </a:r>
                    </a:p>
                  </a:txBody>
                  <a:tcPr/>
                </a:tc>
                <a:tc>
                  <a:txBody>
                    <a:bodyPr/>
                    <a:lstStyle/>
                    <a:p>
                      <a:r>
                        <a:rPr lang="en-US" dirty="0"/>
                        <a:t>Default Value</a:t>
                      </a:r>
                    </a:p>
                  </a:txBody>
                  <a:tcPr/>
                </a:tc>
                <a:tc>
                  <a:txBody>
                    <a:bodyPr/>
                    <a:lstStyle/>
                    <a:p>
                      <a:r>
                        <a:rPr lang="en-US" dirty="0"/>
                        <a:t>Function</a:t>
                      </a:r>
                    </a:p>
                  </a:txBody>
                  <a:tcPr/>
                </a:tc>
                <a:extLst>
                  <a:ext uri="{0D108BD9-81ED-4DB2-BD59-A6C34878D82A}">
                    <a16:rowId xmlns:a16="http://schemas.microsoft.com/office/drawing/2014/main" val="3275027777"/>
                  </a:ext>
                </a:extLst>
              </a:tr>
              <a:tr h="370840">
                <a:tc>
                  <a:txBody>
                    <a:bodyPr/>
                    <a:lstStyle/>
                    <a:p>
                      <a:r>
                        <a:rPr lang="en-US" dirty="0"/>
                        <a:t>9</a:t>
                      </a:r>
                    </a:p>
                  </a:txBody>
                  <a:tcPr/>
                </a:tc>
                <a:tc>
                  <a:txBody>
                    <a:bodyPr/>
                    <a:lstStyle/>
                    <a:p>
                      <a:r>
                        <a:rPr lang="en-US" dirty="0" err="1"/>
                        <a:t>level_node</a:t>
                      </a:r>
                      <a:endParaRPr lang="en-US" dirty="0"/>
                    </a:p>
                  </a:txBody>
                  <a:tcPr/>
                </a:tc>
                <a:tc>
                  <a:txBody>
                    <a:bodyPr/>
                    <a:lstStyle/>
                    <a:p>
                      <a:r>
                        <a:rPr lang="en-US" dirty="0">
                          <a:solidFill>
                            <a:srgbClr val="FF0000"/>
                          </a:solidFill>
                        </a:rPr>
                        <a:t>0</a:t>
                      </a:r>
                    </a:p>
                  </a:txBody>
                  <a:tcPr/>
                </a:tc>
                <a:tc>
                  <a:txBody>
                    <a:bodyPr/>
                    <a:lstStyle/>
                    <a:p>
                      <a:r>
                        <a:rPr lang="en-US" dirty="0"/>
                        <a:t>Select the CDAC node to apply the offset to:</a:t>
                      </a:r>
                    </a:p>
                    <a:p>
                      <a:r>
                        <a:rPr lang="en-US" dirty="0"/>
                        <a:t>0: NCDAC</a:t>
                      </a:r>
                    </a:p>
                    <a:p>
                      <a:r>
                        <a:rPr lang="en-US" dirty="0"/>
                        <a:t>1: CDAC</a:t>
                      </a:r>
                    </a:p>
                  </a:txBody>
                  <a:tcPr/>
                </a:tc>
                <a:extLst>
                  <a:ext uri="{0D108BD9-81ED-4DB2-BD59-A6C34878D82A}">
                    <a16:rowId xmlns:a16="http://schemas.microsoft.com/office/drawing/2014/main" val="2056406285"/>
                  </a:ext>
                </a:extLst>
              </a:tr>
              <a:tr h="370840">
                <a:tc>
                  <a:txBody>
                    <a:bodyPr/>
                    <a:lstStyle/>
                    <a:p>
                      <a:r>
                        <a:rPr lang="en-US" dirty="0"/>
                        <a:t>8</a:t>
                      </a:r>
                    </a:p>
                  </a:txBody>
                  <a:tcPr/>
                </a:tc>
                <a:tc>
                  <a:txBody>
                    <a:bodyPr/>
                    <a:lstStyle/>
                    <a:p>
                      <a:r>
                        <a:rPr lang="en-US" dirty="0" err="1"/>
                        <a:t>level_direction</a:t>
                      </a:r>
                      <a:endParaRPr lang="en-US" dirty="0"/>
                    </a:p>
                  </a:txBody>
                  <a:tcPr/>
                </a:tc>
                <a:tc>
                  <a:txBody>
                    <a:bodyPr/>
                    <a:lstStyle/>
                    <a:p>
                      <a:r>
                        <a:rPr lang="en-US" dirty="0">
                          <a:solidFill>
                            <a:srgbClr val="FF0000"/>
                          </a:solidFill>
                        </a:rPr>
                        <a:t>0</a:t>
                      </a:r>
                    </a:p>
                  </a:txBody>
                  <a:tcPr/>
                </a:tc>
                <a:tc>
                  <a:txBody>
                    <a:bodyPr/>
                    <a:lstStyle/>
                    <a:p>
                      <a:r>
                        <a:rPr lang="en-US" dirty="0"/>
                        <a:t>Select the offset polarity.</a:t>
                      </a:r>
                    </a:p>
                    <a:p>
                      <a:r>
                        <a:rPr lang="en-US" dirty="0"/>
                        <a:t>0: negative offset</a:t>
                      </a:r>
                    </a:p>
                    <a:p>
                      <a:r>
                        <a:rPr lang="en-US" dirty="0"/>
                        <a:t>1: positive offset</a:t>
                      </a:r>
                    </a:p>
                  </a:txBody>
                  <a:tcPr/>
                </a:tc>
                <a:extLst>
                  <a:ext uri="{0D108BD9-81ED-4DB2-BD59-A6C34878D82A}">
                    <a16:rowId xmlns:a16="http://schemas.microsoft.com/office/drawing/2014/main" val="611333375"/>
                  </a:ext>
                </a:extLst>
              </a:tr>
              <a:tr h="370840">
                <a:tc>
                  <a:txBody>
                    <a:bodyPr/>
                    <a:lstStyle/>
                    <a:p>
                      <a:r>
                        <a:rPr lang="en-US" dirty="0"/>
                        <a:t>7:4</a:t>
                      </a:r>
                    </a:p>
                  </a:txBody>
                  <a:tcPr/>
                </a:tc>
                <a:tc>
                  <a:txBody>
                    <a:bodyPr/>
                    <a:lstStyle/>
                    <a:p>
                      <a:r>
                        <a:rPr lang="en-US" dirty="0" err="1"/>
                        <a:t>level_bit</a:t>
                      </a:r>
                      <a:r>
                        <a:rPr lang="en-US" dirty="0"/>
                        <a:t>&lt;3:0&gt;</a:t>
                      </a:r>
                    </a:p>
                  </a:txBody>
                  <a:tcPr/>
                </a:tc>
                <a:tc>
                  <a:txBody>
                    <a:bodyPr/>
                    <a:lstStyle/>
                    <a:p>
                      <a:r>
                        <a:rPr lang="en-US" dirty="0">
                          <a:solidFill>
                            <a:srgbClr val="FF0000"/>
                          </a:solidFill>
                        </a:rPr>
                        <a:t>1000</a:t>
                      </a:r>
                    </a:p>
                  </a:txBody>
                  <a:tcPr/>
                </a:tc>
                <a:tc>
                  <a:txBody>
                    <a:bodyPr/>
                    <a:lstStyle/>
                    <a:p>
                      <a:r>
                        <a:rPr lang="en-US" dirty="0"/>
                        <a:t>Control the value of the offset from VLOW to VHIGH with a 4-bit resolution.</a:t>
                      </a:r>
                    </a:p>
                  </a:txBody>
                  <a:tcPr/>
                </a:tc>
                <a:extLst>
                  <a:ext uri="{0D108BD9-81ED-4DB2-BD59-A6C34878D82A}">
                    <a16:rowId xmlns:a16="http://schemas.microsoft.com/office/drawing/2014/main" val="1784368259"/>
                  </a:ext>
                </a:extLst>
              </a:tr>
              <a:tr h="370840">
                <a:tc>
                  <a:txBody>
                    <a:bodyPr/>
                    <a:lstStyle/>
                    <a:p>
                      <a:r>
                        <a:rPr lang="en-US" dirty="0"/>
                        <a:t>3:0</a:t>
                      </a:r>
                    </a:p>
                  </a:txBody>
                  <a:tcPr/>
                </a:tc>
                <a:tc>
                  <a:txBody>
                    <a:bodyPr/>
                    <a:lstStyle/>
                    <a:p>
                      <a:r>
                        <a:rPr lang="en-US" dirty="0" err="1"/>
                        <a:t>level_conn</a:t>
                      </a:r>
                      <a:r>
                        <a:rPr lang="en-US" dirty="0"/>
                        <a:t>&lt;3:0&gt;</a:t>
                      </a:r>
                    </a:p>
                  </a:txBody>
                  <a:tcPr/>
                </a:tc>
                <a:tc>
                  <a:txBody>
                    <a:bodyPr/>
                    <a:lstStyle/>
                    <a:p>
                      <a:r>
                        <a:rPr lang="en-US" dirty="0">
                          <a:solidFill>
                            <a:srgbClr val="FF0000"/>
                          </a:solidFill>
                        </a:rPr>
                        <a:t>1110</a:t>
                      </a:r>
                    </a:p>
                  </a:txBody>
                  <a:tcPr/>
                </a:tc>
                <a:tc>
                  <a:txBody>
                    <a:bodyPr/>
                    <a:lstStyle/>
                    <a:p>
                      <a:r>
                        <a:rPr lang="en-US" dirty="0"/>
                        <a:t>Connect the top plates of the offset capacitor array to the CDAC nodes.</a:t>
                      </a:r>
                    </a:p>
                  </a:txBody>
                  <a:tcPr/>
                </a:tc>
                <a:extLst>
                  <a:ext uri="{0D108BD9-81ED-4DB2-BD59-A6C34878D82A}">
                    <a16:rowId xmlns:a16="http://schemas.microsoft.com/office/drawing/2014/main" val="1522257665"/>
                  </a:ext>
                </a:extLst>
              </a:tr>
            </a:tbl>
          </a:graphicData>
        </a:graphic>
      </p:graphicFrame>
      <p:sp>
        <p:nvSpPr>
          <p:cNvPr id="8" name="TextBox 7">
            <a:extLst>
              <a:ext uri="{FF2B5EF4-FFF2-40B4-BE49-F238E27FC236}">
                <a16:creationId xmlns:a16="http://schemas.microsoft.com/office/drawing/2014/main" id="{9D5E7680-3FE6-AB98-C767-3C08FB02B3A0}"/>
              </a:ext>
            </a:extLst>
          </p:cNvPr>
          <p:cNvSpPr txBox="1"/>
          <p:nvPr/>
        </p:nvSpPr>
        <p:spPr>
          <a:xfrm>
            <a:off x="211181" y="773668"/>
            <a:ext cx="3993401" cy="369332"/>
          </a:xfrm>
          <a:prstGeom prst="rect">
            <a:avLst/>
          </a:prstGeom>
          <a:noFill/>
        </p:spPr>
        <p:txBody>
          <a:bodyPr wrap="none" rtlCol="0">
            <a:spAutoFit/>
          </a:bodyPr>
          <a:lstStyle/>
          <a:p>
            <a:r>
              <a:rPr lang="en-US" dirty="0">
                <a:solidFill>
                  <a:srgbClr val="29298B"/>
                </a:solidFill>
              </a:rPr>
              <a:t>ASPI register: </a:t>
            </a:r>
            <a:r>
              <a:rPr lang="en-US" b="1" dirty="0">
                <a:solidFill>
                  <a:srgbClr val="29298B"/>
                </a:solidFill>
              </a:rPr>
              <a:t>level </a:t>
            </a:r>
            <a:r>
              <a:rPr lang="en-US" b="1">
                <a:solidFill>
                  <a:srgbClr val="29298B"/>
                </a:solidFill>
              </a:rPr>
              <a:t>shift capacitors</a:t>
            </a:r>
            <a:endParaRPr lang="en-US" b="1" dirty="0">
              <a:solidFill>
                <a:srgbClr val="29298B"/>
              </a:solidFill>
            </a:endParaRPr>
          </a:p>
        </p:txBody>
      </p:sp>
      <p:sp>
        <p:nvSpPr>
          <p:cNvPr id="3" name="TextBox 2">
            <a:extLst>
              <a:ext uri="{FF2B5EF4-FFF2-40B4-BE49-F238E27FC236}">
                <a16:creationId xmlns:a16="http://schemas.microsoft.com/office/drawing/2014/main" id="{D3AB75A3-6E60-CDB6-0C7E-C486686B4866}"/>
              </a:ext>
            </a:extLst>
          </p:cNvPr>
          <p:cNvSpPr txBox="1"/>
          <p:nvPr/>
        </p:nvSpPr>
        <p:spPr>
          <a:xfrm>
            <a:off x="1600200" y="5486400"/>
            <a:ext cx="6053901" cy="369332"/>
          </a:xfrm>
          <a:prstGeom prst="rect">
            <a:avLst/>
          </a:prstGeom>
          <a:noFill/>
        </p:spPr>
        <p:txBody>
          <a:bodyPr wrap="none" rtlCol="0">
            <a:spAutoFit/>
          </a:bodyPr>
          <a:lstStyle/>
          <a:p>
            <a:r>
              <a:rPr lang="en-US" dirty="0"/>
              <a:t>Note 20230417baab change name from “offset” to “level” </a:t>
            </a:r>
          </a:p>
        </p:txBody>
      </p:sp>
    </p:spTree>
    <p:extLst>
      <p:ext uri="{BB962C8B-B14F-4D97-AF65-F5344CB8AC3E}">
        <p14:creationId xmlns:p14="http://schemas.microsoft.com/office/powerpoint/2010/main" val="2980058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0187-0BCC-D0EC-2D7B-14572056304B}"/>
              </a:ext>
            </a:extLst>
          </p:cNvPr>
          <p:cNvSpPr>
            <a:spLocks noGrp="1"/>
          </p:cNvSpPr>
          <p:nvPr>
            <p:ph type="title"/>
          </p:nvPr>
        </p:nvSpPr>
        <p:spPr/>
        <p:txBody>
          <a:bodyPr/>
          <a:lstStyle/>
          <a:p>
            <a:r>
              <a:rPr lang="en-US" dirty="0"/>
              <a:t>3.3V ASPI Registers</a:t>
            </a:r>
          </a:p>
        </p:txBody>
      </p:sp>
      <p:graphicFrame>
        <p:nvGraphicFramePr>
          <p:cNvPr id="6" name="Table 6">
            <a:extLst>
              <a:ext uri="{FF2B5EF4-FFF2-40B4-BE49-F238E27FC236}">
                <a16:creationId xmlns:a16="http://schemas.microsoft.com/office/drawing/2014/main" id="{685A9F10-2F41-635B-4DE5-0E9A058E183C}"/>
              </a:ext>
            </a:extLst>
          </p:cNvPr>
          <p:cNvGraphicFramePr>
            <a:graphicFrameLocks noGrp="1"/>
          </p:cNvGraphicFramePr>
          <p:nvPr>
            <p:ph idx="1"/>
            <p:extLst>
              <p:ext uri="{D42A27DB-BD31-4B8C-83A1-F6EECF244321}">
                <p14:modId xmlns:p14="http://schemas.microsoft.com/office/powerpoint/2010/main" val="1110315529"/>
              </p:ext>
            </p:extLst>
          </p:nvPr>
        </p:nvGraphicFramePr>
        <p:xfrm>
          <a:off x="17418" y="1600200"/>
          <a:ext cx="12174584" cy="2494280"/>
        </p:xfrm>
        <a:graphic>
          <a:graphicData uri="http://schemas.openxmlformats.org/drawingml/2006/table">
            <a:tbl>
              <a:tblPr firstRow="1" bandRow="1">
                <a:tableStyleId>{21E4AEA4-8DFA-4A89-87EB-49C32662AFE0}</a:tableStyleId>
              </a:tblPr>
              <a:tblGrid>
                <a:gridCol w="1125582">
                  <a:extLst>
                    <a:ext uri="{9D8B030D-6E8A-4147-A177-3AD203B41FA5}">
                      <a16:colId xmlns:a16="http://schemas.microsoft.com/office/drawing/2014/main" val="1581651733"/>
                    </a:ext>
                  </a:extLst>
                </a:gridCol>
                <a:gridCol w="3048000">
                  <a:extLst>
                    <a:ext uri="{9D8B030D-6E8A-4147-A177-3AD203B41FA5}">
                      <a16:colId xmlns:a16="http://schemas.microsoft.com/office/drawing/2014/main" val="777782021"/>
                    </a:ext>
                  </a:extLst>
                </a:gridCol>
                <a:gridCol w="2057400">
                  <a:extLst>
                    <a:ext uri="{9D8B030D-6E8A-4147-A177-3AD203B41FA5}">
                      <a16:colId xmlns:a16="http://schemas.microsoft.com/office/drawing/2014/main" val="125069184"/>
                    </a:ext>
                  </a:extLst>
                </a:gridCol>
                <a:gridCol w="5943602">
                  <a:extLst>
                    <a:ext uri="{9D8B030D-6E8A-4147-A177-3AD203B41FA5}">
                      <a16:colId xmlns:a16="http://schemas.microsoft.com/office/drawing/2014/main" val="641535698"/>
                    </a:ext>
                  </a:extLst>
                </a:gridCol>
              </a:tblGrid>
              <a:tr h="370840">
                <a:tc>
                  <a:txBody>
                    <a:bodyPr/>
                    <a:lstStyle/>
                    <a:p>
                      <a:r>
                        <a:rPr lang="en-US" dirty="0"/>
                        <a:t>Bit</a:t>
                      </a:r>
                    </a:p>
                  </a:txBody>
                  <a:tcPr/>
                </a:tc>
                <a:tc>
                  <a:txBody>
                    <a:bodyPr/>
                    <a:lstStyle/>
                    <a:p>
                      <a:r>
                        <a:rPr lang="en-US" dirty="0"/>
                        <a:t>Name</a:t>
                      </a:r>
                    </a:p>
                  </a:txBody>
                  <a:tcPr/>
                </a:tc>
                <a:tc>
                  <a:txBody>
                    <a:bodyPr/>
                    <a:lstStyle/>
                    <a:p>
                      <a:r>
                        <a:rPr lang="en-US" dirty="0"/>
                        <a:t>Default Value</a:t>
                      </a:r>
                    </a:p>
                  </a:txBody>
                  <a:tcPr/>
                </a:tc>
                <a:tc>
                  <a:txBody>
                    <a:bodyPr/>
                    <a:lstStyle/>
                    <a:p>
                      <a:r>
                        <a:rPr lang="en-US" dirty="0"/>
                        <a:t>Function</a:t>
                      </a:r>
                    </a:p>
                  </a:txBody>
                  <a:tcPr/>
                </a:tc>
                <a:extLst>
                  <a:ext uri="{0D108BD9-81ED-4DB2-BD59-A6C34878D82A}">
                    <a16:rowId xmlns:a16="http://schemas.microsoft.com/office/drawing/2014/main" val="3275027777"/>
                  </a:ext>
                </a:extLst>
              </a:tr>
              <a:tr h="370840">
                <a:tc>
                  <a:txBody>
                    <a:bodyPr/>
                    <a:lstStyle/>
                    <a:p>
                      <a:r>
                        <a:rPr lang="en-US" dirty="0"/>
                        <a:t>4</a:t>
                      </a:r>
                    </a:p>
                  </a:txBody>
                  <a:tcPr/>
                </a:tc>
                <a:tc>
                  <a:txBody>
                    <a:bodyPr/>
                    <a:lstStyle/>
                    <a:p>
                      <a:r>
                        <a:rPr lang="en-US" dirty="0"/>
                        <a:t>b33_byp_comp2</a:t>
                      </a:r>
                    </a:p>
                  </a:txBody>
                  <a:tcPr/>
                </a:tc>
                <a:tc>
                  <a:txBody>
                    <a:bodyPr/>
                    <a:lstStyle/>
                    <a:p>
                      <a:r>
                        <a:rPr lang="en-US" dirty="0"/>
                        <a:t>0</a:t>
                      </a:r>
                    </a:p>
                  </a:txBody>
                  <a:tcPr/>
                </a:tc>
                <a:tc>
                  <a:txBody>
                    <a:bodyPr/>
                    <a:lstStyle/>
                    <a:p>
                      <a:r>
                        <a:rPr lang="en-US" dirty="0"/>
                        <a:t>Bypass the comparator stage 2. (1=yes, 0=no)</a:t>
                      </a:r>
                    </a:p>
                  </a:txBody>
                  <a:tcPr/>
                </a:tc>
                <a:extLst>
                  <a:ext uri="{0D108BD9-81ED-4DB2-BD59-A6C34878D82A}">
                    <a16:rowId xmlns:a16="http://schemas.microsoft.com/office/drawing/2014/main" val="1702803050"/>
                  </a:ext>
                </a:extLst>
              </a:tr>
              <a:tr h="370840">
                <a:tc>
                  <a:txBody>
                    <a:bodyPr/>
                    <a:lstStyle/>
                    <a:p>
                      <a:r>
                        <a:rPr lang="en-US" dirty="0"/>
                        <a:t>3</a:t>
                      </a:r>
                    </a:p>
                  </a:txBody>
                  <a:tcPr/>
                </a:tc>
                <a:tc>
                  <a:txBody>
                    <a:bodyPr/>
                    <a:lstStyle/>
                    <a:p>
                      <a:r>
                        <a:rPr lang="en-US" dirty="0"/>
                        <a:t>b33_en_rst2</a:t>
                      </a:r>
                    </a:p>
                  </a:txBody>
                  <a:tcPr/>
                </a:tc>
                <a:tc>
                  <a:txBody>
                    <a:bodyPr/>
                    <a:lstStyle/>
                    <a:p>
                      <a:r>
                        <a:rPr lang="en-US" dirty="0"/>
                        <a:t>1</a:t>
                      </a:r>
                    </a:p>
                  </a:txBody>
                  <a:tcPr/>
                </a:tc>
                <a:tc>
                  <a:txBody>
                    <a:bodyPr/>
                    <a:lstStyle/>
                    <a:p>
                      <a:r>
                        <a:rPr lang="en-US" dirty="0"/>
                        <a:t>Enable the reset signal of the comparator stage 2.</a:t>
                      </a:r>
                    </a:p>
                  </a:txBody>
                  <a:tcPr/>
                </a:tc>
                <a:extLst>
                  <a:ext uri="{0D108BD9-81ED-4DB2-BD59-A6C34878D82A}">
                    <a16:rowId xmlns:a16="http://schemas.microsoft.com/office/drawing/2014/main" val="235751193"/>
                  </a:ext>
                </a:extLst>
              </a:tr>
              <a:tr h="370840">
                <a:tc>
                  <a:txBody>
                    <a:bodyPr/>
                    <a:lstStyle/>
                    <a:p>
                      <a:r>
                        <a:rPr lang="en-US" dirty="0"/>
                        <a:t>2</a:t>
                      </a:r>
                    </a:p>
                  </a:txBody>
                  <a:tcPr/>
                </a:tc>
                <a:tc>
                  <a:txBody>
                    <a:bodyPr/>
                    <a:lstStyle/>
                    <a:p>
                      <a:r>
                        <a:rPr lang="en-US" dirty="0"/>
                        <a:t>b33_en_rst1</a:t>
                      </a:r>
                    </a:p>
                  </a:txBody>
                  <a:tcPr/>
                </a:tc>
                <a:tc>
                  <a:txBody>
                    <a:bodyPr/>
                    <a:lstStyle/>
                    <a:p>
                      <a:r>
                        <a:rPr lang="en-US" dirty="0"/>
                        <a:t>1</a:t>
                      </a:r>
                    </a:p>
                  </a:txBody>
                  <a:tcPr/>
                </a:tc>
                <a:tc>
                  <a:txBody>
                    <a:bodyPr/>
                    <a:lstStyle/>
                    <a:p>
                      <a:r>
                        <a:rPr lang="en-US" dirty="0"/>
                        <a:t>Enable the reset signal of the comparator stage 1.</a:t>
                      </a:r>
                    </a:p>
                  </a:txBody>
                  <a:tcPr/>
                </a:tc>
                <a:extLst>
                  <a:ext uri="{0D108BD9-81ED-4DB2-BD59-A6C34878D82A}">
                    <a16:rowId xmlns:a16="http://schemas.microsoft.com/office/drawing/2014/main" val="357359525"/>
                  </a:ext>
                </a:extLst>
              </a:tr>
              <a:tr h="370840">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b33_strobe_comp</a:t>
                      </a:r>
                    </a:p>
                  </a:txBody>
                  <a:tcPr/>
                </a:tc>
                <a:tc>
                  <a:txBody>
                    <a:bodyPr/>
                    <a:lstStyle/>
                    <a:p>
                      <a:r>
                        <a:rPr lang="en-US" dirty="0"/>
                        <a:t>0</a:t>
                      </a:r>
                    </a:p>
                  </a:txBody>
                  <a:tcPr/>
                </a:tc>
                <a:tc>
                  <a:txBody>
                    <a:bodyPr/>
                    <a:lstStyle/>
                    <a:p>
                      <a:r>
                        <a:rPr lang="en-US" dirty="0"/>
                        <a:t>1=Strobe the ADC comparator: All comparator stages are powered off</a:t>
                      </a:r>
                      <a:endParaRPr lang="en-US" dirty="0">
                        <a:solidFill>
                          <a:srgbClr val="FF0000"/>
                        </a:solidFill>
                      </a:endParaRPr>
                    </a:p>
                  </a:txBody>
                  <a:tcPr/>
                </a:tc>
                <a:extLst>
                  <a:ext uri="{0D108BD9-81ED-4DB2-BD59-A6C34878D82A}">
                    <a16:rowId xmlns:a16="http://schemas.microsoft.com/office/drawing/2014/main" val="2627539467"/>
                  </a:ext>
                </a:extLst>
              </a:tr>
              <a:tr h="370840">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b33_byp_inbuff</a:t>
                      </a:r>
                    </a:p>
                  </a:txBody>
                  <a:tcPr/>
                </a:tc>
                <a:tc>
                  <a:txBody>
                    <a:bodyPr/>
                    <a:lstStyle/>
                    <a:p>
                      <a:r>
                        <a:rPr lang="en-US" dirty="0"/>
                        <a:t>0</a:t>
                      </a:r>
                    </a:p>
                  </a:txBody>
                  <a:tcPr/>
                </a:tc>
                <a:tc>
                  <a:txBody>
                    <a:bodyPr/>
                    <a:lstStyle/>
                    <a:p>
                      <a:r>
                        <a:rPr lang="en-US" dirty="0"/>
                        <a:t>Bypass the input buffer of the ADC.</a:t>
                      </a:r>
                    </a:p>
                  </a:txBody>
                  <a:tcPr/>
                </a:tc>
                <a:extLst>
                  <a:ext uri="{0D108BD9-81ED-4DB2-BD59-A6C34878D82A}">
                    <a16:rowId xmlns:a16="http://schemas.microsoft.com/office/drawing/2014/main" val="1479014493"/>
                  </a:ext>
                </a:extLst>
              </a:tr>
            </a:tbl>
          </a:graphicData>
        </a:graphic>
      </p:graphicFrame>
      <p:sp>
        <p:nvSpPr>
          <p:cNvPr id="4" name="Footer Placeholder 3">
            <a:extLst>
              <a:ext uri="{FF2B5EF4-FFF2-40B4-BE49-F238E27FC236}">
                <a16:creationId xmlns:a16="http://schemas.microsoft.com/office/drawing/2014/main" id="{F017A43D-7B96-39FE-2DFB-2F5EEEDD2E74}"/>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FF301CE-63E9-E626-AC33-2F5610846E3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151</a:t>
            </a:fld>
            <a:endParaRPr lang="en-US" kern="0" dirty="0"/>
          </a:p>
        </p:txBody>
      </p:sp>
      <p:sp>
        <p:nvSpPr>
          <p:cNvPr id="3" name="TextBox 2">
            <a:extLst>
              <a:ext uri="{FF2B5EF4-FFF2-40B4-BE49-F238E27FC236}">
                <a16:creationId xmlns:a16="http://schemas.microsoft.com/office/drawing/2014/main" id="{AA6A586C-EC99-882D-017B-70BE9762D1FE}"/>
              </a:ext>
            </a:extLst>
          </p:cNvPr>
          <p:cNvSpPr txBox="1"/>
          <p:nvPr/>
        </p:nvSpPr>
        <p:spPr>
          <a:xfrm>
            <a:off x="211181" y="1186934"/>
            <a:ext cx="4762842" cy="369332"/>
          </a:xfrm>
          <a:prstGeom prst="rect">
            <a:avLst/>
          </a:prstGeom>
          <a:noFill/>
        </p:spPr>
        <p:txBody>
          <a:bodyPr wrap="none" rtlCol="0">
            <a:spAutoFit/>
          </a:bodyPr>
          <a:lstStyle/>
          <a:p>
            <a:r>
              <a:rPr lang="en-US" dirty="0">
                <a:solidFill>
                  <a:srgbClr val="29298B"/>
                </a:solidFill>
              </a:rPr>
              <a:t>ASPI register: </a:t>
            </a:r>
            <a:r>
              <a:rPr lang="en-US" b="1" dirty="0">
                <a:solidFill>
                  <a:srgbClr val="29298B"/>
                </a:solidFill>
              </a:rPr>
              <a:t>Input buffer and comparator</a:t>
            </a:r>
          </a:p>
        </p:txBody>
      </p:sp>
    </p:spTree>
    <p:extLst>
      <p:ext uri="{BB962C8B-B14F-4D97-AF65-F5344CB8AC3E}">
        <p14:creationId xmlns:p14="http://schemas.microsoft.com/office/powerpoint/2010/main" val="10303474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simulations</a:t>
            </a:r>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r>
              <a:rPr lang="en-US" dirty="0" err="1"/>
              <a:t>SB_core_plus_sequencer</a:t>
            </a:r>
            <a:endParaRPr lang="en-US" dirty="0"/>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152</a:t>
            </a:fld>
            <a:endParaRPr lang="en-US" kern="0" dirty="0"/>
          </a:p>
        </p:txBody>
      </p:sp>
    </p:spTree>
    <p:extLst>
      <p:ext uri="{BB962C8B-B14F-4D97-AF65-F5344CB8AC3E}">
        <p14:creationId xmlns:p14="http://schemas.microsoft.com/office/powerpoint/2010/main" val="20414681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363246-591C-82B3-ED7E-3AE3ABAB3761}"/>
              </a:ext>
            </a:extLst>
          </p:cNvPr>
          <p:cNvSpPr>
            <a:spLocks noGrp="1"/>
          </p:cNvSpPr>
          <p:nvPr>
            <p:ph type="sldNum" sz="quarter" idx="4"/>
          </p:nvPr>
        </p:nvSpPr>
        <p:spPr/>
        <p:txBody>
          <a:bodyPr/>
          <a:lstStyle/>
          <a:p>
            <a:fld id="{7E689A40-3C96-44CF-8AD5-B8413A1FA80F}" type="slidenum">
              <a:rPr lang="en-US" altLang="nl-BE" smtClean="0"/>
              <a:pPr/>
              <a:t>153</a:t>
            </a:fld>
            <a:endParaRPr lang="en-US" altLang="nl-BE"/>
          </a:p>
        </p:txBody>
      </p:sp>
      <p:pic>
        <p:nvPicPr>
          <p:cNvPr id="8" name="Picture 7">
            <a:extLst>
              <a:ext uri="{FF2B5EF4-FFF2-40B4-BE49-F238E27FC236}">
                <a16:creationId xmlns:a16="http://schemas.microsoft.com/office/drawing/2014/main" id="{8295C175-5AAA-9C47-842F-2AA157503530}"/>
              </a:ext>
            </a:extLst>
          </p:cNvPr>
          <p:cNvPicPr>
            <a:picLocks noChangeAspect="1"/>
          </p:cNvPicPr>
          <p:nvPr/>
        </p:nvPicPr>
        <p:blipFill>
          <a:blip r:embed="rId2"/>
          <a:stretch>
            <a:fillRect/>
          </a:stretch>
        </p:blipFill>
        <p:spPr>
          <a:xfrm>
            <a:off x="3711770" y="0"/>
            <a:ext cx="8480230" cy="6858000"/>
          </a:xfrm>
          <a:prstGeom prst="rect">
            <a:avLst/>
          </a:prstGeom>
        </p:spPr>
      </p:pic>
      <p:sp>
        <p:nvSpPr>
          <p:cNvPr id="5" name="Title 4">
            <a:extLst>
              <a:ext uri="{FF2B5EF4-FFF2-40B4-BE49-F238E27FC236}">
                <a16:creationId xmlns:a16="http://schemas.microsoft.com/office/drawing/2014/main" id="{1F41D46E-10F3-03D8-A75F-F5360E0F9365}"/>
              </a:ext>
            </a:extLst>
          </p:cNvPr>
          <p:cNvSpPr>
            <a:spLocks noGrp="1"/>
          </p:cNvSpPr>
          <p:nvPr>
            <p:ph type="title"/>
          </p:nvPr>
        </p:nvSpPr>
        <p:spPr/>
        <p:txBody>
          <a:bodyPr/>
          <a:lstStyle/>
          <a:p>
            <a:r>
              <a:rPr lang="en-US" dirty="0" err="1"/>
              <a:t>SB_core_plus_sequencer</a:t>
            </a:r>
            <a:endParaRPr lang="en-US" dirty="0"/>
          </a:p>
        </p:txBody>
      </p:sp>
      <p:pic>
        <p:nvPicPr>
          <p:cNvPr id="10" name="Content Placeholder 9">
            <a:extLst>
              <a:ext uri="{FF2B5EF4-FFF2-40B4-BE49-F238E27FC236}">
                <a16:creationId xmlns:a16="http://schemas.microsoft.com/office/drawing/2014/main" id="{BE999AD9-750F-490E-CB3F-31E25AA8A5E8}"/>
              </a:ext>
            </a:extLst>
          </p:cNvPr>
          <p:cNvPicPr>
            <a:picLocks noGrp="1" noChangeAspect="1"/>
          </p:cNvPicPr>
          <p:nvPr>
            <p:ph idx="1"/>
          </p:nvPr>
        </p:nvPicPr>
        <p:blipFill>
          <a:blip r:embed="rId3"/>
          <a:stretch>
            <a:fillRect/>
          </a:stretch>
        </p:blipFill>
        <p:spPr>
          <a:xfrm>
            <a:off x="17417" y="4356916"/>
            <a:ext cx="5011783" cy="2006101"/>
          </a:xfrm>
        </p:spPr>
      </p:pic>
    </p:spTree>
    <p:extLst>
      <p:ext uri="{BB962C8B-B14F-4D97-AF65-F5344CB8AC3E}">
        <p14:creationId xmlns:p14="http://schemas.microsoft.com/office/powerpoint/2010/main" val="2924868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0BC2BE-C25E-1A17-C30C-F2E03854B4B7}"/>
              </a:ext>
            </a:extLst>
          </p:cNvPr>
          <p:cNvSpPr>
            <a:spLocks noGrp="1"/>
          </p:cNvSpPr>
          <p:nvPr>
            <p:ph type="title"/>
          </p:nvPr>
        </p:nvSpPr>
        <p:spPr/>
        <p:txBody>
          <a:bodyPr/>
          <a:lstStyle/>
          <a:p>
            <a:r>
              <a:rPr lang="en-US" dirty="0"/>
              <a:t>Transient</a:t>
            </a:r>
          </a:p>
        </p:txBody>
      </p:sp>
      <p:sp>
        <p:nvSpPr>
          <p:cNvPr id="6" name="Content Placeholder 5">
            <a:extLst>
              <a:ext uri="{FF2B5EF4-FFF2-40B4-BE49-F238E27FC236}">
                <a16:creationId xmlns:a16="http://schemas.microsoft.com/office/drawing/2014/main" id="{BC17DA0E-9654-3BB7-F7EC-00AE313D3FC2}"/>
              </a:ext>
            </a:extLst>
          </p:cNvPr>
          <p:cNvSpPr>
            <a:spLocks noGrp="1"/>
          </p:cNvSpPr>
          <p:nvPr>
            <p:ph idx="1"/>
          </p:nvPr>
        </p:nvSpPr>
        <p:spPr>
          <a:xfrm>
            <a:off x="609600" y="1600200"/>
            <a:ext cx="2971800" cy="4648200"/>
          </a:xfrm>
        </p:spPr>
        <p:txBody>
          <a:bodyPr/>
          <a:lstStyle/>
          <a:p>
            <a:endParaRPr lang="en-US" dirty="0"/>
          </a:p>
        </p:txBody>
      </p:sp>
      <p:sp>
        <p:nvSpPr>
          <p:cNvPr id="4" name="Slide Number Placeholder 3">
            <a:extLst>
              <a:ext uri="{FF2B5EF4-FFF2-40B4-BE49-F238E27FC236}">
                <a16:creationId xmlns:a16="http://schemas.microsoft.com/office/drawing/2014/main" id="{F702D3EE-62D1-3278-14AE-7E22B306CF95}"/>
              </a:ext>
            </a:extLst>
          </p:cNvPr>
          <p:cNvSpPr>
            <a:spLocks noGrp="1"/>
          </p:cNvSpPr>
          <p:nvPr>
            <p:ph type="sldNum" sz="quarter" idx="4"/>
          </p:nvPr>
        </p:nvSpPr>
        <p:spPr/>
        <p:txBody>
          <a:bodyPr/>
          <a:lstStyle/>
          <a:p>
            <a:fld id="{7E689A40-3C96-44CF-8AD5-B8413A1FA80F}" type="slidenum">
              <a:rPr lang="en-US" altLang="nl-BE" smtClean="0"/>
              <a:pPr/>
              <a:t>154</a:t>
            </a:fld>
            <a:endParaRPr lang="en-US" altLang="nl-BE"/>
          </a:p>
        </p:txBody>
      </p:sp>
      <p:pic>
        <p:nvPicPr>
          <p:cNvPr id="8" name="Picture 7">
            <a:extLst>
              <a:ext uri="{FF2B5EF4-FFF2-40B4-BE49-F238E27FC236}">
                <a16:creationId xmlns:a16="http://schemas.microsoft.com/office/drawing/2014/main" id="{825C982E-B240-E9AA-BA79-1CADBCD8C882}"/>
              </a:ext>
            </a:extLst>
          </p:cNvPr>
          <p:cNvPicPr>
            <a:picLocks noChangeAspect="1"/>
          </p:cNvPicPr>
          <p:nvPr/>
        </p:nvPicPr>
        <p:blipFill>
          <a:blip r:embed="rId2"/>
          <a:stretch>
            <a:fillRect/>
          </a:stretch>
        </p:blipFill>
        <p:spPr>
          <a:xfrm>
            <a:off x="2819400" y="792484"/>
            <a:ext cx="9372600" cy="6034413"/>
          </a:xfrm>
          <a:prstGeom prst="rect">
            <a:avLst/>
          </a:prstGeom>
        </p:spPr>
      </p:pic>
    </p:spTree>
    <p:extLst>
      <p:ext uri="{BB962C8B-B14F-4D97-AF65-F5344CB8AC3E}">
        <p14:creationId xmlns:p14="http://schemas.microsoft.com/office/powerpoint/2010/main" val="39751946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7091-FF49-3871-CA5C-730AEE104576}"/>
              </a:ext>
            </a:extLst>
          </p:cNvPr>
          <p:cNvSpPr>
            <a:spLocks noGrp="1"/>
          </p:cNvSpPr>
          <p:nvPr>
            <p:ph type="title"/>
          </p:nvPr>
        </p:nvSpPr>
        <p:spPr/>
        <p:txBody>
          <a:bodyPr/>
          <a:lstStyle/>
          <a:p>
            <a:r>
              <a:rPr lang="en-US" dirty="0"/>
              <a:t>Zoom in</a:t>
            </a:r>
          </a:p>
        </p:txBody>
      </p:sp>
      <p:sp>
        <p:nvSpPr>
          <p:cNvPr id="3" name="Content Placeholder 2">
            <a:extLst>
              <a:ext uri="{FF2B5EF4-FFF2-40B4-BE49-F238E27FC236}">
                <a16:creationId xmlns:a16="http://schemas.microsoft.com/office/drawing/2014/main" id="{66965400-C1C3-5B47-C254-EA706841387F}"/>
              </a:ext>
            </a:extLst>
          </p:cNvPr>
          <p:cNvSpPr>
            <a:spLocks noGrp="1"/>
          </p:cNvSpPr>
          <p:nvPr>
            <p:ph idx="1"/>
          </p:nvPr>
        </p:nvSpPr>
        <p:spPr>
          <a:xfrm>
            <a:off x="609600" y="1600200"/>
            <a:ext cx="3149600" cy="4648200"/>
          </a:xfrm>
        </p:spPr>
        <p:txBody>
          <a:bodyPr/>
          <a:lstStyle/>
          <a:p>
            <a:r>
              <a:rPr lang="en-US" dirty="0"/>
              <a:t>Reference: 1.8V</a:t>
            </a:r>
          </a:p>
          <a:p>
            <a:r>
              <a:rPr lang="en-US" dirty="0"/>
              <a:t>Signal: 1.8-&gt;1.2V</a:t>
            </a:r>
          </a:p>
          <a:p>
            <a:endParaRPr lang="en-US" dirty="0"/>
          </a:p>
          <a:p>
            <a:r>
              <a:rPr lang="en-US" dirty="0"/>
              <a:t>Radix 1.8 DAC (analog1.8) looks ~nice linear</a:t>
            </a:r>
          </a:p>
          <a:p>
            <a:endParaRPr lang="en-US" dirty="0"/>
          </a:p>
          <a:p>
            <a:r>
              <a:rPr lang="en-US" dirty="0"/>
              <a:t>“normal binary radix 2” (analog20) shows uneven steps.</a:t>
            </a:r>
          </a:p>
        </p:txBody>
      </p:sp>
      <p:sp>
        <p:nvSpPr>
          <p:cNvPr id="4" name="Footer Placeholder 3">
            <a:extLst>
              <a:ext uri="{FF2B5EF4-FFF2-40B4-BE49-F238E27FC236}">
                <a16:creationId xmlns:a16="http://schemas.microsoft.com/office/drawing/2014/main" id="{73B74017-DC95-9E41-DF0D-0B120F6BFE8A}"/>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54EA08DD-6794-5371-9893-C7F23A8F8FA4}"/>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155</a:t>
            </a:fld>
            <a:endParaRPr lang="en-US" kern="0" dirty="0"/>
          </a:p>
        </p:txBody>
      </p:sp>
      <p:pic>
        <p:nvPicPr>
          <p:cNvPr id="7" name="Picture 6">
            <a:extLst>
              <a:ext uri="{FF2B5EF4-FFF2-40B4-BE49-F238E27FC236}">
                <a16:creationId xmlns:a16="http://schemas.microsoft.com/office/drawing/2014/main" id="{9B3107B0-FA45-ABEC-C46F-4AA96A7E9823}"/>
              </a:ext>
            </a:extLst>
          </p:cNvPr>
          <p:cNvPicPr>
            <a:picLocks noChangeAspect="1"/>
          </p:cNvPicPr>
          <p:nvPr/>
        </p:nvPicPr>
        <p:blipFill>
          <a:blip r:embed="rId2"/>
          <a:stretch>
            <a:fillRect/>
          </a:stretch>
        </p:blipFill>
        <p:spPr>
          <a:xfrm>
            <a:off x="3442390" y="0"/>
            <a:ext cx="8711977" cy="6858000"/>
          </a:xfrm>
          <a:prstGeom prst="rect">
            <a:avLst/>
          </a:prstGeom>
        </p:spPr>
      </p:pic>
    </p:spTree>
    <p:extLst>
      <p:ext uri="{BB962C8B-B14F-4D97-AF65-F5344CB8AC3E}">
        <p14:creationId xmlns:p14="http://schemas.microsoft.com/office/powerpoint/2010/main" val="15599945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5B15-8B70-737D-4D15-E9F74377B9C6}"/>
              </a:ext>
            </a:extLst>
          </p:cNvPr>
          <p:cNvSpPr>
            <a:spLocks noGrp="1"/>
          </p:cNvSpPr>
          <p:nvPr>
            <p:ph type="title"/>
          </p:nvPr>
        </p:nvSpPr>
        <p:spPr/>
        <p:txBody>
          <a:bodyPr/>
          <a:lstStyle/>
          <a:p>
            <a:r>
              <a:rPr lang="en-US" dirty="0"/>
              <a:t>Sweep with 1/100 range</a:t>
            </a:r>
          </a:p>
        </p:txBody>
      </p:sp>
      <p:sp>
        <p:nvSpPr>
          <p:cNvPr id="3" name="Content Placeholder 2">
            <a:extLst>
              <a:ext uri="{FF2B5EF4-FFF2-40B4-BE49-F238E27FC236}">
                <a16:creationId xmlns:a16="http://schemas.microsoft.com/office/drawing/2014/main" id="{5DDA6B71-CC95-8C3B-CA7F-993D8C124506}"/>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EB6F1E8-DBFA-99D2-4A21-ED15E86218D7}"/>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022CCDDC-2038-0699-16AC-E2C8836D0C24}"/>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156</a:t>
            </a:fld>
            <a:endParaRPr lang="en-US" kern="0" dirty="0"/>
          </a:p>
        </p:txBody>
      </p:sp>
      <p:pic>
        <p:nvPicPr>
          <p:cNvPr id="9" name="Picture 8">
            <a:extLst>
              <a:ext uri="{FF2B5EF4-FFF2-40B4-BE49-F238E27FC236}">
                <a16:creationId xmlns:a16="http://schemas.microsoft.com/office/drawing/2014/main" id="{D766C83F-B88F-1854-4E46-82F898191FE1}"/>
              </a:ext>
            </a:extLst>
          </p:cNvPr>
          <p:cNvPicPr>
            <a:picLocks noChangeAspect="1"/>
          </p:cNvPicPr>
          <p:nvPr/>
        </p:nvPicPr>
        <p:blipFill>
          <a:blip r:embed="rId2"/>
          <a:stretch>
            <a:fillRect/>
          </a:stretch>
        </p:blipFill>
        <p:spPr>
          <a:xfrm>
            <a:off x="7171624" y="0"/>
            <a:ext cx="5020376" cy="18385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355791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A21F-ABF0-90D4-39D1-23139E0DD51F}"/>
              </a:ext>
            </a:extLst>
          </p:cNvPr>
          <p:cNvSpPr>
            <a:spLocks noGrp="1"/>
          </p:cNvSpPr>
          <p:nvPr>
            <p:ph type="title"/>
          </p:nvPr>
        </p:nvSpPr>
        <p:spPr/>
        <p:txBody>
          <a:bodyPr/>
          <a:lstStyle/>
          <a:p>
            <a:r>
              <a:rPr lang="en-US" dirty="0" err="1"/>
              <a:t>SB_nonbinary_CDAC</a:t>
            </a:r>
            <a:endParaRPr lang="en-US" dirty="0"/>
          </a:p>
        </p:txBody>
      </p:sp>
      <p:sp>
        <p:nvSpPr>
          <p:cNvPr id="3" name="Content Placeholder 2">
            <a:extLst>
              <a:ext uri="{FF2B5EF4-FFF2-40B4-BE49-F238E27FC236}">
                <a16:creationId xmlns:a16="http://schemas.microsoft.com/office/drawing/2014/main" id="{D93E1B7C-4FB9-B8B5-2458-2EE7780BF87E}"/>
              </a:ext>
            </a:extLst>
          </p:cNvPr>
          <p:cNvSpPr>
            <a:spLocks noGrp="1"/>
          </p:cNvSpPr>
          <p:nvPr>
            <p:ph idx="1"/>
          </p:nvPr>
        </p:nvSpPr>
        <p:spPr>
          <a:xfrm>
            <a:off x="609600" y="1600200"/>
            <a:ext cx="2362200" cy="4648200"/>
          </a:xfrm>
        </p:spPr>
        <p:txBody>
          <a:bodyPr/>
          <a:lstStyle/>
          <a:p>
            <a:r>
              <a:rPr lang="en-US" dirty="0"/>
              <a:t>Simulation bench showing each successive delta V.</a:t>
            </a:r>
          </a:p>
          <a:p>
            <a:r>
              <a:rPr lang="en-US" dirty="0"/>
              <a:t>Allows to quickly check the radix factors, targeted to be ~1.8</a:t>
            </a:r>
          </a:p>
        </p:txBody>
      </p:sp>
      <p:sp>
        <p:nvSpPr>
          <p:cNvPr id="4" name="Footer Placeholder 3">
            <a:extLst>
              <a:ext uri="{FF2B5EF4-FFF2-40B4-BE49-F238E27FC236}">
                <a16:creationId xmlns:a16="http://schemas.microsoft.com/office/drawing/2014/main" id="{52F32481-DF8E-2948-8978-C6A1D60762CF}"/>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2782EAB-FA57-EFEF-48DD-16A95D405DFA}"/>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157</a:t>
            </a:fld>
            <a:endParaRPr lang="en-US" kern="0" dirty="0"/>
          </a:p>
        </p:txBody>
      </p:sp>
      <p:pic>
        <p:nvPicPr>
          <p:cNvPr id="7" name="Picture 6">
            <a:extLst>
              <a:ext uri="{FF2B5EF4-FFF2-40B4-BE49-F238E27FC236}">
                <a16:creationId xmlns:a16="http://schemas.microsoft.com/office/drawing/2014/main" id="{3DF50AA1-3B15-B14F-6181-19A08F5AD190}"/>
              </a:ext>
            </a:extLst>
          </p:cNvPr>
          <p:cNvPicPr>
            <a:picLocks noChangeAspect="1"/>
          </p:cNvPicPr>
          <p:nvPr/>
        </p:nvPicPr>
        <p:blipFill>
          <a:blip r:embed="rId2"/>
          <a:stretch>
            <a:fillRect/>
          </a:stretch>
        </p:blipFill>
        <p:spPr>
          <a:xfrm>
            <a:off x="2971800" y="908500"/>
            <a:ext cx="9202783" cy="5949499"/>
          </a:xfrm>
          <a:prstGeom prst="rect">
            <a:avLst/>
          </a:prstGeom>
        </p:spPr>
      </p:pic>
      <p:graphicFrame>
        <p:nvGraphicFramePr>
          <p:cNvPr id="8" name="Table 7">
            <a:extLst>
              <a:ext uri="{FF2B5EF4-FFF2-40B4-BE49-F238E27FC236}">
                <a16:creationId xmlns:a16="http://schemas.microsoft.com/office/drawing/2014/main" id="{7F42BC1A-73D5-A26D-26AD-F0DF30428EF7}"/>
              </a:ext>
            </a:extLst>
          </p:cNvPr>
          <p:cNvGraphicFramePr>
            <a:graphicFrameLocks noGrp="1"/>
          </p:cNvGraphicFramePr>
          <p:nvPr>
            <p:extLst>
              <p:ext uri="{D42A27DB-BD31-4B8C-83A1-F6EECF244321}">
                <p14:modId xmlns:p14="http://schemas.microsoft.com/office/powerpoint/2010/main" val="3584548184"/>
              </p:ext>
            </p:extLst>
          </p:nvPr>
        </p:nvGraphicFramePr>
        <p:xfrm>
          <a:off x="4257869" y="3200400"/>
          <a:ext cx="1828800" cy="2019300"/>
        </p:xfrm>
        <a:graphic>
          <a:graphicData uri="http://schemas.openxmlformats.org/drawingml/2006/table">
            <a:tbl>
              <a:tblPr>
                <a:tableStyleId>{5940675A-B579-460E-94D1-54222C63F5DA}</a:tableStyleId>
              </a:tblPr>
              <a:tblGrid>
                <a:gridCol w="609600">
                  <a:extLst>
                    <a:ext uri="{9D8B030D-6E8A-4147-A177-3AD203B41FA5}">
                      <a16:colId xmlns:a16="http://schemas.microsoft.com/office/drawing/2014/main" val="1093759090"/>
                    </a:ext>
                  </a:extLst>
                </a:gridCol>
                <a:gridCol w="609600">
                  <a:extLst>
                    <a:ext uri="{9D8B030D-6E8A-4147-A177-3AD203B41FA5}">
                      <a16:colId xmlns:a16="http://schemas.microsoft.com/office/drawing/2014/main" val="161788479"/>
                    </a:ext>
                  </a:extLst>
                </a:gridCol>
                <a:gridCol w="609600">
                  <a:extLst>
                    <a:ext uri="{9D8B030D-6E8A-4147-A177-3AD203B41FA5}">
                      <a16:colId xmlns:a16="http://schemas.microsoft.com/office/drawing/2014/main" val="3119637316"/>
                    </a:ext>
                  </a:extLst>
                </a:gridCol>
              </a:tblGrid>
              <a:tr h="182880">
                <a:tc>
                  <a:txBody>
                    <a:bodyPr/>
                    <a:lstStyle/>
                    <a:p>
                      <a:pPr algn="r" fontAlgn="b"/>
                      <a:r>
                        <a:rPr lang="en-US" sz="1100" u="none" strike="noStrike">
                          <a:effectLst/>
                        </a:rPr>
                        <a:t>1,800257</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factor</a:t>
                      </a:r>
                    </a:p>
                  </a:txBody>
                  <a:tcPr marL="7620" marR="7620" marT="7620" marB="0" anchor="b">
                    <a:solidFill>
                      <a:schemeClr val="bg1"/>
                    </a:solidFill>
                  </a:tcPr>
                </a:tc>
                <a:extLst>
                  <a:ext uri="{0D108BD9-81ED-4DB2-BD59-A6C34878D82A}">
                    <a16:rowId xmlns:a16="http://schemas.microsoft.com/office/drawing/2014/main" val="3883727816"/>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1,6279</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461719975"/>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1,7033</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1,777664</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480614200"/>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1,7455</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1,770678</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653308422"/>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1,7696</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1,786117</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822911648"/>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1,783</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1,776496</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689090872"/>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1,79046</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1,761458</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97664004"/>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1,79485</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1,81191</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942795698"/>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1,79723</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1,786257</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241357150"/>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1,798555</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1,778496</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8785808"/>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a:effectLst/>
                        </a:rPr>
                        <a:t>1,79929</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r" fontAlgn="b"/>
                      <a:r>
                        <a:rPr lang="en-US" sz="1100" u="none" strike="noStrike" dirty="0">
                          <a:effectLst/>
                        </a:rPr>
                        <a:t>1,760083</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146155980"/>
                  </a:ext>
                </a:extLst>
              </a:tr>
            </a:tbl>
          </a:graphicData>
        </a:graphic>
      </p:graphicFrame>
    </p:spTree>
    <p:extLst>
      <p:ext uri="{BB962C8B-B14F-4D97-AF65-F5344CB8AC3E}">
        <p14:creationId xmlns:p14="http://schemas.microsoft.com/office/powerpoint/2010/main" val="8887141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Non-binary: future improvements</a:t>
            </a:r>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endParaRPr lang="en-US" dirty="0"/>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158</a:t>
            </a:fld>
            <a:endParaRPr lang="en-US" kern="0" dirty="0"/>
          </a:p>
        </p:txBody>
      </p:sp>
    </p:spTree>
    <p:extLst>
      <p:ext uri="{BB962C8B-B14F-4D97-AF65-F5344CB8AC3E}">
        <p14:creationId xmlns:p14="http://schemas.microsoft.com/office/powerpoint/2010/main" val="12797027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6C3D28-AE39-00E2-A3B7-9687DBC39152}"/>
              </a:ext>
            </a:extLst>
          </p:cNvPr>
          <p:cNvPicPr>
            <a:picLocks noChangeAspect="1"/>
          </p:cNvPicPr>
          <p:nvPr/>
        </p:nvPicPr>
        <p:blipFill>
          <a:blip r:embed="rId2"/>
          <a:stretch>
            <a:fillRect/>
          </a:stretch>
        </p:blipFill>
        <p:spPr>
          <a:xfrm>
            <a:off x="0" y="889819"/>
            <a:ext cx="10375945" cy="6019800"/>
          </a:xfrm>
          <a:prstGeom prst="rect">
            <a:avLst/>
          </a:prstGeom>
        </p:spPr>
      </p:pic>
      <p:sp>
        <p:nvSpPr>
          <p:cNvPr id="5" name="Title 4">
            <a:extLst>
              <a:ext uri="{FF2B5EF4-FFF2-40B4-BE49-F238E27FC236}">
                <a16:creationId xmlns:a16="http://schemas.microsoft.com/office/drawing/2014/main" id="{1F24E817-2A54-9CDF-890E-53C1CF5DEA2D}"/>
              </a:ext>
            </a:extLst>
          </p:cNvPr>
          <p:cNvSpPr>
            <a:spLocks noGrp="1"/>
          </p:cNvSpPr>
          <p:nvPr>
            <p:ph type="title"/>
          </p:nvPr>
        </p:nvSpPr>
        <p:spPr>
          <a:xfrm>
            <a:off x="17416" y="0"/>
            <a:ext cx="12555583" cy="1143000"/>
          </a:xfrm>
        </p:spPr>
        <p:txBody>
          <a:bodyPr/>
          <a:lstStyle/>
          <a:p>
            <a:r>
              <a:rPr lang="en-US" sz="3200" dirty="0"/>
              <a:t>Improve cell </a:t>
            </a:r>
            <a:r>
              <a:rPr lang="en-US" sz="3200" dirty="0" err="1"/>
              <a:t>CDAC_control_unit_nonbinary</a:t>
            </a:r>
            <a:r>
              <a:rPr lang="en-US" sz="3200" dirty="0"/>
              <a:t> in library SAR_CDAC</a:t>
            </a:r>
          </a:p>
        </p:txBody>
      </p:sp>
      <p:sp>
        <p:nvSpPr>
          <p:cNvPr id="4" name="Slide Number Placeholder 3">
            <a:extLst>
              <a:ext uri="{FF2B5EF4-FFF2-40B4-BE49-F238E27FC236}">
                <a16:creationId xmlns:a16="http://schemas.microsoft.com/office/drawing/2014/main" id="{384358E2-9DF0-70BB-A69D-D33C0AAE2A19}"/>
              </a:ext>
            </a:extLst>
          </p:cNvPr>
          <p:cNvSpPr>
            <a:spLocks noGrp="1"/>
          </p:cNvSpPr>
          <p:nvPr>
            <p:ph type="sldNum" sz="quarter" idx="4"/>
          </p:nvPr>
        </p:nvSpPr>
        <p:spPr/>
        <p:txBody>
          <a:bodyPr/>
          <a:lstStyle/>
          <a:p>
            <a:fld id="{7E689A40-3C96-44CF-8AD5-B8413A1FA80F}" type="slidenum">
              <a:rPr lang="en-US" altLang="nl-BE" smtClean="0"/>
              <a:pPr/>
              <a:t>159</a:t>
            </a:fld>
            <a:endParaRPr lang="en-US" altLang="nl-BE" dirty="0"/>
          </a:p>
        </p:txBody>
      </p:sp>
      <p:sp>
        <p:nvSpPr>
          <p:cNvPr id="6" name="Content Placeholder 5">
            <a:extLst>
              <a:ext uri="{FF2B5EF4-FFF2-40B4-BE49-F238E27FC236}">
                <a16:creationId xmlns:a16="http://schemas.microsoft.com/office/drawing/2014/main" id="{AED09D35-A4FC-8125-622F-2457F6D833EE}"/>
              </a:ext>
            </a:extLst>
          </p:cNvPr>
          <p:cNvSpPr>
            <a:spLocks noGrp="1"/>
          </p:cNvSpPr>
          <p:nvPr>
            <p:ph idx="1"/>
          </p:nvPr>
        </p:nvSpPr>
        <p:spPr>
          <a:xfrm>
            <a:off x="7696200" y="1673940"/>
            <a:ext cx="4419600" cy="4650659"/>
          </a:xfrm>
          <a:solidFill>
            <a:schemeClr val="bg1"/>
          </a:solidFill>
        </p:spPr>
        <p:txBody>
          <a:bodyPr/>
          <a:lstStyle/>
          <a:p>
            <a:r>
              <a:rPr lang="en-US" dirty="0"/>
              <a:t>Ample opportunity to reduce the number of gate delays. </a:t>
            </a:r>
          </a:p>
          <a:p>
            <a:r>
              <a:rPr lang="en-US" dirty="0"/>
              <a:t>Must watch out</a:t>
            </a:r>
          </a:p>
          <a:p>
            <a:pPr marL="285750" indent="-285750">
              <a:buFont typeface="Arial" panose="020B0604020202020204" pitchFamily="34" charset="0"/>
              <a:buChar char="•"/>
            </a:pPr>
            <a:r>
              <a:rPr lang="en-US" dirty="0"/>
              <a:t>Avoiding glitches</a:t>
            </a:r>
          </a:p>
          <a:p>
            <a:pPr marL="285750" indent="-285750">
              <a:buFont typeface="Arial" panose="020B0604020202020204" pitchFamily="34" charset="0"/>
              <a:buChar char="•"/>
            </a:pPr>
            <a:r>
              <a:rPr lang="en-US" dirty="0"/>
              <a:t>E.g. decision must propagate to CDAC after the latch releases its reset, so as to avoid reversal of decision</a:t>
            </a:r>
          </a:p>
          <a:p>
            <a:pPr marL="285750" indent="-285750">
              <a:buFont typeface="Arial" panose="020B0604020202020204" pitchFamily="34" charset="0"/>
              <a:buChar char="•"/>
            </a:pPr>
            <a:r>
              <a:rPr lang="en-US" dirty="0"/>
              <a:t>Include comparator reset timing (latch reset, (pre)amp reset)</a:t>
            </a:r>
          </a:p>
          <a:p>
            <a:pPr marL="285750" indent="-285750">
              <a:buFont typeface="Arial" panose="020B0604020202020204" pitchFamily="34" charset="0"/>
              <a:buChar char="•"/>
            </a:pPr>
            <a:r>
              <a:rPr lang="en-US" dirty="0"/>
              <a:t>Include SAR timing</a:t>
            </a:r>
          </a:p>
          <a:p>
            <a:pPr marL="285750" indent="-285750">
              <a:buFont typeface="Arial" panose="020B0604020202020204" pitchFamily="34" charset="0"/>
              <a:buChar char="•"/>
            </a:pPr>
            <a:r>
              <a:rPr lang="en-US" dirty="0"/>
              <a:t>Try to realize “</a:t>
            </a:r>
            <a:r>
              <a:rPr lang="en-US" dirty="0">
                <a:highlight>
                  <a:srgbClr val="FFFF00"/>
                </a:highlight>
              </a:rPr>
              <a:t>correct by construction</a:t>
            </a:r>
            <a:r>
              <a:rPr lang="en-US" dirty="0"/>
              <a:t>”, so as not to be dependent on unpredictable layout </a:t>
            </a:r>
            <a:r>
              <a:rPr lang="en-US" dirty="0" err="1"/>
              <a:t>parasitics</a:t>
            </a:r>
            <a:r>
              <a:rPr lang="en-US" dirty="0"/>
              <a:t>.</a:t>
            </a:r>
          </a:p>
          <a:p>
            <a:pPr marL="285750" indent="-285750">
              <a:buFont typeface="Arial" panose="020B0604020202020204" pitchFamily="34" charset="0"/>
              <a:buChar char="•"/>
            </a:pPr>
            <a:r>
              <a:rPr lang="en-US" dirty="0">
                <a:solidFill>
                  <a:srgbClr val="FF0000"/>
                </a:solidFill>
              </a:rPr>
              <a:t>Compare to earlier much simpler cell next slide </a:t>
            </a:r>
          </a:p>
        </p:txBody>
      </p:sp>
    </p:spTree>
    <p:extLst>
      <p:ext uri="{BB962C8B-B14F-4D97-AF65-F5344CB8AC3E}">
        <p14:creationId xmlns:p14="http://schemas.microsoft.com/office/powerpoint/2010/main" val="515229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Interleaving/interleaving</a:t>
            </a:r>
            <a:endParaRPr lang="en-US" dirty="0"/>
          </a:p>
        </p:txBody>
      </p:sp>
      <p:sp>
        <p:nvSpPr>
          <p:cNvPr id="3" name="Content Placeholder 2"/>
          <p:cNvSpPr>
            <a:spLocks noGrp="1"/>
          </p:cNvSpPr>
          <p:nvPr>
            <p:ph idx="1"/>
          </p:nvPr>
        </p:nvSpPr>
        <p:spPr>
          <a:xfrm>
            <a:off x="1676400" y="1371600"/>
            <a:ext cx="8229600" cy="685800"/>
          </a:xfrm>
        </p:spPr>
        <p:txBody>
          <a:bodyPr/>
          <a:lstStyle/>
          <a:p>
            <a:r>
              <a:rPr lang="nl-BE" b="0" dirty="0"/>
              <a:t>As in NOTEBOOK 0032:</a:t>
            </a:r>
          </a:p>
          <a:p>
            <a:r>
              <a:rPr lang="nl-BE" b="0" dirty="0" err="1"/>
              <a:t>Interleaving</a:t>
            </a:r>
            <a:r>
              <a:rPr lang="nl-BE" b="0" dirty="0"/>
              <a:t> </a:t>
            </a:r>
            <a:r>
              <a:rPr lang="en-US" b="0" dirty="0"/>
              <a:t>ADCs</a:t>
            </a:r>
            <a:r>
              <a:rPr lang="nl-BE" b="0" dirty="0"/>
              <a:t> is </a:t>
            </a:r>
            <a:r>
              <a:rPr lang="nl-BE" b="0" dirty="0" err="1"/>
              <a:t>especially</a:t>
            </a:r>
            <a:r>
              <a:rPr lang="nl-BE" b="0" dirty="0"/>
              <a:t> </a:t>
            </a:r>
            <a:r>
              <a:rPr lang="nl-BE" b="0" dirty="0" err="1"/>
              <a:t>convenient</a:t>
            </a:r>
            <a:r>
              <a:rPr lang="nl-BE" b="0" dirty="0"/>
              <a:t> </a:t>
            </a:r>
            <a:r>
              <a:rPr lang="nl-BE" b="0" dirty="0" err="1"/>
              <a:t>if</a:t>
            </a:r>
            <a:r>
              <a:rPr lang="nl-BE" b="0" dirty="0"/>
              <a:t> </a:t>
            </a:r>
            <a:r>
              <a:rPr lang="nl-BE" b="0" dirty="0" err="1"/>
              <a:t>one</a:t>
            </a:r>
            <a:r>
              <a:rPr lang="nl-BE" b="0" dirty="0"/>
              <a:t> </a:t>
            </a:r>
            <a:r>
              <a:rPr lang="nl-BE" b="0" dirty="0" err="1"/>
              <a:t>can</a:t>
            </a:r>
            <a:r>
              <a:rPr lang="nl-BE" b="0" dirty="0"/>
              <a:t> combine </a:t>
            </a:r>
            <a:r>
              <a:rPr lang="nl-BE" b="0" dirty="0" err="1"/>
              <a:t>it</a:t>
            </a:r>
            <a:r>
              <a:rPr lang="nl-BE" b="0" dirty="0"/>
              <a:t> </a:t>
            </a:r>
            <a:r>
              <a:rPr lang="nl-BE" b="0" dirty="0" err="1"/>
              <a:t>with</a:t>
            </a:r>
            <a:r>
              <a:rPr lang="nl-BE" b="0" dirty="0"/>
              <a:t> </a:t>
            </a:r>
            <a:r>
              <a:rPr lang="nl-BE" b="0" dirty="0" err="1"/>
              <a:t>an</a:t>
            </a:r>
            <a:r>
              <a:rPr lang="nl-BE" b="0" dirty="0"/>
              <a:t>  interleaving video bus.</a:t>
            </a:r>
            <a:endParaRPr lang="en-US" b="0" dirty="0"/>
          </a:p>
        </p:txBody>
      </p:sp>
      <p:sp>
        <p:nvSpPr>
          <p:cNvPr id="4" name="Footer Placeholder 3"/>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a:pPr fontAlgn="auto">
                <a:spcBef>
                  <a:spcPts val="0"/>
                </a:spcBef>
                <a:spcAft>
                  <a:spcPts val="0"/>
                </a:spcAft>
                <a:defRPr/>
              </a:pPr>
              <a:t>16</a:t>
            </a:fld>
            <a:endParaRPr lang="en-US" kern="0" dirty="0"/>
          </a:p>
        </p:txBody>
      </p:sp>
      <p:pic>
        <p:nvPicPr>
          <p:cNvPr id="7" name="Picture 6"/>
          <p:cNvPicPr>
            <a:picLocks noChangeAspect="1"/>
          </p:cNvPicPr>
          <p:nvPr/>
        </p:nvPicPr>
        <p:blipFill>
          <a:blip r:embed="rId2"/>
          <a:stretch>
            <a:fillRect/>
          </a:stretch>
        </p:blipFill>
        <p:spPr>
          <a:xfrm>
            <a:off x="1524000" y="2743200"/>
            <a:ext cx="9168318" cy="3805878"/>
          </a:xfrm>
          <a:prstGeom prst="rect">
            <a:avLst/>
          </a:prstGeom>
        </p:spPr>
      </p:pic>
    </p:spTree>
    <p:extLst>
      <p:ext uri="{BB962C8B-B14F-4D97-AF65-F5344CB8AC3E}">
        <p14:creationId xmlns:p14="http://schemas.microsoft.com/office/powerpoint/2010/main" val="36405203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EC48FE-76AA-0351-EF3C-53A023115843}"/>
              </a:ext>
            </a:extLst>
          </p:cNvPr>
          <p:cNvPicPr>
            <a:picLocks noChangeAspect="1"/>
          </p:cNvPicPr>
          <p:nvPr/>
        </p:nvPicPr>
        <p:blipFill>
          <a:blip r:embed="rId2"/>
          <a:stretch>
            <a:fillRect/>
          </a:stretch>
        </p:blipFill>
        <p:spPr>
          <a:xfrm>
            <a:off x="3759199" y="1619586"/>
            <a:ext cx="8415383" cy="5238413"/>
          </a:xfrm>
          <a:prstGeom prst="rect">
            <a:avLst/>
          </a:prstGeom>
        </p:spPr>
      </p:pic>
      <p:sp>
        <p:nvSpPr>
          <p:cNvPr id="2" name="Title 1">
            <a:extLst>
              <a:ext uri="{FF2B5EF4-FFF2-40B4-BE49-F238E27FC236}">
                <a16:creationId xmlns:a16="http://schemas.microsoft.com/office/drawing/2014/main" id="{6B97EA6D-CFE4-DA6C-83D3-B407CC088CCB}"/>
              </a:ext>
            </a:extLst>
          </p:cNvPr>
          <p:cNvSpPr>
            <a:spLocks noGrp="1"/>
          </p:cNvSpPr>
          <p:nvPr>
            <p:ph type="title"/>
          </p:nvPr>
        </p:nvSpPr>
        <p:spPr>
          <a:xfrm>
            <a:off x="17416" y="0"/>
            <a:ext cx="12250783" cy="1143000"/>
          </a:xfrm>
        </p:spPr>
        <p:txBody>
          <a:bodyPr/>
          <a:lstStyle/>
          <a:p>
            <a:r>
              <a:rPr lang="en-US" sz="3200" dirty="0">
                <a:solidFill>
                  <a:schemeClr val="bg1">
                    <a:lumMod val="50000"/>
                  </a:schemeClr>
                </a:solidFill>
              </a:rPr>
              <a:t>Earlier version: _obsolete20230202_CDAC_control_unit</a:t>
            </a:r>
          </a:p>
        </p:txBody>
      </p:sp>
      <p:sp>
        <p:nvSpPr>
          <p:cNvPr id="3" name="Content Placeholder 2">
            <a:extLst>
              <a:ext uri="{FF2B5EF4-FFF2-40B4-BE49-F238E27FC236}">
                <a16:creationId xmlns:a16="http://schemas.microsoft.com/office/drawing/2014/main" id="{CAC3B3F8-3F37-2CBB-BFF2-7765995504A4}"/>
              </a:ext>
            </a:extLst>
          </p:cNvPr>
          <p:cNvSpPr>
            <a:spLocks noGrp="1"/>
          </p:cNvSpPr>
          <p:nvPr>
            <p:ph idx="1"/>
          </p:nvPr>
        </p:nvSpPr>
        <p:spPr>
          <a:xfrm>
            <a:off x="609600" y="1600200"/>
            <a:ext cx="2895600" cy="4648200"/>
          </a:xfrm>
        </p:spPr>
        <p:txBody>
          <a:bodyPr/>
          <a:lstStyle/>
          <a:p>
            <a:r>
              <a:rPr lang="en-US" dirty="0">
                <a:solidFill>
                  <a:schemeClr val="bg1">
                    <a:lumMod val="50000"/>
                  </a:schemeClr>
                </a:solidFill>
              </a:rPr>
              <a:t>This is an earlier generation of +/- the same.  </a:t>
            </a:r>
          </a:p>
          <a:p>
            <a:r>
              <a:rPr lang="en-US" dirty="0">
                <a:solidFill>
                  <a:schemeClr val="bg1">
                    <a:lumMod val="50000"/>
                  </a:schemeClr>
                </a:solidFill>
              </a:rPr>
              <a:t>It worked (?) </a:t>
            </a:r>
          </a:p>
          <a:p>
            <a:r>
              <a:rPr lang="en-US" dirty="0">
                <a:solidFill>
                  <a:schemeClr val="bg1">
                    <a:lumMod val="50000"/>
                  </a:schemeClr>
                </a:solidFill>
              </a:rPr>
              <a:t>Has much less gate delays</a:t>
            </a:r>
          </a:p>
          <a:p>
            <a:r>
              <a:rPr lang="en-US" dirty="0">
                <a:solidFill>
                  <a:schemeClr val="bg1">
                    <a:lumMod val="50000"/>
                  </a:schemeClr>
                </a:solidFill>
              </a:rPr>
              <a:t>but has glitches (?).</a:t>
            </a:r>
          </a:p>
          <a:p>
            <a:endParaRPr lang="en-US" dirty="0">
              <a:solidFill>
                <a:schemeClr val="bg1">
                  <a:lumMod val="50000"/>
                </a:schemeClr>
              </a:solidFill>
            </a:endParaRPr>
          </a:p>
          <a:p>
            <a:r>
              <a:rPr lang="en-US" dirty="0">
                <a:solidFill>
                  <a:srgbClr val="FF0000"/>
                </a:solidFill>
              </a:rPr>
              <a:t>Can one devise a compact elegant control unit not having the glitches?</a:t>
            </a:r>
          </a:p>
          <a:p>
            <a:endParaRPr lang="en-US" dirty="0">
              <a:solidFill>
                <a:schemeClr val="bg1">
                  <a:lumMod val="50000"/>
                </a:schemeClr>
              </a:solidFill>
            </a:endParaRPr>
          </a:p>
          <a:p>
            <a:endParaRPr lang="en-US" dirty="0">
              <a:solidFill>
                <a:schemeClr val="bg1">
                  <a:lumMod val="50000"/>
                </a:schemeClr>
              </a:solidFill>
            </a:endParaRPr>
          </a:p>
        </p:txBody>
      </p:sp>
      <p:sp>
        <p:nvSpPr>
          <p:cNvPr id="4" name="Footer Placeholder 3">
            <a:extLst>
              <a:ext uri="{FF2B5EF4-FFF2-40B4-BE49-F238E27FC236}">
                <a16:creationId xmlns:a16="http://schemas.microsoft.com/office/drawing/2014/main" id="{39459AA7-DFFC-DB16-5768-E4F930C8AB61}"/>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C5821022-E0BA-53BE-97DC-93AD900976B9}"/>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160</a:t>
            </a:fld>
            <a:endParaRPr lang="en-US" kern="0" dirty="0"/>
          </a:p>
        </p:txBody>
      </p:sp>
    </p:spTree>
    <p:extLst>
      <p:ext uri="{BB962C8B-B14F-4D97-AF65-F5344CB8AC3E}">
        <p14:creationId xmlns:p14="http://schemas.microsoft.com/office/powerpoint/2010/main" val="34241076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F6DE42-9B92-588E-789D-51CAD5A3F6B6}"/>
              </a:ext>
            </a:extLst>
          </p:cNvPr>
          <p:cNvSpPr>
            <a:spLocks noGrp="1"/>
          </p:cNvSpPr>
          <p:nvPr>
            <p:ph type="title"/>
          </p:nvPr>
        </p:nvSpPr>
        <p:spPr/>
        <p:txBody>
          <a:bodyPr/>
          <a:lstStyle/>
          <a:p>
            <a:r>
              <a:rPr lang="en-US" dirty="0"/>
              <a:t>Simplify BBM switches</a:t>
            </a:r>
          </a:p>
        </p:txBody>
      </p:sp>
      <p:sp>
        <p:nvSpPr>
          <p:cNvPr id="6" name="Content Placeholder 5">
            <a:extLst>
              <a:ext uri="{FF2B5EF4-FFF2-40B4-BE49-F238E27FC236}">
                <a16:creationId xmlns:a16="http://schemas.microsoft.com/office/drawing/2014/main" id="{8D54EC4D-F811-97A7-C3F6-40B7BC55F043}"/>
              </a:ext>
            </a:extLst>
          </p:cNvPr>
          <p:cNvSpPr>
            <a:spLocks noGrp="1"/>
          </p:cNvSpPr>
          <p:nvPr>
            <p:ph idx="1"/>
          </p:nvPr>
        </p:nvSpPr>
        <p:spPr>
          <a:xfrm>
            <a:off x="609600" y="1600200"/>
            <a:ext cx="10972800" cy="1828800"/>
          </a:xfrm>
        </p:spPr>
        <p:txBody>
          <a:bodyPr/>
          <a:lstStyle/>
          <a:p>
            <a:r>
              <a:rPr lang="en-US" dirty="0"/>
              <a:t>The CDAC uses BBM switches2.  They are fully complementary and symmetric on both inputs. </a:t>
            </a:r>
          </a:p>
          <a:p>
            <a:r>
              <a:rPr lang="en-US" dirty="0"/>
              <a:t>However, when switching between VHIGH=1.8V and VLOW=0V, a single PMOSFET and NMOSFET suffice.</a:t>
            </a:r>
          </a:p>
          <a:p>
            <a:endParaRPr lang="en-US" dirty="0"/>
          </a:p>
          <a:p>
            <a:r>
              <a:rPr lang="en-US" dirty="0"/>
              <a:t>One could eventually replace all bottom </a:t>
            </a:r>
            <a:r>
              <a:rPr lang="en-US" dirty="0">
                <a:solidFill>
                  <a:srgbClr val="0000FF"/>
                </a:solidFill>
              </a:rPr>
              <a:t>switch2bbm_fast </a:t>
            </a:r>
            <a:r>
              <a:rPr lang="en-US" dirty="0"/>
              <a:t>by </a:t>
            </a:r>
            <a:r>
              <a:rPr lang="en-US" dirty="0">
                <a:solidFill>
                  <a:srgbClr val="0000FF"/>
                </a:solidFill>
              </a:rPr>
              <a:t>switch2bbm_highlow_fast</a:t>
            </a:r>
          </a:p>
        </p:txBody>
      </p:sp>
      <p:sp>
        <p:nvSpPr>
          <p:cNvPr id="4" name="Slide Number Placeholder 3">
            <a:extLst>
              <a:ext uri="{FF2B5EF4-FFF2-40B4-BE49-F238E27FC236}">
                <a16:creationId xmlns:a16="http://schemas.microsoft.com/office/drawing/2014/main" id="{670F2F68-8921-B938-E05A-C7F96AEFF44B}"/>
              </a:ext>
            </a:extLst>
          </p:cNvPr>
          <p:cNvSpPr>
            <a:spLocks noGrp="1"/>
          </p:cNvSpPr>
          <p:nvPr>
            <p:ph type="sldNum" sz="quarter" idx="4"/>
          </p:nvPr>
        </p:nvSpPr>
        <p:spPr/>
        <p:txBody>
          <a:bodyPr/>
          <a:lstStyle/>
          <a:p>
            <a:fld id="{7E689A40-3C96-44CF-8AD5-B8413A1FA80F}" type="slidenum">
              <a:rPr lang="en-US" altLang="nl-BE" smtClean="0"/>
              <a:pPr/>
              <a:t>161</a:t>
            </a:fld>
            <a:endParaRPr lang="en-US" altLang="nl-BE"/>
          </a:p>
        </p:txBody>
      </p:sp>
      <p:pic>
        <p:nvPicPr>
          <p:cNvPr id="8" name="Picture 7">
            <a:extLst>
              <a:ext uri="{FF2B5EF4-FFF2-40B4-BE49-F238E27FC236}">
                <a16:creationId xmlns:a16="http://schemas.microsoft.com/office/drawing/2014/main" id="{CB71C355-1D49-0C26-D4DA-04D13A68F951}"/>
              </a:ext>
            </a:extLst>
          </p:cNvPr>
          <p:cNvPicPr>
            <a:picLocks noChangeAspect="1"/>
          </p:cNvPicPr>
          <p:nvPr/>
        </p:nvPicPr>
        <p:blipFill>
          <a:blip r:embed="rId2"/>
          <a:stretch>
            <a:fillRect/>
          </a:stretch>
        </p:blipFill>
        <p:spPr>
          <a:xfrm>
            <a:off x="152400" y="3760744"/>
            <a:ext cx="5715000" cy="2919046"/>
          </a:xfrm>
          <a:prstGeom prst="rect">
            <a:avLst/>
          </a:prstGeom>
        </p:spPr>
      </p:pic>
      <p:pic>
        <p:nvPicPr>
          <p:cNvPr id="10" name="Picture 9">
            <a:extLst>
              <a:ext uri="{FF2B5EF4-FFF2-40B4-BE49-F238E27FC236}">
                <a16:creationId xmlns:a16="http://schemas.microsoft.com/office/drawing/2014/main" id="{300640E8-1C7E-6AE0-8ABD-6BB45BC39BA4}"/>
              </a:ext>
            </a:extLst>
          </p:cNvPr>
          <p:cNvPicPr>
            <a:picLocks noChangeAspect="1"/>
          </p:cNvPicPr>
          <p:nvPr/>
        </p:nvPicPr>
        <p:blipFill>
          <a:blip r:embed="rId3"/>
          <a:stretch>
            <a:fillRect/>
          </a:stretch>
        </p:blipFill>
        <p:spPr>
          <a:xfrm>
            <a:off x="5961828" y="3760744"/>
            <a:ext cx="6104811" cy="2772602"/>
          </a:xfrm>
          <a:prstGeom prst="rect">
            <a:avLst/>
          </a:prstGeom>
        </p:spPr>
      </p:pic>
      <p:cxnSp>
        <p:nvCxnSpPr>
          <p:cNvPr id="12" name="Straight Arrow Connector 11">
            <a:extLst>
              <a:ext uri="{FF2B5EF4-FFF2-40B4-BE49-F238E27FC236}">
                <a16:creationId xmlns:a16="http://schemas.microsoft.com/office/drawing/2014/main" id="{A10B29A9-23C0-2FBF-55EC-1AD9D4BBB26E}"/>
              </a:ext>
            </a:extLst>
          </p:cNvPr>
          <p:cNvCxnSpPr/>
          <p:nvPr/>
        </p:nvCxnSpPr>
        <p:spPr bwMode="auto">
          <a:xfrm flipH="1">
            <a:off x="3810000" y="3200400"/>
            <a:ext cx="1447800" cy="560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0DB36373-4B61-3E23-B761-9BE715FDA7E5}"/>
              </a:ext>
            </a:extLst>
          </p:cNvPr>
          <p:cNvCxnSpPr/>
          <p:nvPr/>
        </p:nvCxnSpPr>
        <p:spPr bwMode="auto">
          <a:xfrm>
            <a:off x="7848600" y="3200400"/>
            <a:ext cx="889000" cy="560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137916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A30E-E41B-F670-613A-1450B5AD5174}"/>
              </a:ext>
            </a:extLst>
          </p:cNvPr>
          <p:cNvSpPr>
            <a:spLocks noGrp="1"/>
          </p:cNvSpPr>
          <p:nvPr>
            <p:ph type="title"/>
          </p:nvPr>
        </p:nvSpPr>
        <p:spPr/>
        <p:txBody>
          <a:bodyPr/>
          <a:lstStyle/>
          <a:p>
            <a:r>
              <a:rPr lang="en-US" dirty="0"/>
              <a:t>Split/level capacitor switches</a:t>
            </a:r>
          </a:p>
        </p:txBody>
      </p:sp>
      <p:sp>
        <p:nvSpPr>
          <p:cNvPr id="3" name="Content Placeholder 2">
            <a:extLst>
              <a:ext uri="{FF2B5EF4-FFF2-40B4-BE49-F238E27FC236}">
                <a16:creationId xmlns:a16="http://schemas.microsoft.com/office/drawing/2014/main" id="{AE4D6883-78C2-551B-FFC7-C372A4FA9217}"/>
              </a:ext>
            </a:extLst>
          </p:cNvPr>
          <p:cNvSpPr>
            <a:spLocks noGrp="1"/>
          </p:cNvSpPr>
          <p:nvPr>
            <p:ph idx="1"/>
          </p:nvPr>
        </p:nvSpPr>
        <p:spPr>
          <a:xfrm>
            <a:off x="609600" y="1600200"/>
            <a:ext cx="3775058" cy="4648200"/>
          </a:xfrm>
        </p:spPr>
        <p:txBody>
          <a:bodyPr/>
          <a:lstStyle/>
          <a:p>
            <a:r>
              <a:rPr lang="en-US" dirty="0"/>
              <a:t>The switches on this position are presently 1.8V fast switches.  </a:t>
            </a:r>
          </a:p>
          <a:p>
            <a:endParaRPr lang="en-US" dirty="0"/>
          </a:p>
          <a:p>
            <a:r>
              <a:rPr lang="en-US" dirty="0"/>
              <a:t>However, the R and S may be higher than 1.8V.</a:t>
            </a:r>
          </a:p>
          <a:p>
            <a:endParaRPr lang="en-US" dirty="0"/>
          </a:p>
          <a:p>
            <a:r>
              <a:rPr lang="en-US" dirty="0">
                <a:solidFill>
                  <a:srgbClr val="FF0000"/>
                </a:solidFill>
              </a:rPr>
              <a:t>Solutions?</a:t>
            </a:r>
          </a:p>
          <a:p>
            <a:pPr marL="285750" indent="-285750">
              <a:buFont typeface="Arial" panose="020B0604020202020204" pitchFamily="34" charset="0"/>
              <a:buChar char="•"/>
            </a:pPr>
            <a:r>
              <a:rPr lang="en-US" dirty="0">
                <a:solidFill>
                  <a:srgbClr val="FF0000"/>
                </a:solidFill>
              </a:rPr>
              <a:t>Make these 3.3V switches (baseline).  </a:t>
            </a:r>
            <a:r>
              <a:rPr lang="en-US">
                <a:solidFill>
                  <a:srgbClr val="FF0000"/>
                </a:solidFill>
              </a:rPr>
              <a:t>Whatch </a:t>
            </a:r>
            <a:r>
              <a:rPr lang="en-US" dirty="0">
                <a:solidFill>
                  <a:srgbClr val="FF0000"/>
                </a:solidFill>
              </a:rPr>
              <a:t>out to </a:t>
            </a:r>
            <a:r>
              <a:rPr lang="en-US">
                <a:solidFill>
                  <a:srgbClr val="FF0000"/>
                </a:solidFill>
              </a:rPr>
              <a:t>maintain short RC </a:t>
            </a:r>
            <a:r>
              <a:rPr lang="en-US" dirty="0" err="1">
                <a:solidFill>
                  <a:srgbClr val="FF0000"/>
                </a:solidFill>
              </a:rPr>
              <a:t>timeconstant</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Put these switches at the bottom.  Possible by logically combining them in the bottom LH switches. (not baseline)</a:t>
            </a:r>
          </a:p>
          <a:p>
            <a:pPr marL="285750" indent="-285750">
              <a:buFont typeface="Arial" panose="020B0604020202020204" pitchFamily="34" charset="0"/>
              <a:buChar char="•"/>
            </a:pPr>
            <a:r>
              <a:rPr lang="en-US" dirty="0">
                <a:solidFill>
                  <a:srgbClr val="FF0000"/>
                </a:solidFill>
              </a:rPr>
              <a:t>…</a:t>
            </a:r>
          </a:p>
        </p:txBody>
      </p:sp>
      <p:sp>
        <p:nvSpPr>
          <p:cNvPr id="4" name="Footer Placeholder 3">
            <a:extLst>
              <a:ext uri="{FF2B5EF4-FFF2-40B4-BE49-F238E27FC236}">
                <a16:creationId xmlns:a16="http://schemas.microsoft.com/office/drawing/2014/main" id="{77F54FCF-B91A-CE14-F2AB-CCDAC0322FB5}"/>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0D514C24-7779-89D0-C11F-AE64B6F8F013}"/>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162</a:t>
            </a:fld>
            <a:endParaRPr lang="en-US" kern="0" dirty="0"/>
          </a:p>
        </p:txBody>
      </p:sp>
      <p:pic>
        <p:nvPicPr>
          <p:cNvPr id="6" name="Content Placeholder 7" descr="A picture containing text, whiteboard&#10;&#10;Description automatically generated">
            <a:extLst>
              <a:ext uri="{FF2B5EF4-FFF2-40B4-BE49-F238E27FC236}">
                <a16:creationId xmlns:a16="http://schemas.microsoft.com/office/drawing/2014/main" id="{67D67C7D-9468-1868-A12B-F1B7029C4D27}"/>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6000"/>
                    </a14:imgEffect>
                  </a14:imgLayer>
                </a14:imgProps>
              </a:ext>
              <a:ext uri="{28A0092B-C50C-407E-A947-70E740481C1C}">
                <a14:useLocalDpi xmlns:a14="http://schemas.microsoft.com/office/drawing/2010/main" val="0"/>
              </a:ext>
            </a:extLst>
          </a:blip>
          <a:stretch>
            <a:fillRect/>
          </a:stretch>
        </p:blipFill>
        <p:spPr bwMode="auto">
          <a:xfrm>
            <a:off x="4384658" y="1447800"/>
            <a:ext cx="7959741" cy="54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a16="http://schemas.microsoft.com/office/drawing/2014/main" id="{87E02019-7831-794F-1B01-2091CFFD66BE}"/>
              </a:ext>
            </a:extLst>
          </p:cNvPr>
          <p:cNvSpPr/>
          <p:nvPr/>
        </p:nvSpPr>
        <p:spPr bwMode="auto">
          <a:xfrm>
            <a:off x="7620000" y="3581400"/>
            <a:ext cx="1447800" cy="228600"/>
          </a:xfrm>
          <a:prstGeom prst="roundRect">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Rounded Corners 7">
            <a:extLst>
              <a:ext uri="{FF2B5EF4-FFF2-40B4-BE49-F238E27FC236}">
                <a16:creationId xmlns:a16="http://schemas.microsoft.com/office/drawing/2014/main" id="{FF68250C-22DB-0D53-786A-A38012F0680A}"/>
              </a:ext>
            </a:extLst>
          </p:cNvPr>
          <p:cNvSpPr/>
          <p:nvPr/>
        </p:nvSpPr>
        <p:spPr bwMode="auto">
          <a:xfrm>
            <a:off x="9525000" y="3581400"/>
            <a:ext cx="1447800" cy="228600"/>
          </a:xfrm>
          <a:prstGeom prst="roundRect">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Rounded Corners 8">
            <a:extLst>
              <a:ext uri="{FF2B5EF4-FFF2-40B4-BE49-F238E27FC236}">
                <a16:creationId xmlns:a16="http://schemas.microsoft.com/office/drawing/2014/main" id="{D7A66996-36C8-E94E-E372-F9583D6BA198}"/>
              </a:ext>
            </a:extLst>
          </p:cNvPr>
          <p:cNvSpPr/>
          <p:nvPr/>
        </p:nvSpPr>
        <p:spPr bwMode="auto">
          <a:xfrm>
            <a:off x="7620000" y="4495800"/>
            <a:ext cx="1447800" cy="228600"/>
          </a:xfrm>
          <a:prstGeom prst="roundRect">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Rounded Corners 9">
            <a:extLst>
              <a:ext uri="{FF2B5EF4-FFF2-40B4-BE49-F238E27FC236}">
                <a16:creationId xmlns:a16="http://schemas.microsoft.com/office/drawing/2014/main" id="{581C03B3-45E0-AC71-DD05-F31247BFE7CB}"/>
              </a:ext>
            </a:extLst>
          </p:cNvPr>
          <p:cNvSpPr/>
          <p:nvPr/>
        </p:nvSpPr>
        <p:spPr bwMode="auto">
          <a:xfrm>
            <a:off x="9525000" y="4495800"/>
            <a:ext cx="1447800" cy="228600"/>
          </a:xfrm>
          <a:prstGeom prst="roundRect">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026161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3A527-35A7-C6E7-104D-4BA8C91BD635}"/>
              </a:ext>
            </a:extLst>
          </p:cNvPr>
          <p:cNvSpPr>
            <a:spLocks noGrp="1"/>
          </p:cNvSpPr>
          <p:nvPr>
            <p:ph type="title"/>
          </p:nvPr>
        </p:nvSpPr>
        <p:spPr/>
        <p:txBody>
          <a:bodyPr/>
          <a:lstStyle/>
          <a:p>
            <a:r>
              <a:rPr lang="en-US" dirty="0"/>
              <a:t>CDAC coupling cap: do this for every bit.</a:t>
            </a:r>
          </a:p>
        </p:txBody>
      </p:sp>
      <p:sp>
        <p:nvSpPr>
          <p:cNvPr id="3" name="Content Placeholder 2">
            <a:extLst>
              <a:ext uri="{FF2B5EF4-FFF2-40B4-BE49-F238E27FC236}">
                <a16:creationId xmlns:a16="http://schemas.microsoft.com/office/drawing/2014/main" id="{444EDFE7-714D-CBED-74A1-3430F4D502F4}"/>
              </a:ext>
            </a:extLst>
          </p:cNvPr>
          <p:cNvSpPr>
            <a:spLocks noGrp="1"/>
          </p:cNvSpPr>
          <p:nvPr>
            <p:ph idx="1"/>
          </p:nvPr>
        </p:nvSpPr>
        <p:spPr>
          <a:xfrm>
            <a:off x="609600" y="1600200"/>
            <a:ext cx="4572000" cy="4648200"/>
          </a:xfrm>
        </p:spPr>
        <p:txBody>
          <a:bodyPr/>
          <a:lstStyle/>
          <a:p>
            <a:r>
              <a:rPr lang="en-US" dirty="0"/>
              <a:t>Advantages: somewhat simpler design</a:t>
            </a:r>
          </a:p>
          <a:p>
            <a:r>
              <a:rPr lang="en-US" dirty="0"/>
              <a:t>Identical unit cell for 8 LSB</a:t>
            </a:r>
          </a:p>
          <a:p>
            <a:r>
              <a:rPr lang="en-US" dirty="0"/>
              <a:t>Same radix for all 8 LSB</a:t>
            </a:r>
          </a:p>
          <a:p>
            <a:r>
              <a:rPr lang="en-US" dirty="0"/>
              <a:t>Avoids non-linearity of the subranges.</a:t>
            </a:r>
          </a:p>
          <a:p>
            <a:endParaRPr lang="en-US" dirty="0"/>
          </a:p>
          <a:p>
            <a:endParaRPr lang="en-US" dirty="0"/>
          </a:p>
          <a:p>
            <a:endParaRPr lang="en-US" dirty="0"/>
          </a:p>
          <a:p>
            <a:endParaRPr lang="en-US" dirty="0"/>
          </a:p>
          <a:p>
            <a:endParaRPr lang="en-US" dirty="0"/>
          </a:p>
          <a:p>
            <a:r>
              <a:rPr lang="en-US" dirty="0">
                <a:solidFill>
                  <a:srgbClr val="FF0000"/>
                </a:solidFill>
                <a:highlight>
                  <a:srgbClr val="FFFF00"/>
                </a:highlight>
              </a:rPr>
              <a:t>Experiment fails:  </a:t>
            </a:r>
            <a:r>
              <a:rPr lang="en-US" dirty="0">
                <a:solidFill>
                  <a:srgbClr val="FF0000"/>
                </a:solidFill>
              </a:rPr>
              <a:t>this C2C arrangement cannot result in a radix 1.8.  Only radix &gt; 2.</a:t>
            </a:r>
          </a:p>
          <a:p>
            <a:endParaRPr lang="en-US" dirty="0">
              <a:solidFill>
                <a:srgbClr val="FF0000"/>
              </a:solidFill>
            </a:endParaRPr>
          </a:p>
          <a:p>
            <a:r>
              <a:rPr lang="en-US" dirty="0">
                <a:solidFill>
                  <a:srgbClr val="FF0000"/>
                </a:solidFill>
                <a:highlight>
                  <a:srgbClr val="00FF00"/>
                </a:highlight>
              </a:rPr>
              <a:t>Alternative: per group of 2?</a:t>
            </a:r>
          </a:p>
        </p:txBody>
      </p:sp>
      <p:sp>
        <p:nvSpPr>
          <p:cNvPr id="4" name="Footer Placeholder 3">
            <a:extLst>
              <a:ext uri="{FF2B5EF4-FFF2-40B4-BE49-F238E27FC236}">
                <a16:creationId xmlns:a16="http://schemas.microsoft.com/office/drawing/2014/main" id="{D62D693D-612C-3F97-C1CE-365951BE9E3B}"/>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46CE1E25-3E25-F46B-E1B8-D75507F9E30B}"/>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163</a:t>
            </a:fld>
            <a:endParaRPr lang="en-US" kern="0" dirty="0"/>
          </a:p>
        </p:txBody>
      </p:sp>
      <p:pic>
        <p:nvPicPr>
          <p:cNvPr id="7" name="Picture 6" descr="A whiteboard with writing on it&#10;&#10;Description automatically generated with medium confidence">
            <a:extLst>
              <a:ext uri="{FF2B5EF4-FFF2-40B4-BE49-F238E27FC236}">
                <a16:creationId xmlns:a16="http://schemas.microsoft.com/office/drawing/2014/main" id="{182B1876-80AB-74C1-1A07-E6AC333953E0}"/>
              </a:ext>
            </a:extLst>
          </p:cNvPr>
          <p:cNvPicPr>
            <a:picLocks noChangeAspect="1"/>
          </p:cNvPicPr>
          <p:nvPr/>
        </p:nvPicPr>
        <p:blipFill rotWithShape="1">
          <a:blip r:embed="rId2" cstate="print">
            <a:biLevel thresh="50000"/>
            <a:extLst>
              <a:ext uri="{28A0092B-C50C-407E-A947-70E740481C1C}">
                <a14:useLocalDpi xmlns:a14="http://schemas.microsoft.com/office/drawing/2010/main" val="0"/>
              </a:ext>
            </a:extLst>
          </a:blip>
          <a:srcRect l="8889" t="28776" r="16667" b="25669"/>
          <a:stretch/>
        </p:blipFill>
        <p:spPr>
          <a:xfrm>
            <a:off x="5481527" y="2212133"/>
            <a:ext cx="5105400" cy="3124200"/>
          </a:xfrm>
          <a:prstGeom prst="rect">
            <a:avLst/>
          </a:prstGeom>
        </p:spPr>
      </p:pic>
    </p:spTree>
    <p:extLst>
      <p:ext uri="{BB962C8B-B14F-4D97-AF65-F5344CB8AC3E}">
        <p14:creationId xmlns:p14="http://schemas.microsoft.com/office/powerpoint/2010/main" val="31576420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CEC6-B388-1704-297A-D19A11D5D0B6}"/>
              </a:ext>
            </a:extLst>
          </p:cNvPr>
          <p:cNvSpPr>
            <a:spLocks noGrp="1"/>
          </p:cNvSpPr>
          <p:nvPr>
            <p:ph type="title"/>
          </p:nvPr>
        </p:nvSpPr>
        <p:spPr>
          <a:xfrm>
            <a:off x="17416" y="0"/>
            <a:ext cx="12707984" cy="1143000"/>
          </a:xfrm>
        </p:spPr>
        <p:txBody>
          <a:bodyPr/>
          <a:lstStyle/>
          <a:p>
            <a:r>
              <a:rPr lang="en-US" sz="3900" dirty="0"/>
              <a:t>Non-binary CDAC approximating radix with #unit caps</a:t>
            </a:r>
          </a:p>
        </p:txBody>
      </p:sp>
      <p:sp>
        <p:nvSpPr>
          <p:cNvPr id="3" name="Content Placeholder 2">
            <a:extLst>
              <a:ext uri="{FF2B5EF4-FFF2-40B4-BE49-F238E27FC236}">
                <a16:creationId xmlns:a16="http://schemas.microsoft.com/office/drawing/2014/main" id="{B8D4072D-B35F-EC47-B595-000E5B908DDA}"/>
              </a:ext>
            </a:extLst>
          </p:cNvPr>
          <p:cNvSpPr>
            <a:spLocks noGrp="1"/>
          </p:cNvSpPr>
          <p:nvPr>
            <p:ph idx="1"/>
          </p:nvPr>
        </p:nvSpPr>
        <p:spPr>
          <a:xfrm>
            <a:off x="609600" y="1600200"/>
            <a:ext cx="4191000" cy="4648200"/>
          </a:xfrm>
        </p:spPr>
        <p:txBody>
          <a:bodyPr/>
          <a:lstStyle/>
          <a:p>
            <a:r>
              <a:rPr lang="en-GB" dirty="0"/>
              <a:t>What if the non-binary CDAC is composed of matched unit capacitors?</a:t>
            </a:r>
          </a:p>
          <a:p>
            <a:r>
              <a:rPr lang="en-GB" dirty="0"/>
              <a:t>This facilitates or freezes the adder coefficients.</a:t>
            </a:r>
          </a:p>
          <a:p>
            <a:endParaRPr lang="en-GB" dirty="0"/>
          </a:p>
          <a:p>
            <a:r>
              <a:rPr lang="en-GB" dirty="0">
                <a:solidFill>
                  <a:schemeClr val="accent6">
                    <a:lumMod val="60000"/>
                    <a:lumOff val="40000"/>
                  </a:schemeClr>
                </a:solidFill>
              </a:rPr>
              <a:t>Examples of how the eight MSBs might be assembled:</a:t>
            </a:r>
          </a:p>
          <a:p>
            <a:endParaRPr lang="en-GB" dirty="0">
              <a:solidFill>
                <a:schemeClr val="accent6">
                  <a:lumMod val="60000"/>
                  <a:lumOff val="40000"/>
                </a:schemeClr>
              </a:solidFill>
            </a:endParaRPr>
          </a:p>
          <a:p>
            <a:r>
              <a:rPr lang="en-GB" dirty="0">
                <a:solidFill>
                  <a:schemeClr val="accent6">
                    <a:lumMod val="60000"/>
                    <a:lumOff val="40000"/>
                  </a:schemeClr>
                </a:solidFill>
              </a:rPr>
              <a:t>The only remaining variable is the size of the coupling capacitor, which must remain finely programmable on its own (as </a:t>
            </a:r>
            <a:r>
              <a:rPr lang="en-GB">
                <a:solidFill>
                  <a:schemeClr val="accent6">
                    <a:lumMod val="60000"/>
                    <a:lumOff val="40000"/>
                  </a:schemeClr>
                </a:solidFill>
              </a:rPr>
              <a:t>in TIMA </a:t>
            </a:r>
            <a:r>
              <a:rPr lang="en-GB" dirty="0">
                <a:solidFill>
                  <a:schemeClr val="accent6">
                    <a:lumMod val="60000"/>
                    <a:lumOff val="40000"/>
                  </a:schemeClr>
                </a:solidFill>
              </a:rPr>
              <a:t>paper).</a:t>
            </a:r>
          </a:p>
          <a:p>
            <a:endParaRPr lang="en-GB" dirty="0">
              <a:solidFill>
                <a:schemeClr val="accent6">
                  <a:lumMod val="60000"/>
                  <a:lumOff val="40000"/>
                </a:schemeClr>
              </a:solidFill>
            </a:endParaRPr>
          </a:p>
          <a:p>
            <a:r>
              <a:rPr lang="en-GB" dirty="0">
                <a:solidFill>
                  <a:schemeClr val="accent6">
                    <a:lumMod val="60000"/>
                    <a:lumOff val="40000"/>
                  </a:schemeClr>
                </a:solidFill>
              </a:rPr>
              <a:t>Greatly simplifies parameter upload to 16xADDER. Adder itself becomes smaller.  Yet makes the CDAC(proper) much bigger</a:t>
            </a:r>
          </a:p>
          <a:p>
            <a:endParaRPr lang="en-US" dirty="0"/>
          </a:p>
        </p:txBody>
      </p:sp>
      <p:sp>
        <p:nvSpPr>
          <p:cNvPr id="4" name="Footer Placeholder 3">
            <a:extLst>
              <a:ext uri="{FF2B5EF4-FFF2-40B4-BE49-F238E27FC236}">
                <a16:creationId xmlns:a16="http://schemas.microsoft.com/office/drawing/2014/main" id="{47934B74-65A3-C728-A49A-FB6B2C4348B6}"/>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600E558C-D545-2ACA-5BDD-B90B46734FBD}"/>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164</a:t>
            </a:fld>
            <a:endParaRPr lang="en-US" kern="0" dirty="0"/>
          </a:p>
        </p:txBody>
      </p:sp>
      <p:graphicFrame>
        <p:nvGraphicFramePr>
          <p:cNvPr id="6" name="Object 5">
            <a:extLst>
              <a:ext uri="{FF2B5EF4-FFF2-40B4-BE49-F238E27FC236}">
                <a16:creationId xmlns:a16="http://schemas.microsoft.com/office/drawing/2014/main" id="{E8E2E4E3-D751-8C59-970F-92B2E0449611}"/>
              </a:ext>
            </a:extLst>
          </p:cNvPr>
          <p:cNvGraphicFramePr>
            <a:graphicFrameLocks noChangeAspect="1"/>
          </p:cNvGraphicFramePr>
          <p:nvPr>
            <p:extLst>
              <p:ext uri="{D42A27DB-BD31-4B8C-83A1-F6EECF244321}">
                <p14:modId xmlns:p14="http://schemas.microsoft.com/office/powerpoint/2010/main" val="1405972338"/>
              </p:ext>
            </p:extLst>
          </p:nvPr>
        </p:nvGraphicFramePr>
        <p:xfrm>
          <a:off x="4800600" y="762000"/>
          <a:ext cx="4424362" cy="5835563"/>
        </p:xfrm>
        <a:graphic>
          <a:graphicData uri="http://schemas.openxmlformats.org/presentationml/2006/ole">
            <mc:AlternateContent xmlns:mc="http://schemas.openxmlformats.org/markup-compatibility/2006">
              <mc:Choice xmlns:v="urn:schemas-microsoft-com:vml" Requires="v">
                <p:oleObj name="Worksheet" r:id="rId2" imgW="3055797" imgH="4030798" progId="Excel.Sheet.12">
                  <p:embed/>
                </p:oleObj>
              </mc:Choice>
              <mc:Fallback>
                <p:oleObj name="Worksheet" r:id="rId2" imgW="3055797" imgH="4030798" progId="Excel.Sheet.12">
                  <p:embed/>
                  <p:pic>
                    <p:nvPicPr>
                      <p:cNvPr id="0" name=""/>
                      <p:cNvPicPr/>
                      <p:nvPr/>
                    </p:nvPicPr>
                    <p:blipFill>
                      <a:blip r:embed="rId3"/>
                      <a:stretch>
                        <a:fillRect/>
                      </a:stretch>
                    </p:blipFill>
                    <p:spPr>
                      <a:xfrm>
                        <a:off x="4800600" y="762000"/>
                        <a:ext cx="4424362" cy="583556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6F40A801-FD5B-1AFA-7BD9-B7417CF50883}"/>
              </a:ext>
            </a:extLst>
          </p:cNvPr>
          <p:cNvSpPr txBox="1"/>
          <p:nvPr/>
        </p:nvSpPr>
        <p:spPr>
          <a:xfrm>
            <a:off x="609600" y="990600"/>
            <a:ext cx="2326278" cy="369332"/>
          </a:xfrm>
          <a:prstGeom prst="rect">
            <a:avLst/>
          </a:prstGeom>
          <a:noFill/>
        </p:spPr>
        <p:txBody>
          <a:bodyPr wrap="none" rtlCol="0">
            <a:spAutoFit/>
          </a:bodyPr>
          <a:lstStyle/>
          <a:p>
            <a:r>
              <a:rPr lang="en-US" dirty="0">
                <a:solidFill>
                  <a:schemeClr val="accent6">
                    <a:lumMod val="60000"/>
                    <a:lumOff val="40000"/>
                  </a:schemeClr>
                </a:solidFill>
              </a:rPr>
              <a:t>As in Notebook 0677</a:t>
            </a:r>
          </a:p>
        </p:txBody>
      </p:sp>
    </p:spTree>
    <p:extLst>
      <p:ext uri="{BB962C8B-B14F-4D97-AF65-F5344CB8AC3E}">
        <p14:creationId xmlns:p14="http://schemas.microsoft.com/office/powerpoint/2010/main" val="11347690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0AE2-9430-D05A-8B3F-5D24A73706FB}"/>
              </a:ext>
            </a:extLst>
          </p:cNvPr>
          <p:cNvSpPr>
            <a:spLocks noGrp="1"/>
          </p:cNvSpPr>
          <p:nvPr>
            <p:ph type="title"/>
          </p:nvPr>
        </p:nvSpPr>
        <p:spPr/>
        <p:txBody>
          <a:bodyPr/>
          <a:lstStyle/>
          <a:p>
            <a:r>
              <a:rPr lang="en-US" dirty="0"/>
              <a:t>NB2B with integer weights</a:t>
            </a:r>
          </a:p>
        </p:txBody>
      </p:sp>
      <p:sp>
        <p:nvSpPr>
          <p:cNvPr id="3" name="Content Placeholder 2">
            <a:extLst>
              <a:ext uri="{FF2B5EF4-FFF2-40B4-BE49-F238E27FC236}">
                <a16:creationId xmlns:a16="http://schemas.microsoft.com/office/drawing/2014/main" id="{8B378F5B-212B-0CA4-F860-A8CDC46E6354}"/>
              </a:ext>
            </a:extLst>
          </p:cNvPr>
          <p:cNvSpPr>
            <a:spLocks noGrp="1"/>
          </p:cNvSpPr>
          <p:nvPr>
            <p:ph idx="1"/>
          </p:nvPr>
        </p:nvSpPr>
        <p:spPr>
          <a:xfrm>
            <a:off x="609600" y="2743200"/>
            <a:ext cx="4572000" cy="3505200"/>
          </a:xfrm>
        </p:spPr>
        <p:txBody>
          <a:bodyPr/>
          <a:lstStyle/>
          <a:p>
            <a:r>
              <a:rPr lang="en-US" dirty="0"/>
              <a:t>The weights            can be encoded in a 8-bit word, adding to a maximum value of 210.  One needs 7 [8-bit or less] adders.</a:t>
            </a:r>
          </a:p>
          <a:p>
            <a:r>
              <a:rPr lang="en-US" dirty="0"/>
              <a:t>The weights of the lower bits add up to less than the above “2”, again can be realized in 8 (7/8/9) bit adders.  These coefficient are variable, yet have a large systematicity.</a:t>
            </a:r>
          </a:p>
          <a:p>
            <a:endParaRPr lang="en-US" dirty="0">
              <a:solidFill>
                <a:schemeClr val="accent6">
                  <a:lumMod val="60000"/>
                  <a:lumOff val="40000"/>
                </a:schemeClr>
              </a:solidFill>
            </a:endParaRPr>
          </a:p>
          <a:p>
            <a:r>
              <a:rPr lang="en-US" dirty="0">
                <a:solidFill>
                  <a:schemeClr val="accent6">
                    <a:lumMod val="60000"/>
                    <a:lumOff val="40000"/>
                  </a:schemeClr>
                </a:solidFill>
              </a:rPr>
              <a:t>For comparison Notebook 0645 brute force approach→</a:t>
            </a:r>
          </a:p>
        </p:txBody>
      </p:sp>
      <p:sp>
        <p:nvSpPr>
          <p:cNvPr id="4" name="Footer Placeholder 3">
            <a:extLst>
              <a:ext uri="{FF2B5EF4-FFF2-40B4-BE49-F238E27FC236}">
                <a16:creationId xmlns:a16="http://schemas.microsoft.com/office/drawing/2014/main" id="{8EB3D4BC-262A-D1EF-2BC0-174FC4DD022F}"/>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19BB1BCF-D2D2-8485-EA08-13F49FDB0795}"/>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165</a:t>
            </a:fld>
            <a:endParaRPr lang="en-US" kern="0" dirty="0"/>
          </a:p>
        </p:txBody>
      </p:sp>
      <p:sp>
        <p:nvSpPr>
          <p:cNvPr id="7" name="TextBox 6">
            <a:extLst>
              <a:ext uri="{FF2B5EF4-FFF2-40B4-BE49-F238E27FC236}">
                <a16:creationId xmlns:a16="http://schemas.microsoft.com/office/drawing/2014/main" id="{13CB2723-2D5D-2354-E952-C613A2515419}"/>
              </a:ext>
            </a:extLst>
          </p:cNvPr>
          <p:cNvSpPr txBox="1"/>
          <p:nvPr/>
        </p:nvSpPr>
        <p:spPr>
          <a:xfrm>
            <a:off x="1981200" y="685800"/>
            <a:ext cx="631371" cy="2308324"/>
          </a:xfrm>
          <a:prstGeom prst="rect">
            <a:avLst/>
          </a:prstGeom>
          <a:noFill/>
          <a:ln>
            <a:solidFill>
              <a:schemeClr val="tx1"/>
            </a:solidFill>
          </a:ln>
        </p:spPr>
        <p:txBody>
          <a:bodyPr wrap="square">
            <a:spAutoFit/>
          </a:bodyPr>
          <a:lstStyle/>
          <a:p>
            <a:pPr algn="ctr"/>
            <a:r>
              <a:rPr lang="en-US" sz="1800" b="0" i="0" u="none" strike="noStrike" baseline="0" dirty="0">
                <a:solidFill>
                  <a:srgbClr val="000000"/>
                </a:solidFill>
                <a:latin typeface="Calibri" panose="020F0502020204030204" pitchFamily="34" charset="0"/>
              </a:rPr>
              <a:t>94</a:t>
            </a:r>
          </a:p>
          <a:p>
            <a:pPr algn="ctr"/>
            <a:r>
              <a:rPr lang="en-US" sz="1800" b="0" i="0" u="none" strike="noStrike" baseline="0" dirty="0">
                <a:solidFill>
                  <a:srgbClr val="000000"/>
                </a:solidFill>
                <a:latin typeface="Calibri" panose="020F0502020204030204" pitchFamily="34" charset="0"/>
              </a:rPr>
              <a:t>52</a:t>
            </a:r>
          </a:p>
          <a:p>
            <a:pPr algn="ctr"/>
            <a:r>
              <a:rPr lang="en-US" sz="1800" b="0" i="0" u="none" strike="noStrike" baseline="0" dirty="0">
                <a:solidFill>
                  <a:srgbClr val="000000"/>
                </a:solidFill>
                <a:latin typeface="Calibri" panose="020F0502020204030204" pitchFamily="34" charset="0"/>
              </a:rPr>
              <a:t>29</a:t>
            </a:r>
          </a:p>
          <a:p>
            <a:pPr algn="ctr"/>
            <a:r>
              <a:rPr lang="en-US" sz="1800" b="0" i="0" u="none" strike="noStrike" baseline="0" dirty="0">
                <a:solidFill>
                  <a:srgbClr val="000000"/>
                </a:solidFill>
                <a:latin typeface="Calibri" panose="020F0502020204030204" pitchFamily="34" charset="0"/>
              </a:rPr>
              <a:t>16</a:t>
            </a:r>
          </a:p>
          <a:p>
            <a:pPr algn="ctr"/>
            <a:r>
              <a:rPr lang="en-US" sz="1800" b="0" i="0" u="none" strike="noStrike" baseline="0" dirty="0">
                <a:solidFill>
                  <a:srgbClr val="000000"/>
                </a:solidFill>
                <a:latin typeface="Calibri" panose="020F0502020204030204" pitchFamily="34" charset="0"/>
              </a:rPr>
              <a:t>9</a:t>
            </a:r>
          </a:p>
          <a:p>
            <a:pPr algn="ctr"/>
            <a:r>
              <a:rPr lang="en-US" sz="1800" b="0" i="0" u="none" strike="noStrike" baseline="0" dirty="0">
                <a:solidFill>
                  <a:srgbClr val="000000"/>
                </a:solidFill>
                <a:latin typeface="Calibri" panose="020F0502020204030204" pitchFamily="34" charset="0"/>
              </a:rPr>
              <a:t>5</a:t>
            </a:r>
          </a:p>
          <a:p>
            <a:pPr algn="ctr"/>
            <a:r>
              <a:rPr lang="en-US" sz="1800" b="0" i="0" u="none" strike="noStrike" baseline="0" dirty="0">
                <a:solidFill>
                  <a:srgbClr val="000000"/>
                </a:solidFill>
                <a:latin typeface="Calibri" panose="020F0502020204030204" pitchFamily="34" charset="0"/>
              </a:rPr>
              <a:t>3</a:t>
            </a:r>
          </a:p>
          <a:p>
            <a:pPr algn="ctr"/>
            <a:r>
              <a:rPr lang="en-US" sz="1800" b="0" i="0" u="none" strike="noStrike" baseline="0" dirty="0">
                <a:solidFill>
                  <a:srgbClr val="000000"/>
                </a:solidFill>
                <a:latin typeface="Calibri" panose="020F0502020204030204" pitchFamily="34" charset="0"/>
              </a:rPr>
              <a:t>2</a:t>
            </a:r>
          </a:p>
        </p:txBody>
      </p:sp>
      <p:pic>
        <p:nvPicPr>
          <p:cNvPr id="9" name="Picture 8">
            <a:extLst>
              <a:ext uri="{FF2B5EF4-FFF2-40B4-BE49-F238E27FC236}">
                <a16:creationId xmlns:a16="http://schemas.microsoft.com/office/drawing/2014/main" id="{1C537795-FD2F-C284-5AEB-30C9A6F273F3}"/>
              </a:ext>
            </a:extLst>
          </p:cNvPr>
          <p:cNvPicPr>
            <a:picLocks noChangeAspect="1"/>
          </p:cNvPicPr>
          <p:nvPr/>
        </p:nvPicPr>
        <p:blipFill>
          <a:blip r:embed="rId2"/>
          <a:stretch>
            <a:fillRect/>
          </a:stretch>
        </p:blipFill>
        <p:spPr>
          <a:xfrm>
            <a:off x="5503817" y="713792"/>
            <a:ext cx="6417305" cy="3657600"/>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C5120A40-1673-445F-270D-53EB311BB13E}"/>
              </a:ext>
            </a:extLst>
          </p:cNvPr>
          <p:cNvSpPr txBox="1"/>
          <p:nvPr/>
        </p:nvSpPr>
        <p:spPr>
          <a:xfrm>
            <a:off x="7315200" y="344460"/>
            <a:ext cx="2351926" cy="369332"/>
          </a:xfrm>
          <a:prstGeom prst="rect">
            <a:avLst/>
          </a:prstGeom>
          <a:noFill/>
        </p:spPr>
        <p:txBody>
          <a:bodyPr wrap="none" rtlCol="0">
            <a:spAutoFit/>
          </a:bodyPr>
          <a:lstStyle/>
          <a:p>
            <a:r>
              <a:rPr lang="en-US" dirty="0"/>
              <a:t>From Notebook 0645</a:t>
            </a:r>
          </a:p>
        </p:txBody>
      </p:sp>
    </p:spTree>
    <p:extLst>
      <p:ext uri="{BB962C8B-B14F-4D97-AF65-F5344CB8AC3E}">
        <p14:creationId xmlns:p14="http://schemas.microsoft.com/office/powerpoint/2010/main" val="38592745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5431F-52BC-29B3-FDD5-188E377CEA3E}"/>
              </a:ext>
            </a:extLst>
          </p:cNvPr>
          <p:cNvSpPr>
            <a:spLocks noGrp="1"/>
          </p:cNvSpPr>
          <p:nvPr>
            <p:ph type="title"/>
          </p:nvPr>
        </p:nvSpPr>
        <p:spPr/>
        <p:txBody>
          <a:bodyPr/>
          <a:lstStyle/>
          <a:p>
            <a:r>
              <a:rPr lang="en-US" dirty="0"/>
              <a:t>Memory effect</a:t>
            </a:r>
          </a:p>
        </p:txBody>
      </p:sp>
      <p:sp>
        <p:nvSpPr>
          <p:cNvPr id="3" name="Content Placeholder 2">
            <a:extLst>
              <a:ext uri="{FF2B5EF4-FFF2-40B4-BE49-F238E27FC236}">
                <a16:creationId xmlns:a16="http://schemas.microsoft.com/office/drawing/2014/main" id="{2BED41F5-6871-E249-8C21-F2B7512976D3}"/>
              </a:ext>
            </a:extLst>
          </p:cNvPr>
          <p:cNvSpPr>
            <a:spLocks noGrp="1"/>
          </p:cNvSpPr>
          <p:nvPr>
            <p:ph idx="1"/>
          </p:nvPr>
        </p:nvSpPr>
        <p:spPr/>
        <p:txBody>
          <a:bodyPr/>
          <a:lstStyle/>
          <a:p>
            <a:r>
              <a:rPr lang="en-US" dirty="0"/>
              <a:t>It was suggested that settling of the inputs stage causes memory effect 20230713 layout review of SARADC10</a:t>
            </a:r>
          </a:p>
          <a:p>
            <a:endParaRPr lang="en-US" dirty="0"/>
          </a:p>
          <a:p>
            <a:r>
              <a:rPr lang="en-US" dirty="0"/>
              <a:t>A way to cancel his might be to briefly shunt / preset / </a:t>
            </a:r>
            <a:r>
              <a:rPr lang="en-US" dirty="0" err="1"/>
              <a:t>precharge</a:t>
            </a:r>
            <a:r>
              <a:rPr lang="en-US" dirty="0"/>
              <a:t> the capacitor nodes.</a:t>
            </a:r>
          </a:p>
          <a:p>
            <a:endParaRPr lang="en-US" dirty="0"/>
          </a:p>
          <a:p>
            <a:r>
              <a:rPr lang="en-US" dirty="0"/>
              <a:t>Needs confirmation.</a:t>
            </a:r>
          </a:p>
        </p:txBody>
      </p:sp>
      <p:sp>
        <p:nvSpPr>
          <p:cNvPr id="4" name="Footer Placeholder 3">
            <a:extLst>
              <a:ext uri="{FF2B5EF4-FFF2-40B4-BE49-F238E27FC236}">
                <a16:creationId xmlns:a16="http://schemas.microsoft.com/office/drawing/2014/main" id="{8AC0B892-A3D0-7F61-4C0B-A6DAAD9D6C14}"/>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34A188C4-BBB6-6A67-29D7-FE222CEDED04}"/>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166</a:t>
            </a:fld>
            <a:endParaRPr lang="en-US" kern="0" dirty="0"/>
          </a:p>
        </p:txBody>
      </p:sp>
    </p:spTree>
    <p:extLst>
      <p:ext uri="{BB962C8B-B14F-4D97-AF65-F5344CB8AC3E}">
        <p14:creationId xmlns:p14="http://schemas.microsoft.com/office/powerpoint/2010/main" val="5916823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89983-272A-A559-5819-22282186BE1D}"/>
              </a:ext>
            </a:extLst>
          </p:cNvPr>
          <p:cNvSpPr>
            <a:spLocks noGrp="1"/>
          </p:cNvSpPr>
          <p:nvPr>
            <p:ph type="title"/>
          </p:nvPr>
        </p:nvSpPr>
        <p:spPr>
          <a:xfrm>
            <a:off x="17416" y="0"/>
            <a:ext cx="12174583" cy="1143000"/>
          </a:xfrm>
        </p:spPr>
        <p:txBody>
          <a:bodyPr/>
          <a:lstStyle/>
          <a:p>
            <a:r>
              <a:rPr lang="en-US" dirty="0"/>
              <a:t>Embed upload&lt;&gt; generation in each ADC core.</a:t>
            </a:r>
          </a:p>
        </p:txBody>
      </p:sp>
      <p:sp>
        <p:nvSpPr>
          <p:cNvPr id="3" name="Content Placeholder 2">
            <a:extLst>
              <a:ext uri="{FF2B5EF4-FFF2-40B4-BE49-F238E27FC236}">
                <a16:creationId xmlns:a16="http://schemas.microsoft.com/office/drawing/2014/main" id="{5DFF3FF4-184E-9771-81AE-664B78C26EFE}"/>
              </a:ext>
            </a:extLst>
          </p:cNvPr>
          <p:cNvSpPr>
            <a:spLocks noGrp="1"/>
          </p:cNvSpPr>
          <p:nvPr>
            <p:ph idx="1"/>
          </p:nvPr>
        </p:nvSpPr>
        <p:spPr/>
        <p:txBody>
          <a:bodyPr/>
          <a:lstStyle/>
          <a:p>
            <a:r>
              <a:rPr lang="en-US" dirty="0"/>
              <a:t>Presently (SARAD10) the circuit </a:t>
            </a:r>
            <a:r>
              <a:rPr lang="en-US" dirty="0">
                <a:solidFill>
                  <a:srgbClr val="00B050"/>
                </a:solidFill>
              </a:rPr>
              <a:t>xscanner_parallel8 </a:t>
            </a:r>
            <a:r>
              <a:rPr lang="en-US" dirty="0"/>
              <a:t>created the control to enable the output of data of each ADC core in sequence.</a:t>
            </a:r>
          </a:p>
          <a:p>
            <a:endParaRPr lang="en-US" dirty="0"/>
          </a:p>
          <a:p>
            <a:r>
              <a:rPr lang="en-US" dirty="0"/>
              <a:t>We propose to remove xscanner_parallel8 and embed short pieces of DFF9 inside each ADC core.  This </a:t>
            </a:r>
            <a:r>
              <a:rPr lang="en-US" dirty="0" err="1"/>
              <a:t>ressembles</a:t>
            </a:r>
            <a:r>
              <a:rPr lang="en-US" dirty="0"/>
              <a:t> the earlier implementation of “sync/next” circuitry in the sequencer to be used in interleaving mode. </a:t>
            </a:r>
          </a:p>
          <a:p>
            <a:endParaRPr lang="en-US" dirty="0"/>
          </a:p>
          <a:p>
            <a:r>
              <a:rPr lang="en-US" dirty="0"/>
              <a:t>Advantage: </a:t>
            </a:r>
          </a:p>
          <a:p>
            <a:pPr marL="285750" indent="-285750">
              <a:buFont typeface="Arial" panose="020B0604020202020204" pitchFamily="34" charset="0"/>
              <a:buChar char="•"/>
            </a:pPr>
            <a:r>
              <a:rPr lang="en-US" dirty="0"/>
              <a:t>Scalable, not needing to know number of parallel cores in advance</a:t>
            </a:r>
          </a:p>
          <a:p>
            <a:pPr marL="285750" indent="-285750">
              <a:buFont typeface="Arial" panose="020B0604020202020204" pitchFamily="34" charset="0"/>
              <a:buChar char="•"/>
            </a:pPr>
            <a:r>
              <a:rPr lang="en-US" dirty="0"/>
              <a:t>Simpler circuit, no </a:t>
            </a:r>
            <a:r>
              <a:rPr lang="en-US" dirty="0" err="1"/>
              <a:t>cleansync</a:t>
            </a:r>
            <a:r>
              <a:rPr lang="en-US"/>
              <a:t>, </a:t>
            </a:r>
          </a:p>
          <a:p>
            <a:pPr marL="285750" indent="-285750">
              <a:buFont typeface="Arial" panose="020B0604020202020204" pitchFamily="34" charset="0"/>
              <a:buChar char="•"/>
            </a:pPr>
            <a:r>
              <a:rPr lang="en-US"/>
              <a:t>Using </a:t>
            </a:r>
            <a:r>
              <a:rPr lang="en-US" dirty="0"/>
              <a:t>DFF9 instead of DFF5 which still has risk of racing. </a:t>
            </a:r>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C6551D99-6B31-D077-EE77-461F59FDF499}"/>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70BEF042-A1DE-562C-F466-B5AC9729EAB9}"/>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167</a:t>
            </a:fld>
            <a:endParaRPr lang="en-US" kern="0" dirty="0"/>
          </a:p>
        </p:txBody>
      </p:sp>
    </p:spTree>
    <p:extLst>
      <p:ext uri="{BB962C8B-B14F-4D97-AF65-F5344CB8AC3E}">
        <p14:creationId xmlns:p14="http://schemas.microsoft.com/office/powerpoint/2010/main" val="33519100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DFDC-E406-F403-2C14-2BFD0ED9A87E}"/>
              </a:ext>
            </a:extLst>
          </p:cNvPr>
          <p:cNvSpPr>
            <a:spLocks noGrp="1"/>
          </p:cNvSpPr>
          <p:nvPr>
            <p:ph type="title"/>
          </p:nvPr>
        </p:nvSpPr>
        <p:spPr>
          <a:xfrm>
            <a:off x="17416" y="0"/>
            <a:ext cx="12250783" cy="1143000"/>
          </a:xfrm>
        </p:spPr>
        <p:txBody>
          <a:bodyPr/>
          <a:lstStyle/>
          <a:p>
            <a:r>
              <a:rPr lang="en-US" dirty="0"/>
              <a:t>Sequencing upload&lt;&gt; in parallel configuration</a:t>
            </a:r>
          </a:p>
        </p:txBody>
      </p:sp>
      <p:sp>
        <p:nvSpPr>
          <p:cNvPr id="3" name="Content Placeholder 2">
            <a:extLst>
              <a:ext uri="{FF2B5EF4-FFF2-40B4-BE49-F238E27FC236}">
                <a16:creationId xmlns:a16="http://schemas.microsoft.com/office/drawing/2014/main" id="{E18AB618-F66F-914E-F790-FC26645A9A39}"/>
              </a:ext>
            </a:extLst>
          </p:cNvPr>
          <p:cNvSpPr>
            <a:spLocks noGrp="1"/>
          </p:cNvSpPr>
          <p:nvPr>
            <p:ph idx="1"/>
          </p:nvPr>
        </p:nvSpPr>
        <p:spPr>
          <a:xfrm>
            <a:off x="609600" y="1600200"/>
            <a:ext cx="3352800" cy="4648200"/>
          </a:xfrm>
        </p:spPr>
        <p:txBody>
          <a:bodyPr/>
          <a:lstStyle/>
          <a:p>
            <a:r>
              <a:rPr lang="en-US" dirty="0"/>
              <a:t>The core ADCs are driven in parallel from the sequencer.</a:t>
            </a:r>
          </a:p>
          <a:p>
            <a:r>
              <a:rPr lang="en-US" dirty="0"/>
              <a:t>There is a separate little </a:t>
            </a:r>
            <a:r>
              <a:rPr lang="en-US" dirty="0" err="1"/>
              <a:t>shiftregister</a:t>
            </a:r>
            <a:r>
              <a:rPr lang="en-US" dirty="0"/>
              <a:t> enabling the upload from each core in sequence.  The “upload&lt;&gt;” controls are made by a separate circuit xscan_parallel8.</a:t>
            </a:r>
          </a:p>
          <a:p>
            <a:endParaRPr lang="en-US" dirty="0"/>
          </a:p>
          <a:p>
            <a:r>
              <a:rPr lang="en-US" dirty="0"/>
              <a:t>We propose to remove this and replace it by a solution as in next slide.</a:t>
            </a:r>
          </a:p>
        </p:txBody>
      </p:sp>
      <p:sp>
        <p:nvSpPr>
          <p:cNvPr id="4" name="Footer Placeholder 3">
            <a:extLst>
              <a:ext uri="{FF2B5EF4-FFF2-40B4-BE49-F238E27FC236}">
                <a16:creationId xmlns:a16="http://schemas.microsoft.com/office/drawing/2014/main" id="{2FE6A63C-7217-D525-D574-45578EE84124}"/>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C125A6C3-6DE4-C613-6D0F-87DFF878478C}"/>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168</a:t>
            </a:fld>
            <a:endParaRPr lang="en-US" kern="0" dirty="0"/>
          </a:p>
        </p:txBody>
      </p:sp>
      <p:pic>
        <p:nvPicPr>
          <p:cNvPr id="9" name="Picture 8">
            <a:extLst>
              <a:ext uri="{FF2B5EF4-FFF2-40B4-BE49-F238E27FC236}">
                <a16:creationId xmlns:a16="http://schemas.microsoft.com/office/drawing/2014/main" id="{260023B6-C745-5F7B-AF03-864E0BF90E55}"/>
              </a:ext>
            </a:extLst>
          </p:cNvPr>
          <p:cNvPicPr>
            <a:picLocks noChangeAspect="1"/>
          </p:cNvPicPr>
          <p:nvPr/>
        </p:nvPicPr>
        <p:blipFill>
          <a:blip r:embed="rId2"/>
          <a:stretch>
            <a:fillRect/>
          </a:stretch>
        </p:blipFill>
        <p:spPr>
          <a:xfrm>
            <a:off x="4190999" y="881792"/>
            <a:ext cx="7983583" cy="3337282"/>
          </a:xfrm>
          <a:prstGeom prst="rect">
            <a:avLst/>
          </a:prstGeom>
        </p:spPr>
      </p:pic>
      <p:pic>
        <p:nvPicPr>
          <p:cNvPr id="11" name="Picture 10">
            <a:extLst>
              <a:ext uri="{FF2B5EF4-FFF2-40B4-BE49-F238E27FC236}">
                <a16:creationId xmlns:a16="http://schemas.microsoft.com/office/drawing/2014/main" id="{9A94024E-2BD6-65F8-D23A-61289863F91D}"/>
              </a:ext>
            </a:extLst>
          </p:cNvPr>
          <p:cNvPicPr>
            <a:picLocks noChangeAspect="1"/>
          </p:cNvPicPr>
          <p:nvPr/>
        </p:nvPicPr>
        <p:blipFill>
          <a:blip r:embed="rId3"/>
          <a:stretch>
            <a:fillRect/>
          </a:stretch>
        </p:blipFill>
        <p:spPr>
          <a:xfrm>
            <a:off x="4190999" y="4447674"/>
            <a:ext cx="6334743" cy="2363608"/>
          </a:xfrm>
          <a:prstGeom prst="rect">
            <a:avLst/>
          </a:prstGeom>
        </p:spPr>
      </p:pic>
    </p:spTree>
    <p:extLst>
      <p:ext uri="{BB962C8B-B14F-4D97-AF65-F5344CB8AC3E}">
        <p14:creationId xmlns:p14="http://schemas.microsoft.com/office/powerpoint/2010/main" val="16225927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5CC046-C26D-EEE8-10F7-2F8AE9E5A4A2}"/>
              </a:ext>
            </a:extLst>
          </p:cNvPr>
          <p:cNvPicPr>
            <a:picLocks noChangeAspect="1"/>
          </p:cNvPicPr>
          <p:nvPr/>
        </p:nvPicPr>
        <p:blipFill>
          <a:blip r:embed="rId2"/>
          <a:stretch>
            <a:fillRect/>
          </a:stretch>
        </p:blipFill>
        <p:spPr>
          <a:xfrm>
            <a:off x="1411594" y="4333619"/>
            <a:ext cx="2772896" cy="2524381"/>
          </a:xfrm>
          <a:prstGeom prst="rect">
            <a:avLst/>
          </a:prstGeom>
        </p:spPr>
      </p:pic>
      <p:sp>
        <p:nvSpPr>
          <p:cNvPr id="2" name="Title 1">
            <a:extLst>
              <a:ext uri="{FF2B5EF4-FFF2-40B4-BE49-F238E27FC236}">
                <a16:creationId xmlns:a16="http://schemas.microsoft.com/office/drawing/2014/main" id="{3A40C9A6-460E-E4EA-4A3B-615D25168CAE}"/>
              </a:ext>
            </a:extLst>
          </p:cNvPr>
          <p:cNvSpPr>
            <a:spLocks noGrp="1"/>
          </p:cNvSpPr>
          <p:nvPr>
            <p:ph type="title"/>
          </p:nvPr>
        </p:nvSpPr>
        <p:spPr>
          <a:xfrm>
            <a:off x="17416" y="0"/>
            <a:ext cx="12403183" cy="1143000"/>
          </a:xfrm>
        </p:spPr>
        <p:txBody>
          <a:bodyPr/>
          <a:lstStyle/>
          <a:p>
            <a:r>
              <a:rPr lang="en-US" dirty="0"/>
              <a:t>sync/next </a:t>
            </a:r>
            <a:r>
              <a:rPr lang="en-US" dirty="0" err="1"/>
              <a:t>shiftregister</a:t>
            </a:r>
            <a:r>
              <a:rPr lang="en-US" dirty="0"/>
              <a:t> when interleaving</a:t>
            </a:r>
          </a:p>
        </p:txBody>
      </p:sp>
      <p:sp>
        <p:nvSpPr>
          <p:cNvPr id="3" name="Content Placeholder 2">
            <a:extLst>
              <a:ext uri="{FF2B5EF4-FFF2-40B4-BE49-F238E27FC236}">
                <a16:creationId xmlns:a16="http://schemas.microsoft.com/office/drawing/2014/main" id="{10A687D1-BF5E-58FB-7887-262DFE0D4B95}"/>
              </a:ext>
            </a:extLst>
          </p:cNvPr>
          <p:cNvSpPr>
            <a:spLocks noGrp="1"/>
          </p:cNvSpPr>
          <p:nvPr>
            <p:ph idx="1"/>
          </p:nvPr>
        </p:nvSpPr>
        <p:spPr>
          <a:xfrm>
            <a:off x="465908" y="1104900"/>
            <a:ext cx="3962400" cy="2737213"/>
          </a:xfrm>
        </p:spPr>
        <p:txBody>
          <a:bodyPr/>
          <a:lstStyle/>
          <a:p>
            <a:r>
              <a:rPr lang="en-US" dirty="0"/>
              <a:t>For use in the interleaving topology, each sequencer contains a short </a:t>
            </a:r>
            <a:r>
              <a:rPr lang="en-US" dirty="0" err="1"/>
              <a:t>shiftregister</a:t>
            </a:r>
            <a:r>
              <a:rPr lang="en-US" dirty="0"/>
              <a:t>, propagating its own “sync” with a delay to “next” sync of the next ADC </a:t>
            </a:r>
            <a:r>
              <a:rPr lang="en-US" dirty="0" err="1"/>
              <a:t>sequencer&amp;core</a:t>
            </a:r>
            <a:r>
              <a:rPr lang="en-US" dirty="0"/>
              <a:t>.  This realizes the delayed start of conversion for the interleaved ADC cores.</a:t>
            </a:r>
          </a:p>
          <a:p>
            <a:endParaRPr lang="en-US" dirty="0"/>
          </a:p>
          <a:p>
            <a:endParaRPr lang="en-US" dirty="0"/>
          </a:p>
        </p:txBody>
      </p:sp>
      <p:sp>
        <p:nvSpPr>
          <p:cNvPr id="4" name="Footer Placeholder 3">
            <a:extLst>
              <a:ext uri="{FF2B5EF4-FFF2-40B4-BE49-F238E27FC236}">
                <a16:creationId xmlns:a16="http://schemas.microsoft.com/office/drawing/2014/main" id="{B38FD87B-A14F-4025-5CAD-65B480C4C6F5}"/>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51D97309-FB38-6DBE-EEF4-233E377FE9A0}"/>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169</a:t>
            </a:fld>
            <a:endParaRPr lang="en-US" kern="0" dirty="0"/>
          </a:p>
        </p:txBody>
      </p:sp>
      <p:pic>
        <p:nvPicPr>
          <p:cNvPr id="7" name="Picture 6">
            <a:extLst>
              <a:ext uri="{FF2B5EF4-FFF2-40B4-BE49-F238E27FC236}">
                <a16:creationId xmlns:a16="http://schemas.microsoft.com/office/drawing/2014/main" id="{59863875-12D1-D93D-26DF-F927FB7243CE}"/>
              </a:ext>
            </a:extLst>
          </p:cNvPr>
          <p:cNvPicPr>
            <a:picLocks noChangeAspect="1"/>
          </p:cNvPicPr>
          <p:nvPr/>
        </p:nvPicPr>
        <p:blipFill>
          <a:blip r:embed="rId3"/>
          <a:stretch>
            <a:fillRect/>
          </a:stretch>
        </p:blipFill>
        <p:spPr>
          <a:xfrm>
            <a:off x="4881465" y="857387"/>
            <a:ext cx="7315200" cy="2737213"/>
          </a:xfrm>
          <a:prstGeom prst="rect">
            <a:avLst/>
          </a:prstGeom>
        </p:spPr>
      </p:pic>
      <p:pic>
        <p:nvPicPr>
          <p:cNvPr id="9" name="Picture 8">
            <a:extLst>
              <a:ext uri="{FF2B5EF4-FFF2-40B4-BE49-F238E27FC236}">
                <a16:creationId xmlns:a16="http://schemas.microsoft.com/office/drawing/2014/main" id="{4523F348-7C75-C29C-4BDE-05AEE5B979DC}"/>
              </a:ext>
            </a:extLst>
          </p:cNvPr>
          <p:cNvPicPr>
            <a:picLocks noChangeAspect="1"/>
          </p:cNvPicPr>
          <p:nvPr/>
        </p:nvPicPr>
        <p:blipFill>
          <a:blip r:embed="rId4"/>
          <a:stretch>
            <a:fillRect/>
          </a:stretch>
        </p:blipFill>
        <p:spPr>
          <a:xfrm>
            <a:off x="4876800" y="4209680"/>
            <a:ext cx="5925377" cy="2648320"/>
          </a:xfrm>
          <a:prstGeom prst="rect">
            <a:avLst/>
          </a:prstGeom>
        </p:spPr>
      </p:pic>
      <p:sp>
        <p:nvSpPr>
          <p:cNvPr id="10" name="TextBox 9">
            <a:extLst>
              <a:ext uri="{FF2B5EF4-FFF2-40B4-BE49-F238E27FC236}">
                <a16:creationId xmlns:a16="http://schemas.microsoft.com/office/drawing/2014/main" id="{03BD81CB-3620-9479-2A85-DBC10E34CB0C}"/>
              </a:ext>
            </a:extLst>
          </p:cNvPr>
          <p:cNvSpPr txBox="1"/>
          <p:nvPr/>
        </p:nvSpPr>
        <p:spPr>
          <a:xfrm>
            <a:off x="813877" y="3907865"/>
            <a:ext cx="2945324" cy="646331"/>
          </a:xfrm>
          <a:prstGeom prst="rect">
            <a:avLst/>
          </a:prstGeom>
          <a:noFill/>
        </p:spPr>
        <p:txBody>
          <a:bodyPr wrap="square" rtlCol="0">
            <a:spAutoFit/>
          </a:bodyPr>
          <a:lstStyle/>
          <a:p>
            <a:r>
              <a:rPr lang="en-US" dirty="0" err="1">
                <a:solidFill>
                  <a:srgbClr val="FF0000"/>
                </a:solidFill>
              </a:rPr>
              <a:t>phi_a</a:t>
            </a:r>
            <a:r>
              <a:rPr lang="en-US" dirty="0">
                <a:solidFill>
                  <a:srgbClr val="FF0000"/>
                </a:solidFill>
              </a:rPr>
              <a:t> is generated by sync, aligning it to clock</a:t>
            </a:r>
          </a:p>
        </p:txBody>
      </p:sp>
      <p:sp>
        <p:nvSpPr>
          <p:cNvPr id="13" name="TextBox 12">
            <a:extLst>
              <a:ext uri="{FF2B5EF4-FFF2-40B4-BE49-F238E27FC236}">
                <a16:creationId xmlns:a16="http://schemas.microsoft.com/office/drawing/2014/main" id="{4CB5B503-8D25-DCC5-41BC-BA7BEE51050B}"/>
              </a:ext>
            </a:extLst>
          </p:cNvPr>
          <p:cNvSpPr txBox="1"/>
          <p:nvPr/>
        </p:nvSpPr>
        <p:spPr>
          <a:xfrm>
            <a:off x="8915400" y="4393390"/>
            <a:ext cx="2945324" cy="646331"/>
          </a:xfrm>
          <a:prstGeom prst="rect">
            <a:avLst/>
          </a:prstGeom>
          <a:noFill/>
        </p:spPr>
        <p:txBody>
          <a:bodyPr wrap="square" rtlCol="0">
            <a:spAutoFit/>
          </a:bodyPr>
          <a:lstStyle/>
          <a:p>
            <a:r>
              <a:rPr lang="en-US" dirty="0">
                <a:solidFill>
                  <a:srgbClr val="FF0000"/>
                </a:solidFill>
              </a:rPr>
              <a:t>Extra Latch at the end to create next sync</a:t>
            </a:r>
          </a:p>
        </p:txBody>
      </p:sp>
      <p:sp>
        <p:nvSpPr>
          <p:cNvPr id="14" name="TextBox 13">
            <a:extLst>
              <a:ext uri="{FF2B5EF4-FFF2-40B4-BE49-F238E27FC236}">
                <a16:creationId xmlns:a16="http://schemas.microsoft.com/office/drawing/2014/main" id="{281734C8-A590-A549-300C-CBA8B97D7D16}"/>
              </a:ext>
            </a:extLst>
          </p:cNvPr>
          <p:cNvSpPr txBox="1"/>
          <p:nvPr/>
        </p:nvSpPr>
        <p:spPr>
          <a:xfrm>
            <a:off x="4876800" y="3974164"/>
            <a:ext cx="2057400" cy="646331"/>
          </a:xfrm>
          <a:prstGeom prst="rect">
            <a:avLst/>
          </a:prstGeom>
          <a:noFill/>
        </p:spPr>
        <p:txBody>
          <a:bodyPr wrap="square" rtlCol="0">
            <a:spAutoFit/>
          </a:bodyPr>
          <a:lstStyle/>
          <a:p>
            <a:r>
              <a:rPr lang="en-US" dirty="0">
                <a:solidFill>
                  <a:srgbClr val="FF0000"/>
                </a:solidFill>
              </a:rPr>
              <a:t>Programmable delay</a:t>
            </a:r>
          </a:p>
        </p:txBody>
      </p:sp>
    </p:spTree>
    <p:extLst>
      <p:ext uri="{BB962C8B-B14F-4D97-AF65-F5344CB8AC3E}">
        <p14:creationId xmlns:p14="http://schemas.microsoft.com/office/powerpoint/2010/main" val="551257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BA4BE-DE5D-42C4-B15F-79450E3587B9}"/>
              </a:ext>
            </a:extLst>
          </p:cNvPr>
          <p:cNvSpPr>
            <a:spLocks noGrp="1"/>
          </p:cNvSpPr>
          <p:nvPr>
            <p:ph type="title"/>
          </p:nvPr>
        </p:nvSpPr>
        <p:spPr>
          <a:xfrm>
            <a:off x="17416" y="0"/>
            <a:ext cx="12174583" cy="1143000"/>
          </a:xfrm>
        </p:spPr>
        <p:txBody>
          <a:bodyPr/>
          <a:lstStyle/>
          <a:p>
            <a:r>
              <a:rPr lang="en-US" dirty="0"/>
              <a:t>SAR ADC interleaving matched to X-scanner</a:t>
            </a:r>
          </a:p>
        </p:txBody>
      </p:sp>
      <p:sp>
        <p:nvSpPr>
          <p:cNvPr id="4" name="Date Placeholder 3">
            <a:extLst>
              <a:ext uri="{FF2B5EF4-FFF2-40B4-BE49-F238E27FC236}">
                <a16:creationId xmlns:a16="http://schemas.microsoft.com/office/drawing/2014/main" id="{26BA2562-1766-4454-8487-F6BBC09309FA}"/>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F68EBAE1-25C8-4572-BF9C-854DE7292F4A}"/>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80A3B2AC-C3B9-4FC7-B401-746FAD2A44BC}"/>
              </a:ext>
            </a:extLst>
          </p:cNvPr>
          <p:cNvSpPr>
            <a:spLocks noGrp="1"/>
          </p:cNvSpPr>
          <p:nvPr>
            <p:ph type="sldNum" sz="quarter" idx="4"/>
          </p:nvPr>
        </p:nvSpPr>
        <p:spPr/>
        <p:txBody>
          <a:bodyPr/>
          <a:lstStyle/>
          <a:p>
            <a:pPr>
              <a:defRPr/>
            </a:pPr>
            <a:fld id="{D19C2587-FF4B-422C-B168-E803C62EEB52}" type="slidenum">
              <a:rPr lang="en-US" smtClean="0"/>
              <a:pPr>
                <a:defRPr/>
              </a:pPr>
              <a:t>17</a:t>
            </a:fld>
            <a:endParaRPr lang="en-US" dirty="0"/>
          </a:p>
        </p:txBody>
      </p:sp>
      <p:grpSp>
        <p:nvGrpSpPr>
          <p:cNvPr id="7" name="Group 6">
            <a:extLst>
              <a:ext uri="{FF2B5EF4-FFF2-40B4-BE49-F238E27FC236}">
                <a16:creationId xmlns:a16="http://schemas.microsoft.com/office/drawing/2014/main" id="{C6899B8B-CC8C-4E95-8915-CB0CEC7735A0}"/>
              </a:ext>
            </a:extLst>
          </p:cNvPr>
          <p:cNvGrpSpPr/>
          <p:nvPr/>
        </p:nvGrpSpPr>
        <p:grpSpPr>
          <a:xfrm>
            <a:off x="8879527" y="723900"/>
            <a:ext cx="2560946" cy="2516690"/>
            <a:chOff x="1939446" y="1750510"/>
            <a:chExt cx="8084882" cy="4802690"/>
          </a:xfrm>
        </p:grpSpPr>
        <p:grpSp>
          <p:nvGrpSpPr>
            <p:cNvPr id="16" name="Group 15">
              <a:extLst>
                <a:ext uri="{FF2B5EF4-FFF2-40B4-BE49-F238E27FC236}">
                  <a16:creationId xmlns:a16="http://schemas.microsoft.com/office/drawing/2014/main" id="{2A07155B-550D-4871-9033-39554F009E64}"/>
                </a:ext>
              </a:extLst>
            </p:cNvPr>
            <p:cNvGrpSpPr/>
            <p:nvPr/>
          </p:nvGrpSpPr>
          <p:grpSpPr>
            <a:xfrm>
              <a:off x="1939446" y="2458167"/>
              <a:ext cx="1010610" cy="2798830"/>
              <a:chOff x="9601200" y="1066800"/>
              <a:chExt cx="609600" cy="1676400"/>
            </a:xfrm>
          </p:grpSpPr>
          <p:sp>
            <p:nvSpPr>
              <p:cNvPr id="17" name="Rectangle 16">
                <a:extLst>
                  <a:ext uri="{FF2B5EF4-FFF2-40B4-BE49-F238E27FC236}">
                    <a16:creationId xmlns:a16="http://schemas.microsoft.com/office/drawing/2014/main" id="{A88B95C4-4927-4AC7-9D9E-DD0DE547EFCB}"/>
                  </a:ext>
                </a:extLst>
              </p:cNvPr>
              <p:cNvSpPr/>
              <p:nvPr/>
            </p:nvSpPr>
            <p:spPr bwMode="auto">
              <a:xfrm>
                <a:off x="9601200" y="1676400"/>
                <a:ext cx="6096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sp>
            <p:nvSpPr>
              <p:cNvPr id="18" name="Isosceles Triangle 17">
                <a:extLst>
                  <a:ext uri="{FF2B5EF4-FFF2-40B4-BE49-F238E27FC236}">
                    <a16:creationId xmlns:a16="http://schemas.microsoft.com/office/drawing/2014/main" id="{7BAD3CD8-C28C-4A9B-BA4C-F2194D63E895}"/>
                  </a:ext>
                </a:extLst>
              </p:cNvPr>
              <p:cNvSpPr/>
              <p:nvPr/>
            </p:nvSpPr>
            <p:spPr bwMode="auto">
              <a:xfrm>
                <a:off x="9601200" y="1066800"/>
                <a:ext cx="609600" cy="60960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9" name="Group 18">
              <a:extLst>
                <a:ext uri="{FF2B5EF4-FFF2-40B4-BE49-F238E27FC236}">
                  <a16:creationId xmlns:a16="http://schemas.microsoft.com/office/drawing/2014/main" id="{3B330FE5-0DDA-461E-966B-FFA8B476039D}"/>
                </a:ext>
              </a:extLst>
            </p:cNvPr>
            <p:cNvGrpSpPr/>
            <p:nvPr/>
          </p:nvGrpSpPr>
          <p:grpSpPr>
            <a:xfrm>
              <a:off x="2950056" y="2458167"/>
              <a:ext cx="1010610" cy="2798830"/>
              <a:chOff x="9601200" y="1066800"/>
              <a:chExt cx="609600" cy="1676400"/>
            </a:xfrm>
          </p:grpSpPr>
          <p:sp>
            <p:nvSpPr>
              <p:cNvPr id="20" name="Rectangle 19">
                <a:extLst>
                  <a:ext uri="{FF2B5EF4-FFF2-40B4-BE49-F238E27FC236}">
                    <a16:creationId xmlns:a16="http://schemas.microsoft.com/office/drawing/2014/main" id="{7F9F2CA7-FCDB-40E3-A746-92B5F2E3F78A}"/>
                  </a:ext>
                </a:extLst>
              </p:cNvPr>
              <p:cNvSpPr/>
              <p:nvPr/>
            </p:nvSpPr>
            <p:spPr bwMode="auto">
              <a:xfrm>
                <a:off x="9601200" y="1676400"/>
                <a:ext cx="6096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21" name="Isosceles Triangle 20">
                <a:extLst>
                  <a:ext uri="{FF2B5EF4-FFF2-40B4-BE49-F238E27FC236}">
                    <a16:creationId xmlns:a16="http://schemas.microsoft.com/office/drawing/2014/main" id="{D4352A7A-195D-42A0-852F-6C87BEA124FD}"/>
                  </a:ext>
                </a:extLst>
              </p:cNvPr>
              <p:cNvSpPr/>
              <p:nvPr/>
            </p:nvSpPr>
            <p:spPr bwMode="auto">
              <a:xfrm>
                <a:off x="9601200" y="1066800"/>
                <a:ext cx="609600" cy="60960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2" name="Group 21">
              <a:extLst>
                <a:ext uri="{FF2B5EF4-FFF2-40B4-BE49-F238E27FC236}">
                  <a16:creationId xmlns:a16="http://schemas.microsoft.com/office/drawing/2014/main" id="{A1D298D4-07B6-443C-85CB-997FE1A62E46}"/>
                </a:ext>
              </a:extLst>
            </p:cNvPr>
            <p:cNvGrpSpPr/>
            <p:nvPr/>
          </p:nvGrpSpPr>
          <p:grpSpPr>
            <a:xfrm>
              <a:off x="3960667" y="2458167"/>
              <a:ext cx="1010610" cy="2798830"/>
              <a:chOff x="9601200" y="1066800"/>
              <a:chExt cx="609600" cy="1676400"/>
            </a:xfrm>
          </p:grpSpPr>
          <p:sp>
            <p:nvSpPr>
              <p:cNvPr id="23" name="Rectangle 22">
                <a:extLst>
                  <a:ext uri="{FF2B5EF4-FFF2-40B4-BE49-F238E27FC236}">
                    <a16:creationId xmlns:a16="http://schemas.microsoft.com/office/drawing/2014/main" id="{B965BACA-9D1F-44DF-830E-575B4485AF6D}"/>
                  </a:ext>
                </a:extLst>
              </p:cNvPr>
              <p:cNvSpPr/>
              <p:nvPr/>
            </p:nvSpPr>
            <p:spPr bwMode="auto">
              <a:xfrm>
                <a:off x="9601200" y="1676400"/>
                <a:ext cx="6096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24" name="Isosceles Triangle 23">
                <a:extLst>
                  <a:ext uri="{FF2B5EF4-FFF2-40B4-BE49-F238E27FC236}">
                    <a16:creationId xmlns:a16="http://schemas.microsoft.com/office/drawing/2014/main" id="{4F4A8406-6AD7-4B70-B1B0-4067BC876EE1}"/>
                  </a:ext>
                </a:extLst>
              </p:cNvPr>
              <p:cNvSpPr/>
              <p:nvPr/>
            </p:nvSpPr>
            <p:spPr bwMode="auto">
              <a:xfrm>
                <a:off x="9601200" y="1066800"/>
                <a:ext cx="609600" cy="60960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5" name="Group 24">
              <a:extLst>
                <a:ext uri="{FF2B5EF4-FFF2-40B4-BE49-F238E27FC236}">
                  <a16:creationId xmlns:a16="http://schemas.microsoft.com/office/drawing/2014/main" id="{2BA0FF88-380C-4BC3-971F-9F769178F4B6}"/>
                </a:ext>
              </a:extLst>
            </p:cNvPr>
            <p:cNvGrpSpPr/>
            <p:nvPr/>
          </p:nvGrpSpPr>
          <p:grpSpPr>
            <a:xfrm>
              <a:off x="4971267" y="2458167"/>
              <a:ext cx="1010616" cy="2798831"/>
              <a:chOff x="9601200" y="1066800"/>
              <a:chExt cx="609604" cy="1676401"/>
            </a:xfrm>
          </p:grpSpPr>
          <p:sp>
            <p:nvSpPr>
              <p:cNvPr id="26" name="Rectangle 25">
                <a:extLst>
                  <a:ext uri="{FF2B5EF4-FFF2-40B4-BE49-F238E27FC236}">
                    <a16:creationId xmlns:a16="http://schemas.microsoft.com/office/drawing/2014/main" id="{BBE2573F-9E83-4777-B35C-BF6F8822D0F5}"/>
                  </a:ext>
                </a:extLst>
              </p:cNvPr>
              <p:cNvSpPr/>
              <p:nvPr/>
            </p:nvSpPr>
            <p:spPr bwMode="auto">
              <a:xfrm>
                <a:off x="9601204" y="1676400"/>
                <a:ext cx="609600" cy="106680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27" name="Isosceles Triangle 26">
                <a:extLst>
                  <a:ext uri="{FF2B5EF4-FFF2-40B4-BE49-F238E27FC236}">
                    <a16:creationId xmlns:a16="http://schemas.microsoft.com/office/drawing/2014/main" id="{2392C642-61F7-4123-8C08-330E9D81E1FC}"/>
                  </a:ext>
                </a:extLst>
              </p:cNvPr>
              <p:cNvSpPr/>
              <p:nvPr/>
            </p:nvSpPr>
            <p:spPr bwMode="auto">
              <a:xfrm>
                <a:off x="9601200" y="1066800"/>
                <a:ext cx="609600" cy="60960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8" name="Group 27">
              <a:extLst>
                <a:ext uri="{FF2B5EF4-FFF2-40B4-BE49-F238E27FC236}">
                  <a16:creationId xmlns:a16="http://schemas.microsoft.com/office/drawing/2014/main" id="{727256A0-7D63-4242-B36A-BB1F4962A16E}"/>
                </a:ext>
              </a:extLst>
            </p:cNvPr>
            <p:cNvGrpSpPr/>
            <p:nvPr/>
          </p:nvGrpSpPr>
          <p:grpSpPr>
            <a:xfrm>
              <a:off x="5981887" y="2442265"/>
              <a:ext cx="1010610" cy="2798830"/>
              <a:chOff x="9601200" y="1066800"/>
              <a:chExt cx="609600" cy="1676400"/>
            </a:xfrm>
          </p:grpSpPr>
          <p:sp>
            <p:nvSpPr>
              <p:cNvPr id="29" name="Rectangle 28">
                <a:extLst>
                  <a:ext uri="{FF2B5EF4-FFF2-40B4-BE49-F238E27FC236}">
                    <a16:creationId xmlns:a16="http://schemas.microsoft.com/office/drawing/2014/main" id="{356F40A9-B1F3-4479-BDBB-31FC438D5395}"/>
                  </a:ext>
                </a:extLst>
              </p:cNvPr>
              <p:cNvSpPr/>
              <p:nvPr/>
            </p:nvSpPr>
            <p:spPr bwMode="auto">
              <a:xfrm>
                <a:off x="9601200" y="1676400"/>
                <a:ext cx="6096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30" name="Isosceles Triangle 29">
                <a:extLst>
                  <a:ext uri="{FF2B5EF4-FFF2-40B4-BE49-F238E27FC236}">
                    <a16:creationId xmlns:a16="http://schemas.microsoft.com/office/drawing/2014/main" id="{426653EB-2968-4E92-A4D5-AC0CC240EAB5}"/>
                  </a:ext>
                </a:extLst>
              </p:cNvPr>
              <p:cNvSpPr/>
              <p:nvPr/>
            </p:nvSpPr>
            <p:spPr bwMode="auto">
              <a:xfrm>
                <a:off x="9601200" y="1066800"/>
                <a:ext cx="609600" cy="60960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1" name="Group 30">
              <a:extLst>
                <a:ext uri="{FF2B5EF4-FFF2-40B4-BE49-F238E27FC236}">
                  <a16:creationId xmlns:a16="http://schemas.microsoft.com/office/drawing/2014/main" id="{FD694554-280C-48E8-BB85-90413F9F97E2}"/>
                </a:ext>
              </a:extLst>
            </p:cNvPr>
            <p:cNvGrpSpPr/>
            <p:nvPr/>
          </p:nvGrpSpPr>
          <p:grpSpPr>
            <a:xfrm>
              <a:off x="6992497" y="2442265"/>
              <a:ext cx="1010610" cy="2798830"/>
              <a:chOff x="9601200" y="1066800"/>
              <a:chExt cx="609600" cy="1676400"/>
            </a:xfrm>
          </p:grpSpPr>
          <p:sp>
            <p:nvSpPr>
              <p:cNvPr id="32" name="Rectangle 31">
                <a:extLst>
                  <a:ext uri="{FF2B5EF4-FFF2-40B4-BE49-F238E27FC236}">
                    <a16:creationId xmlns:a16="http://schemas.microsoft.com/office/drawing/2014/main" id="{3C4308CC-9487-4975-9B1F-98B99E618ECF}"/>
                  </a:ext>
                </a:extLst>
              </p:cNvPr>
              <p:cNvSpPr/>
              <p:nvPr/>
            </p:nvSpPr>
            <p:spPr bwMode="auto">
              <a:xfrm>
                <a:off x="9601200" y="1676400"/>
                <a:ext cx="6096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33" name="Isosceles Triangle 32">
                <a:extLst>
                  <a:ext uri="{FF2B5EF4-FFF2-40B4-BE49-F238E27FC236}">
                    <a16:creationId xmlns:a16="http://schemas.microsoft.com/office/drawing/2014/main" id="{D795936E-E0B3-4EF8-99F5-DCBF26CF5A60}"/>
                  </a:ext>
                </a:extLst>
              </p:cNvPr>
              <p:cNvSpPr/>
              <p:nvPr/>
            </p:nvSpPr>
            <p:spPr bwMode="auto">
              <a:xfrm>
                <a:off x="9601200" y="1066800"/>
                <a:ext cx="609600" cy="60960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4" name="Group 33">
              <a:extLst>
                <a:ext uri="{FF2B5EF4-FFF2-40B4-BE49-F238E27FC236}">
                  <a16:creationId xmlns:a16="http://schemas.microsoft.com/office/drawing/2014/main" id="{42C9A360-EEAE-4EB8-883C-DFD6751CC56A}"/>
                </a:ext>
              </a:extLst>
            </p:cNvPr>
            <p:cNvGrpSpPr/>
            <p:nvPr/>
          </p:nvGrpSpPr>
          <p:grpSpPr>
            <a:xfrm>
              <a:off x="8003107" y="2442265"/>
              <a:ext cx="1010610" cy="2798830"/>
              <a:chOff x="9601200" y="1066800"/>
              <a:chExt cx="609600" cy="1676400"/>
            </a:xfrm>
          </p:grpSpPr>
          <p:sp>
            <p:nvSpPr>
              <p:cNvPr id="35" name="Rectangle 34">
                <a:extLst>
                  <a:ext uri="{FF2B5EF4-FFF2-40B4-BE49-F238E27FC236}">
                    <a16:creationId xmlns:a16="http://schemas.microsoft.com/office/drawing/2014/main" id="{B572BED3-FC98-4B66-B8D0-9773792DE3EB}"/>
                  </a:ext>
                </a:extLst>
              </p:cNvPr>
              <p:cNvSpPr/>
              <p:nvPr/>
            </p:nvSpPr>
            <p:spPr bwMode="auto">
              <a:xfrm>
                <a:off x="9601200" y="1676400"/>
                <a:ext cx="6096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36" name="Isosceles Triangle 35">
                <a:extLst>
                  <a:ext uri="{FF2B5EF4-FFF2-40B4-BE49-F238E27FC236}">
                    <a16:creationId xmlns:a16="http://schemas.microsoft.com/office/drawing/2014/main" id="{C0D7734F-8E44-4D1C-B194-F5D534BB0B5E}"/>
                  </a:ext>
                </a:extLst>
              </p:cNvPr>
              <p:cNvSpPr/>
              <p:nvPr/>
            </p:nvSpPr>
            <p:spPr bwMode="auto">
              <a:xfrm>
                <a:off x="9601200" y="1066800"/>
                <a:ext cx="609600" cy="60960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7" name="Group 36">
              <a:extLst>
                <a:ext uri="{FF2B5EF4-FFF2-40B4-BE49-F238E27FC236}">
                  <a16:creationId xmlns:a16="http://schemas.microsoft.com/office/drawing/2014/main" id="{907A534E-ABBD-45C3-89DA-48A8D62B0688}"/>
                </a:ext>
              </a:extLst>
            </p:cNvPr>
            <p:cNvGrpSpPr/>
            <p:nvPr/>
          </p:nvGrpSpPr>
          <p:grpSpPr>
            <a:xfrm>
              <a:off x="9013718" y="2442265"/>
              <a:ext cx="1010610" cy="2798830"/>
              <a:chOff x="9601200" y="1066800"/>
              <a:chExt cx="609600" cy="1676400"/>
            </a:xfrm>
          </p:grpSpPr>
          <p:sp>
            <p:nvSpPr>
              <p:cNvPr id="38" name="Rectangle 37">
                <a:extLst>
                  <a:ext uri="{FF2B5EF4-FFF2-40B4-BE49-F238E27FC236}">
                    <a16:creationId xmlns:a16="http://schemas.microsoft.com/office/drawing/2014/main" id="{23B4AF02-766A-4C11-BC18-5258C7CD3DD9}"/>
                  </a:ext>
                </a:extLst>
              </p:cNvPr>
              <p:cNvSpPr/>
              <p:nvPr/>
            </p:nvSpPr>
            <p:spPr bwMode="auto">
              <a:xfrm>
                <a:off x="9601200" y="1676400"/>
                <a:ext cx="6096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39" name="Isosceles Triangle 38">
                <a:extLst>
                  <a:ext uri="{FF2B5EF4-FFF2-40B4-BE49-F238E27FC236}">
                    <a16:creationId xmlns:a16="http://schemas.microsoft.com/office/drawing/2014/main" id="{968A0D5C-4DB7-4379-AA52-D5B0324002E3}"/>
                  </a:ext>
                </a:extLst>
              </p:cNvPr>
              <p:cNvSpPr/>
              <p:nvPr/>
            </p:nvSpPr>
            <p:spPr bwMode="auto">
              <a:xfrm>
                <a:off x="9601200" y="1066800"/>
                <a:ext cx="609600" cy="60960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9" name="Group 8">
              <a:extLst>
                <a:ext uri="{FF2B5EF4-FFF2-40B4-BE49-F238E27FC236}">
                  <a16:creationId xmlns:a16="http://schemas.microsoft.com/office/drawing/2014/main" id="{084030E0-3F99-4B7F-8D0F-7F75FB70932A}"/>
                </a:ext>
              </a:extLst>
            </p:cNvPr>
            <p:cNvGrpSpPr/>
            <p:nvPr/>
          </p:nvGrpSpPr>
          <p:grpSpPr>
            <a:xfrm>
              <a:off x="2192099" y="1822070"/>
              <a:ext cx="500042" cy="1144976"/>
              <a:chOff x="3124200" y="2743200"/>
              <a:chExt cx="301625" cy="685800"/>
            </a:xfrm>
          </p:grpSpPr>
          <p:cxnSp>
            <p:nvCxnSpPr>
              <p:cNvPr id="8" name="Straight Arrow Connector 7">
                <a:extLst>
                  <a:ext uri="{FF2B5EF4-FFF2-40B4-BE49-F238E27FC236}">
                    <a16:creationId xmlns:a16="http://schemas.microsoft.com/office/drawing/2014/main" id="{D43CAEAC-2EC0-4983-B3C9-EA81E3F7A7B2}"/>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DCFA60A4-F4A8-4AFB-AFAD-BB1D1E19791B}"/>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D88B408B-4FB2-4818-918B-271A3BA6E555}"/>
                </a:ext>
              </a:extLst>
            </p:cNvPr>
            <p:cNvGrpSpPr/>
            <p:nvPr/>
          </p:nvGrpSpPr>
          <p:grpSpPr>
            <a:xfrm>
              <a:off x="3223763" y="1806167"/>
              <a:ext cx="500042" cy="1144976"/>
              <a:chOff x="3124200" y="2743200"/>
              <a:chExt cx="301625" cy="685800"/>
            </a:xfrm>
          </p:grpSpPr>
          <p:cxnSp>
            <p:nvCxnSpPr>
              <p:cNvPr id="42" name="Straight Arrow Connector 41">
                <a:extLst>
                  <a:ext uri="{FF2B5EF4-FFF2-40B4-BE49-F238E27FC236}">
                    <a16:creationId xmlns:a16="http://schemas.microsoft.com/office/drawing/2014/main" id="{C8FAF68D-D96F-4349-BEBB-C6E75F18958A}"/>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4B961178-64CE-4072-B2C5-94F7E83FB591}"/>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4" name="Group 43">
              <a:extLst>
                <a:ext uri="{FF2B5EF4-FFF2-40B4-BE49-F238E27FC236}">
                  <a16:creationId xmlns:a16="http://schemas.microsoft.com/office/drawing/2014/main" id="{D55542D2-2D92-4821-B4E3-CDE3ED634C2C}"/>
                </a:ext>
              </a:extLst>
            </p:cNvPr>
            <p:cNvGrpSpPr/>
            <p:nvPr/>
          </p:nvGrpSpPr>
          <p:grpSpPr>
            <a:xfrm>
              <a:off x="4213321" y="1774362"/>
              <a:ext cx="500042" cy="1144976"/>
              <a:chOff x="3124200" y="2743200"/>
              <a:chExt cx="301625" cy="685800"/>
            </a:xfrm>
          </p:grpSpPr>
          <p:cxnSp>
            <p:nvCxnSpPr>
              <p:cNvPr id="45" name="Straight Arrow Connector 44">
                <a:extLst>
                  <a:ext uri="{FF2B5EF4-FFF2-40B4-BE49-F238E27FC236}">
                    <a16:creationId xmlns:a16="http://schemas.microsoft.com/office/drawing/2014/main" id="{005CFA86-5266-4E7C-9C11-8F182F267DF8}"/>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654AE5B8-1967-47F6-947D-21664879460F}"/>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47" name="Group 46">
              <a:extLst>
                <a:ext uri="{FF2B5EF4-FFF2-40B4-BE49-F238E27FC236}">
                  <a16:creationId xmlns:a16="http://schemas.microsoft.com/office/drawing/2014/main" id="{AC56F34B-A667-4C21-B58D-27A2172273C9}"/>
                </a:ext>
              </a:extLst>
            </p:cNvPr>
            <p:cNvGrpSpPr/>
            <p:nvPr/>
          </p:nvGrpSpPr>
          <p:grpSpPr>
            <a:xfrm>
              <a:off x="5231824" y="1806167"/>
              <a:ext cx="500042" cy="1144976"/>
              <a:chOff x="3124200" y="2743200"/>
              <a:chExt cx="301625" cy="685800"/>
            </a:xfrm>
          </p:grpSpPr>
          <p:cxnSp>
            <p:nvCxnSpPr>
              <p:cNvPr id="48" name="Straight Arrow Connector 47">
                <a:extLst>
                  <a:ext uri="{FF2B5EF4-FFF2-40B4-BE49-F238E27FC236}">
                    <a16:creationId xmlns:a16="http://schemas.microsoft.com/office/drawing/2014/main" id="{AD26C5A9-2C41-44C9-913E-1CA3ECFAF8E8}"/>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9" name="Straight Arrow Connector 48">
                <a:extLst>
                  <a:ext uri="{FF2B5EF4-FFF2-40B4-BE49-F238E27FC236}">
                    <a16:creationId xmlns:a16="http://schemas.microsoft.com/office/drawing/2014/main" id="{301A633E-5715-4981-8F5D-2601BBCFC14A}"/>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50" name="Group 49">
              <a:extLst>
                <a:ext uri="{FF2B5EF4-FFF2-40B4-BE49-F238E27FC236}">
                  <a16:creationId xmlns:a16="http://schemas.microsoft.com/office/drawing/2014/main" id="{A7CB85E2-BC75-484A-91B2-BF91871B159B}"/>
                </a:ext>
              </a:extLst>
            </p:cNvPr>
            <p:cNvGrpSpPr/>
            <p:nvPr/>
          </p:nvGrpSpPr>
          <p:grpSpPr>
            <a:xfrm>
              <a:off x="6242434" y="1750510"/>
              <a:ext cx="500042" cy="1144976"/>
              <a:chOff x="3124200" y="2743200"/>
              <a:chExt cx="301625" cy="685800"/>
            </a:xfrm>
          </p:grpSpPr>
          <p:cxnSp>
            <p:nvCxnSpPr>
              <p:cNvPr id="51" name="Straight Arrow Connector 50">
                <a:extLst>
                  <a:ext uri="{FF2B5EF4-FFF2-40B4-BE49-F238E27FC236}">
                    <a16:creationId xmlns:a16="http://schemas.microsoft.com/office/drawing/2014/main" id="{C901A801-39ED-4D05-BC1E-D7C2C1012655}"/>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C0DF8B84-D254-4A6D-A2B4-7BA735FC6EF9}"/>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53" name="Group 52">
              <a:extLst>
                <a:ext uri="{FF2B5EF4-FFF2-40B4-BE49-F238E27FC236}">
                  <a16:creationId xmlns:a16="http://schemas.microsoft.com/office/drawing/2014/main" id="{B20D8A50-1C02-4ADC-A43C-CE62E24A5AED}"/>
                </a:ext>
              </a:extLst>
            </p:cNvPr>
            <p:cNvGrpSpPr/>
            <p:nvPr/>
          </p:nvGrpSpPr>
          <p:grpSpPr>
            <a:xfrm>
              <a:off x="7242515" y="1774362"/>
              <a:ext cx="500042" cy="1144976"/>
              <a:chOff x="3124200" y="2743200"/>
              <a:chExt cx="301625" cy="685800"/>
            </a:xfrm>
          </p:grpSpPr>
          <p:cxnSp>
            <p:nvCxnSpPr>
              <p:cNvPr id="54" name="Straight Arrow Connector 53">
                <a:extLst>
                  <a:ext uri="{FF2B5EF4-FFF2-40B4-BE49-F238E27FC236}">
                    <a16:creationId xmlns:a16="http://schemas.microsoft.com/office/drawing/2014/main" id="{8F250FB6-160E-45BB-9B2E-C3C14EDE429F}"/>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B1BBA003-5605-4460-B799-A27AF70082BA}"/>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56" name="Group 55">
              <a:extLst>
                <a:ext uri="{FF2B5EF4-FFF2-40B4-BE49-F238E27FC236}">
                  <a16:creationId xmlns:a16="http://schemas.microsoft.com/office/drawing/2014/main" id="{7AB78C41-8C58-4945-89D6-F2DA6D4229BF}"/>
                </a:ext>
              </a:extLst>
            </p:cNvPr>
            <p:cNvGrpSpPr/>
            <p:nvPr/>
          </p:nvGrpSpPr>
          <p:grpSpPr>
            <a:xfrm>
              <a:off x="8242598" y="1837974"/>
              <a:ext cx="555312" cy="1144976"/>
              <a:chOff x="3124200" y="2743200"/>
              <a:chExt cx="301625" cy="685800"/>
            </a:xfrm>
          </p:grpSpPr>
          <p:cxnSp>
            <p:nvCxnSpPr>
              <p:cNvPr id="57" name="Straight Arrow Connector 56">
                <a:extLst>
                  <a:ext uri="{FF2B5EF4-FFF2-40B4-BE49-F238E27FC236}">
                    <a16:creationId xmlns:a16="http://schemas.microsoft.com/office/drawing/2014/main" id="{2F2494B1-147C-4C19-B274-0C1D4F200DF6}"/>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E018B543-9E02-4C96-9E83-F0886597DF73}"/>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59" name="Group 58">
              <a:extLst>
                <a:ext uri="{FF2B5EF4-FFF2-40B4-BE49-F238E27FC236}">
                  <a16:creationId xmlns:a16="http://schemas.microsoft.com/office/drawing/2014/main" id="{8C4928AE-C067-4887-90EF-34BFE4DF7276}"/>
                </a:ext>
              </a:extLst>
            </p:cNvPr>
            <p:cNvGrpSpPr/>
            <p:nvPr/>
          </p:nvGrpSpPr>
          <p:grpSpPr>
            <a:xfrm>
              <a:off x="9263736" y="1806167"/>
              <a:ext cx="500042" cy="1144976"/>
              <a:chOff x="3124200" y="2743200"/>
              <a:chExt cx="301625" cy="685800"/>
            </a:xfrm>
          </p:grpSpPr>
          <p:cxnSp>
            <p:nvCxnSpPr>
              <p:cNvPr id="60" name="Straight Arrow Connector 59">
                <a:extLst>
                  <a:ext uri="{FF2B5EF4-FFF2-40B4-BE49-F238E27FC236}">
                    <a16:creationId xmlns:a16="http://schemas.microsoft.com/office/drawing/2014/main" id="{D4689DD4-17F0-41BE-967D-985CEDE2F4BC}"/>
                  </a:ext>
                </a:extLst>
              </p:cNvPr>
              <p:cNvCxnSpPr/>
              <p:nvPr/>
            </p:nvCxnSpPr>
            <p:spPr bwMode="auto">
              <a:xfrm>
                <a:off x="3124200"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DC9CF213-103A-4E79-B320-854558441D53}"/>
                  </a:ext>
                </a:extLst>
              </p:cNvPr>
              <p:cNvCxnSpPr/>
              <p:nvPr/>
            </p:nvCxnSpPr>
            <p:spPr bwMode="auto">
              <a:xfrm>
                <a:off x="3425825" y="2743200"/>
                <a:ext cx="0" cy="685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104" name="Rectangle 103">
              <a:extLst>
                <a:ext uri="{FF2B5EF4-FFF2-40B4-BE49-F238E27FC236}">
                  <a16:creationId xmlns:a16="http://schemas.microsoft.com/office/drawing/2014/main" id="{62B97FAB-AB44-4C7E-A0CB-C817E66D2923}"/>
                </a:ext>
              </a:extLst>
            </p:cNvPr>
            <p:cNvSpPr/>
            <p:nvPr/>
          </p:nvSpPr>
          <p:spPr bwMode="auto">
            <a:xfrm>
              <a:off x="4702356" y="5797680"/>
              <a:ext cx="2514600" cy="4616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cxnSp>
          <p:nvCxnSpPr>
            <p:cNvPr id="123" name="Straight Arrow Connector 122">
              <a:extLst>
                <a:ext uri="{FF2B5EF4-FFF2-40B4-BE49-F238E27FC236}">
                  <a16:creationId xmlns:a16="http://schemas.microsoft.com/office/drawing/2014/main" id="{62595A82-F067-4E9D-A6DB-B58F0A351DF9}"/>
                </a:ext>
              </a:extLst>
            </p:cNvPr>
            <p:cNvCxnSpPr>
              <a:stCxn id="104" idx="2"/>
            </p:cNvCxnSpPr>
            <p:nvPr/>
          </p:nvCxnSpPr>
          <p:spPr bwMode="auto">
            <a:xfrm>
              <a:off x="5959656" y="6259345"/>
              <a:ext cx="0" cy="2938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0" name="Straight Connector 129">
              <a:extLst>
                <a:ext uri="{FF2B5EF4-FFF2-40B4-BE49-F238E27FC236}">
                  <a16:creationId xmlns:a16="http://schemas.microsoft.com/office/drawing/2014/main" id="{68325BD2-6FC6-4385-92E6-40E7ADEF0568}"/>
                </a:ext>
              </a:extLst>
            </p:cNvPr>
            <p:cNvCxnSpPr/>
            <p:nvPr/>
          </p:nvCxnSpPr>
          <p:spPr bwMode="auto">
            <a:xfrm>
              <a:off x="2444751" y="5256997"/>
              <a:ext cx="0" cy="2828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12AB57BF-A211-40C2-87CB-BA8466AC2CA5}"/>
                </a:ext>
              </a:extLst>
            </p:cNvPr>
            <p:cNvCxnSpPr/>
            <p:nvPr/>
          </p:nvCxnSpPr>
          <p:spPr bwMode="auto">
            <a:xfrm>
              <a:off x="2444751" y="5562600"/>
              <a:ext cx="716673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04CCB4F2-7F07-4421-8757-191260DEE821}"/>
                </a:ext>
              </a:extLst>
            </p:cNvPr>
            <p:cNvCxnSpPr/>
            <p:nvPr/>
          </p:nvCxnSpPr>
          <p:spPr bwMode="auto">
            <a:xfrm flipV="1">
              <a:off x="9611481" y="5241094"/>
              <a:ext cx="0" cy="298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4FCFE6C9-990E-4870-BE19-FD4CABE1B97B}"/>
                </a:ext>
              </a:extLst>
            </p:cNvPr>
            <p:cNvCxnSpPr/>
            <p:nvPr/>
          </p:nvCxnSpPr>
          <p:spPr bwMode="auto">
            <a:xfrm>
              <a:off x="3455361" y="5256997"/>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6F226FA6-063A-4783-A801-8D8814343226}"/>
                </a:ext>
              </a:extLst>
            </p:cNvPr>
            <p:cNvCxnSpPr/>
            <p:nvPr/>
          </p:nvCxnSpPr>
          <p:spPr bwMode="auto">
            <a:xfrm>
              <a:off x="4465011" y="5237689"/>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E0FB4407-CA42-41D8-874C-AA761C58CCD6}"/>
                </a:ext>
              </a:extLst>
            </p:cNvPr>
            <p:cNvCxnSpPr/>
            <p:nvPr/>
          </p:nvCxnSpPr>
          <p:spPr bwMode="auto">
            <a:xfrm>
              <a:off x="5474661" y="5237689"/>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C55DFE17-B803-47DD-8C96-58AC8F6160A7}"/>
                </a:ext>
              </a:extLst>
            </p:cNvPr>
            <p:cNvCxnSpPr/>
            <p:nvPr/>
          </p:nvCxnSpPr>
          <p:spPr bwMode="auto">
            <a:xfrm>
              <a:off x="6414777" y="5256997"/>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6DB96C4-D3A5-4B7F-A68C-AD4AF8C28635}"/>
                </a:ext>
              </a:extLst>
            </p:cNvPr>
            <p:cNvCxnSpPr/>
            <p:nvPr/>
          </p:nvCxnSpPr>
          <p:spPr bwMode="auto">
            <a:xfrm>
              <a:off x="7473833" y="5247841"/>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3A119B44-4842-4BFA-BE91-D8327825568B}"/>
                </a:ext>
              </a:extLst>
            </p:cNvPr>
            <p:cNvCxnSpPr/>
            <p:nvPr/>
          </p:nvCxnSpPr>
          <p:spPr bwMode="auto">
            <a:xfrm>
              <a:off x="8551832" y="5205832"/>
              <a:ext cx="7368" cy="305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Arrow Connector 138">
              <a:extLst>
                <a:ext uri="{FF2B5EF4-FFF2-40B4-BE49-F238E27FC236}">
                  <a16:creationId xmlns:a16="http://schemas.microsoft.com/office/drawing/2014/main" id="{8426CDE0-4ED9-410C-AB0D-BB9B6A9E451F}"/>
                </a:ext>
              </a:extLst>
            </p:cNvPr>
            <p:cNvCxnSpPr>
              <a:cxnSpLocks/>
            </p:cNvCxnSpPr>
            <p:nvPr/>
          </p:nvCxnSpPr>
          <p:spPr bwMode="auto">
            <a:xfrm flipH="1">
              <a:off x="5959656" y="5562600"/>
              <a:ext cx="7286" cy="2350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41" name="Picture 140">
            <a:extLst>
              <a:ext uri="{FF2B5EF4-FFF2-40B4-BE49-F238E27FC236}">
                <a16:creationId xmlns:a16="http://schemas.microsoft.com/office/drawing/2014/main" id="{1E1979BC-9172-4AC2-930A-7A1EF2ADEB97}"/>
              </a:ext>
            </a:extLst>
          </p:cNvPr>
          <p:cNvPicPr/>
          <p:nvPr/>
        </p:nvPicPr>
        <p:blipFill>
          <a:blip r:embed="rId2"/>
          <a:stretch>
            <a:fillRect/>
          </a:stretch>
        </p:blipFill>
        <p:spPr>
          <a:xfrm>
            <a:off x="378893" y="723900"/>
            <a:ext cx="7938133" cy="5753093"/>
          </a:xfrm>
          <a:prstGeom prst="rect">
            <a:avLst/>
          </a:prstGeom>
        </p:spPr>
      </p:pic>
      <p:graphicFrame>
        <p:nvGraphicFramePr>
          <p:cNvPr id="11" name="Table 10">
            <a:extLst>
              <a:ext uri="{FF2B5EF4-FFF2-40B4-BE49-F238E27FC236}">
                <a16:creationId xmlns:a16="http://schemas.microsoft.com/office/drawing/2014/main" id="{862161B4-C6AC-4BBC-A8E2-F56C63A5A09C}"/>
              </a:ext>
            </a:extLst>
          </p:cNvPr>
          <p:cNvGraphicFramePr>
            <a:graphicFrameLocks noGrp="1"/>
          </p:cNvGraphicFramePr>
          <p:nvPr>
            <p:extLst>
              <p:ext uri="{D42A27DB-BD31-4B8C-83A1-F6EECF244321}">
                <p14:modId xmlns:p14="http://schemas.microsoft.com/office/powerpoint/2010/main" val="1402291375"/>
              </p:ext>
            </p:extLst>
          </p:nvPr>
        </p:nvGraphicFramePr>
        <p:xfrm>
          <a:off x="7633473" y="4606130"/>
          <a:ext cx="4412812" cy="1726794"/>
        </p:xfrm>
        <a:graphic>
          <a:graphicData uri="http://schemas.openxmlformats.org/drawingml/2006/table">
            <a:tbl>
              <a:tblPr firstRow="1" firstCol="1" bandRow="1">
                <a:tableStyleId>{21E4AEA4-8DFA-4A89-87EB-49C32662AFE0}</a:tableStyleId>
              </a:tblPr>
              <a:tblGrid>
                <a:gridCol w="1504194">
                  <a:extLst>
                    <a:ext uri="{9D8B030D-6E8A-4147-A177-3AD203B41FA5}">
                      <a16:colId xmlns:a16="http://schemas.microsoft.com/office/drawing/2014/main" val="2688893609"/>
                    </a:ext>
                  </a:extLst>
                </a:gridCol>
                <a:gridCol w="1905000">
                  <a:extLst>
                    <a:ext uri="{9D8B030D-6E8A-4147-A177-3AD203B41FA5}">
                      <a16:colId xmlns:a16="http://schemas.microsoft.com/office/drawing/2014/main" val="1795249529"/>
                    </a:ext>
                  </a:extLst>
                </a:gridCol>
                <a:gridCol w="1003618">
                  <a:extLst>
                    <a:ext uri="{9D8B030D-6E8A-4147-A177-3AD203B41FA5}">
                      <a16:colId xmlns:a16="http://schemas.microsoft.com/office/drawing/2014/main" val="2210549873"/>
                    </a:ext>
                  </a:extLst>
                </a:gridCol>
              </a:tblGrid>
              <a:tr h="216679">
                <a:tc>
                  <a:txBody>
                    <a:bodyPr/>
                    <a:lstStyle/>
                    <a:p>
                      <a:pPr marL="0" marR="0">
                        <a:spcBef>
                          <a:spcPts val="0"/>
                        </a:spcBef>
                        <a:spcAft>
                          <a:spcPts val="0"/>
                        </a:spcAft>
                      </a:pPr>
                      <a:r>
                        <a:rPr lang="en-US" sz="1400">
                          <a:effectLst/>
                        </a:rPr>
                        <a:t>Symbol</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Value</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Unit</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69594870"/>
                  </a:ext>
                </a:extLst>
              </a:tr>
              <a:tr h="216679">
                <a:tc>
                  <a:txBody>
                    <a:bodyPr/>
                    <a:lstStyle/>
                    <a:p>
                      <a:pPr marL="0" marR="0">
                        <a:spcBef>
                          <a:spcPts val="0"/>
                        </a:spcBef>
                        <a:spcAft>
                          <a:spcPts val="0"/>
                        </a:spcAft>
                      </a:pPr>
                      <a:r>
                        <a:rPr lang="en-US" sz="1400">
                          <a:effectLst/>
                        </a:rPr>
                        <a:t>(n)XCLOCK </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XCLOCK</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MHz</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42210743"/>
                  </a:ext>
                </a:extLst>
              </a:tr>
              <a:tr h="216679">
                <a:tc>
                  <a:txBody>
                    <a:bodyPr/>
                    <a:lstStyle/>
                    <a:p>
                      <a:pPr marL="0" marR="0">
                        <a:spcBef>
                          <a:spcPts val="0"/>
                        </a:spcBef>
                        <a:spcAft>
                          <a:spcPts val="0"/>
                        </a:spcAft>
                      </a:pPr>
                      <a:r>
                        <a:rPr lang="en-US" sz="1400">
                          <a:effectLst/>
                        </a:rPr>
                        <a:t>(n)XSYNC</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the start of every row</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XCLOCK periods</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6321879"/>
                  </a:ext>
                </a:extLst>
              </a:tr>
              <a:tr h="216679">
                <a:tc>
                  <a:txBody>
                    <a:bodyPr/>
                    <a:lstStyle/>
                    <a:p>
                      <a:pPr marL="0" marR="0">
                        <a:spcBef>
                          <a:spcPts val="0"/>
                        </a:spcBef>
                        <a:spcAft>
                          <a:spcPts val="0"/>
                        </a:spcAft>
                      </a:pPr>
                      <a:r>
                        <a:rPr lang="en-US" sz="1400">
                          <a:effectLst/>
                        </a:rPr>
                        <a:t>(n)ADCCLOCK</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rPr>
                        <a:t>XCLOCK * 3</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MHz</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44573595"/>
                  </a:ext>
                </a:extLst>
              </a:tr>
              <a:tr h="216679">
                <a:tc>
                  <a:txBody>
                    <a:bodyPr/>
                    <a:lstStyle/>
                    <a:p>
                      <a:pPr marL="0" marR="0">
                        <a:spcBef>
                          <a:spcPts val="0"/>
                        </a:spcBef>
                        <a:spcAft>
                          <a:spcPts val="0"/>
                        </a:spcAft>
                      </a:pPr>
                      <a:r>
                        <a:rPr lang="en-US" sz="1400">
                          <a:effectLst/>
                        </a:rPr>
                        <a:t>(n)ADCSYNC</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XCLOCK * 0.125</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MHz</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89313584"/>
                  </a:ext>
                </a:extLst>
              </a:tr>
              <a:tr h="216679">
                <a:tc>
                  <a:txBody>
                    <a:bodyPr/>
                    <a:lstStyle/>
                    <a:p>
                      <a:pPr marL="0" marR="0">
                        <a:spcBef>
                          <a:spcPts val="0"/>
                        </a:spcBef>
                        <a:spcAft>
                          <a:spcPts val="0"/>
                        </a:spcAft>
                      </a:pPr>
                      <a:r>
                        <a:rPr lang="en-US" sz="1400">
                          <a:effectLst/>
                        </a:rPr>
                        <a:t>(n)LVDSCLOCK</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XCLOCK * 6</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MHz</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1943705"/>
                  </a:ext>
                </a:extLst>
              </a:tr>
              <a:tr h="216679">
                <a:tc>
                  <a:txBody>
                    <a:bodyPr/>
                    <a:lstStyle/>
                    <a:p>
                      <a:pPr marL="0" marR="0">
                        <a:spcBef>
                          <a:spcPts val="0"/>
                        </a:spcBef>
                        <a:spcAft>
                          <a:spcPts val="0"/>
                        </a:spcAft>
                      </a:pPr>
                      <a:r>
                        <a:rPr lang="en-US" sz="1400">
                          <a:effectLst/>
                        </a:rPr>
                        <a:t>(n)LVDSSYNC</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rPr>
                        <a:t>XCLOCK</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MHz</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50760209"/>
                  </a:ext>
                </a:extLst>
              </a:tr>
            </a:tbl>
          </a:graphicData>
        </a:graphic>
      </p:graphicFrame>
    </p:spTree>
    <p:extLst>
      <p:ext uri="{BB962C8B-B14F-4D97-AF65-F5344CB8AC3E}">
        <p14:creationId xmlns:p14="http://schemas.microsoft.com/office/powerpoint/2010/main" val="23459587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DA52-F5F1-209B-062D-6E03D7BFDF2E}"/>
              </a:ext>
            </a:extLst>
          </p:cNvPr>
          <p:cNvSpPr>
            <a:spLocks noGrp="1"/>
          </p:cNvSpPr>
          <p:nvPr>
            <p:ph type="title"/>
          </p:nvPr>
        </p:nvSpPr>
        <p:spPr/>
        <p:txBody>
          <a:bodyPr/>
          <a:lstStyle/>
          <a:p>
            <a:r>
              <a:rPr lang="en-US" dirty="0"/>
              <a:t>“Cheap” true binary operation mode</a:t>
            </a:r>
          </a:p>
        </p:txBody>
      </p:sp>
      <p:sp>
        <p:nvSpPr>
          <p:cNvPr id="3" name="Content Placeholder 2">
            <a:extLst>
              <a:ext uri="{FF2B5EF4-FFF2-40B4-BE49-F238E27FC236}">
                <a16:creationId xmlns:a16="http://schemas.microsoft.com/office/drawing/2014/main" id="{08D25F42-DA93-FC5C-327A-626EB1299295}"/>
              </a:ext>
            </a:extLst>
          </p:cNvPr>
          <p:cNvSpPr>
            <a:spLocks noGrp="1"/>
          </p:cNvSpPr>
          <p:nvPr>
            <p:ph idx="1"/>
          </p:nvPr>
        </p:nvSpPr>
        <p:spPr/>
        <p:txBody>
          <a:bodyPr/>
          <a:lstStyle/>
          <a:p>
            <a:r>
              <a:rPr lang="en-US" dirty="0"/>
              <a:t>The non-binary ADC has 16 nominal bits, stemming from 15 consecutive capacitor pairs being toggled.  Capacitor values decrease with factors ~1.8.</a:t>
            </a:r>
          </a:p>
          <a:p>
            <a:endParaRPr lang="en-US" dirty="0"/>
          </a:p>
          <a:p>
            <a:r>
              <a:rPr lang="en-US" dirty="0"/>
              <a:t>The difference with a simple classic SARADC is minimal.  The essential difference are the factors being as exactly as possible equal to 2.  However such configuration suffers from dynamic errors leading to missing codes around major bit transitions.</a:t>
            </a:r>
          </a:p>
          <a:p>
            <a:endParaRPr lang="en-US" dirty="0"/>
          </a:p>
          <a:p>
            <a:r>
              <a:rPr lang="en-US" dirty="0">
                <a:solidFill>
                  <a:schemeClr val="accent6">
                    <a:lumMod val="60000"/>
                    <a:lumOff val="40000"/>
                  </a:schemeClr>
                </a:solidFill>
              </a:rPr>
              <a:t>What if we compose the Capacitors partly of unit capacitors, so that they can be used in two modes</a:t>
            </a:r>
          </a:p>
          <a:p>
            <a:pPr marL="342900" indent="-342900">
              <a:buFont typeface="+mj-lt"/>
              <a:buAutoNum type="arabicPeriod"/>
            </a:pPr>
            <a:r>
              <a:rPr lang="en-US" dirty="0">
                <a:solidFill>
                  <a:schemeClr val="accent6">
                    <a:lumMod val="60000"/>
                    <a:lumOff val="40000"/>
                  </a:schemeClr>
                </a:solidFill>
              </a:rPr>
              <a:t>Non-binary, where capacitance ratios are ~1.8, all as previous</a:t>
            </a:r>
          </a:p>
          <a:p>
            <a:pPr marL="342900" indent="-342900">
              <a:buFont typeface="+mj-lt"/>
              <a:buAutoNum type="arabicPeriod"/>
            </a:pPr>
            <a:r>
              <a:rPr lang="en-US" dirty="0">
                <a:solidFill>
                  <a:schemeClr val="accent6">
                    <a:lumMod val="60000"/>
                    <a:lumOff val="40000"/>
                  </a:schemeClr>
                </a:solidFill>
              </a:rPr>
              <a:t>Binary where capacitance ratios are equal to 2 by unit capacitor number.  </a:t>
            </a:r>
          </a:p>
          <a:p>
            <a:pPr marL="1085850" lvl="1" indent="-342900">
              <a:buFont typeface="Arial" panose="020B0604020202020204" pitchFamily="34" charset="0"/>
              <a:buChar char="←"/>
            </a:pPr>
            <a:r>
              <a:rPr lang="en-US" dirty="0">
                <a:solidFill>
                  <a:schemeClr val="accent6">
                    <a:lumMod val="60000"/>
                    <a:lumOff val="40000"/>
                  </a:schemeClr>
                </a:solidFill>
              </a:rPr>
              <a:t>In this mode we take the burden that dynamic errors will happen.  Probably not more that 8 useful bits</a:t>
            </a:r>
          </a:p>
          <a:p>
            <a:pPr marL="1085850" lvl="1" indent="-342900">
              <a:buFont typeface="Arial" panose="020B0604020202020204" pitchFamily="34" charset="0"/>
              <a:buChar char="←"/>
            </a:pPr>
            <a:r>
              <a:rPr lang="en-US" dirty="0">
                <a:solidFill>
                  <a:schemeClr val="accent6">
                    <a:lumMod val="60000"/>
                    <a:lumOff val="40000"/>
                  </a:schemeClr>
                </a:solidFill>
              </a:rPr>
              <a:t>Yet, the raw ADC output is the final ADC output.  No NB2B conversion needed</a:t>
            </a:r>
          </a:p>
          <a:p>
            <a:pPr marL="1085850" lvl="1" indent="-342900">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id="{5A495313-2092-EBBA-607A-3BE7833BC1A2}"/>
              </a:ext>
            </a:extLst>
          </p:cNvPr>
          <p:cNvSpPr>
            <a:spLocks noGrp="1"/>
          </p:cNvSpPr>
          <p:nvPr>
            <p:ph type="ftr" sz="quarter" idx="3"/>
          </p:nvPr>
        </p:nvSpPr>
        <p:spPr/>
        <p:txBody>
          <a:bodyPr/>
          <a:lstStyle/>
          <a:p>
            <a:pPr fontAlgn="auto">
              <a:spcBef>
                <a:spcPts val="0"/>
              </a:spcBef>
              <a:spcAft>
                <a:spcPts val="0"/>
              </a:spcAft>
              <a:defRPr/>
            </a:pPr>
            <a:r>
              <a:rPr lang="fr-FR" kern="0" dirty="0"/>
              <a:t>SARADC</a:t>
            </a:r>
            <a:endParaRPr lang="en-US" kern="0" dirty="0"/>
          </a:p>
        </p:txBody>
      </p:sp>
      <p:sp>
        <p:nvSpPr>
          <p:cNvPr id="5" name="Slide Number Placeholder 4">
            <a:extLst>
              <a:ext uri="{FF2B5EF4-FFF2-40B4-BE49-F238E27FC236}">
                <a16:creationId xmlns:a16="http://schemas.microsoft.com/office/drawing/2014/main" id="{9D84367F-B91F-1A65-D4C6-A5F9A8EE60D3}"/>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170</a:t>
            </a:fld>
            <a:endParaRPr lang="en-US" kern="0" dirty="0"/>
          </a:p>
        </p:txBody>
      </p:sp>
      <p:sp>
        <p:nvSpPr>
          <p:cNvPr id="6" name="TextBox 5">
            <a:extLst>
              <a:ext uri="{FF2B5EF4-FFF2-40B4-BE49-F238E27FC236}">
                <a16:creationId xmlns:a16="http://schemas.microsoft.com/office/drawing/2014/main" id="{EA8AF3F8-9561-46A0-A834-C587DBBB6EAD}"/>
              </a:ext>
            </a:extLst>
          </p:cNvPr>
          <p:cNvSpPr txBox="1"/>
          <p:nvPr/>
        </p:nvSpPr>
        <p:spPr>
          <a:xfrm>
            <a:off x="228600" y="6477000"/>
            <a:ext cx="1151854" cy="307777"/>
          </a:xfrm>
          <a:prstGeom prst="rect">
            <a:avLst/>
          </a:prstGeom>
          <a:noFill/>
        </p:spPr>
        <p:txBody>
          <a:bodyPr wrap="none" rtlCol="0">
            <a:spAutoFit/>
          </a:bodyPr>
          <a:lstStyle/>
          <a:p>
            <a:r>
              <a:rPr lang="en-US" sz="1400" dirty="0">
                <a:solidFill>
                  <a:schemeClr val="accent6">
                    <a:lumMod val="60000"/>
                    <a:lumOff val="40000"/>
                  </a:schemeClr>
                </a:solidFill>
              </a:rPr>
              <a:t>20231116ba</a:t>
            </a:r>
          </a:p>
        </p:txBody>
      </p:sp>
    </p:spTree>
    <p:extLst>
      <p:ext uri="{BB962C8B-B14F-4D97-AF65-F5344CB8AC3E}">
        <p14:creationId xmlns:p14="http://schemas.microsoft.com/office/powerpoint/2010/main" val="14484556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DA52-F5F1-209B-062D-6E03D7BFDF2E}"/>
              </a:ext>
            </a:extLst>
          </p:cNvPr>
          <p:cNvSpPr>
            <a:spLocks noGrp="1"/>
          </p:cNvSpPr>
          <p:nvPr>
            <p:ph type="title"/>
          </p:nvPr>
        </p:nvSpPr>
        <p:spPr/>
        <p:txBody>
          <a:bodyPr/>
          <a:lstStyle/>
          <a:p>
            <a:r>
              <a:rPr lang="en-US" dirty="0"/>
              <a:t>“Cheap” true binary operation mode</a:t>
            </a:r>
          </a:p>
        </p:txBody>
      </p:sp>
      <p:sp>
        <p:nvSpPr>
          <p:cNvPr id="3" name="Content Placeholder 2">
            <a:extLst>
              <a:ext uri="{FF2B5EF4-FFF2-40B4-BE49-F238E27FC236}">
                <a16:creationId xmlns:a16="http://schemas.microsoft.com/office/drawing/2014/main" id="{08D25F42-DA93-FC5C-327A-626EB1299295}"/>
              </a:ext>
            </a:extLst>
          </p:cNvPr>
          <p:cNvSpPr>
            <a:spLocks noGrp="1"/>
          </p:cNvSpPr>
          <p:nvPr>
            <p:ph idx="1"/>
          </p:nvPr>
        </p:nvSpPr>
        <p:spPr>
          <a:xfrm>
            <a:off x="457200" y="1676400"/>
            <a:ext cx="3429000" cy="381000"/>
          </a:xfrm>
        </p:spPr>
        <p:txBody>
          <a:bodyPr/>
          <a:lstStyle/>
          <a:p>
            <a:r>
              <a:rPr lang="en-US" dirty="0"/>
              <a:t>Implementation example as if only 4 bits.</a:t>
            </a:r>
          </a:p>
          <a:p>
            <a:endParaRPr lang="en-US" dirty="0"/>
          </a:p>
          <a:p>
            <a:r>
              <a:rPr lang="en-US" dirty="0"/>
              <a:t>The black 1:1/2:1/4:1/8:… series should be as </a:t>
            </a:r>
            <a:r>
              <a:rPr lang="en-US" dirty="0" err="1"/>
              <a:t>exactl</a:t>
            </a:r>
            <a:r>
              <a:rPr lang="en-US" dirty="0"/>
              <a:t> as possible.</a:t>
            </a:r>
          </a:p>
          <a:p>
            <a:r>
              <a:rPr lang="en-US" dirty="0"/>
              <a:t>The red extra capacitors could be only approximately.</a:t>
            </a:r>
          </a:p>
          <a:p>
            <a:endParaRPr lang="en-US" dirty="0"/>
          </a:p>
          <a:p>
            <a:r>
              <a:rPr lang="en-US" dirty="0"/>
              <a:t>In binary mode only the black part switches</a:t>
            </a:r>
          </a:p>
          <a:p>
            <a:r>
              <a:rPr lang="en-US" dirty="0"/>
              <a:t>In non-binary mode both black and red parts switches.</a:t>
            </a:r>
          </a:p>
        </p:txBody>
      </p:sp>
      <p:sp>
        <p:nvSpPr>
          <p:cNvPr id="4" name="Footer Placeholder 3">
            <a:extLst>
              <a:ext uri="{FF2B5EF4-FFF2-40B4-BE49-F238E27FC236}">
                <a16:creationId xmlns:a16="http://schemas.microsoft.com/office/drawing/2014/main" id="{5A495313-2092-EBBA-607A-3BE7833BC1A2}"/>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9D84367F-B91F-1A65-D4C6-A5F9A8EE60D3}"/>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171</a:t>
            </a:fld>
            <a:endParaRPr lang="en-US" kern="0" dirty="0"/>
          </a:p>
        </p:txBody>
      </p:sp>
      <p:pic>
        <p:nvPicPr>
          <p:cNvPr id="7" name="Picture 6" descr="A whiteboard with a diagram&#10;&#10;Description automatically generated">
            <a:extLst>
              <a:ext uri="{FF2B5EF4-FFF2-40B4-BE49-F238E27FC236}">
                <a16:creationId xmlns:a16="http://schemas.microsoft.com/office/drawing/2014/main" id="{4E6CE8E6-8103-BD0D-8DCB-F6EB1EC020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1136" y="1143000"/>
            <a:ext cx="7950864" cy="5313009"/>
          </a:xfrm>
          <a:prstGeom prst="rect">
            <a:avLst/>
          </a:prstGeom>
        </p:spPr>
      </p:pic>
    </p:spTree>
    <p:extLst>
      <p:ext uri="{BB962C8B-B14F-4D97-AF65-F5344CB8AC3E}">
        <p14:creationId xmlns:p14="http://schemas.microsoft.com/office/powerpoint/2010/main" val="22525221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4167A9-AFC7-5E0F-7B95-7AA9B865AB24}"/>
              </a:ext>
            </a:extLst>
          </p:cNvPr>
          <p:cNvSpPr>
            <a:spLocks noGrp="1"/>
          </p:cNvSpPr>
          <p:nvPr>
            <p:ph type="ctrTitle"/>
          </p:nvPr>
        </p:nvSpPr>
        <p:spPr/>
        <p:txBody>
          <a:bodyPr/>
          <a:lstStyle/>
          <a:p>
            <a:r>
              <a:rPr lang="en-US" dirty="0"/>
              <a:t>3. Helena &amp; SASC</a:t>
            </a:r>
          </a:p>
        </p:txBody>
      </p:sp>
      <p:sp>
        <p:nvSpPr>
          <p:cNvPr id="7" name="Subtitle 6">
            <a:extLst>
              <a:ext uri="{FF2B5EF4-FFF2-40B4-BE49-F238E27FC236}">
                <a16:creationId xmlns:a16="http://schemas.microsoft.com/office/drawing/2014/main" id="{07A2FA54-5F63-E713-15EC-37E4414F4A80}"/>
              </a:ext>
            </a:extLst>
          </p:cNvPr>
          <p:cNvSpPr>
            <a:spLocks noGrp="1"/>
          </p:cNvSpPr>
          <p:nvPr>
            <p:ph type="subTitle" idx="1"/>
          </p:nvPr>
        </p:nvSpPr>
        <p:spPr/>
        <p:txBody>
          <a:bodyPr/>
          <a:lstStyle/>
          <a:p>
            <a:endParaRPr lang="en-US" dirty="0"/>
          </a:p>
        </p:txBody>
      </p:sp>
      <p:sp>
        <p:nvSpPr>
          <p:cNvPr id="5" name="Slide Number Placeholder 4">
            <a:extLst>
              <a:ext uri="{FF2B5EF4-FFF2-40B4-BE49-F238E27FC236}">
                <a16:creationId xmlns:a16="http://schemas.microsoft.com/office/drawing/2014/main" id="{4D49A433-0B9C-DA8E-E81E-0B22C264C0EC}"/>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172</a:t>
            </a:fld>
            <a:endParaRPr lang="en-US" kern="0" dirty="0"/>
          </a:p>
        </p:txBody>
      </p:sp>
      <p:sp>
        <p:nvSpPr>
          <p:cNvPr id="4" name="Footer Placeholder 3">
            <a:extLst>
              <a:ext uri="{FF2B5EF4-FFF2-40B4-BE49-F238E27FC236}">
                <a16:creationId xmlns:a16="http://schemas.microsoft.com/office/drawing/2014/main" id="{12B71ABA-E232-5134-E280-410D3E9B0ACE}"/>
              </a:ext>
            </a:extLst>
          </p:cNvPr>
          <p:cNvSpPr>
            <a:spLocks noGrp="1"/>
          </p:cNvSpPr>
          <p:nvPr>
            <p:ph type="ftr" sz="quarter" idx="4294967295"/>
          </p:nvPr>
        </p:nvSpPr>
        <p:spPr>
          <a:xfrm>
            <a:off x="0" y="6477000"/>
            <a:ext cx="4673600" cy="381000"/>
          </a:xfrm>
        </p:spPr>
        <p:txBody>
          <a:bodyPr/>
          <a:lstStyle/>
          <a:p>
            <a:pPr fontAlgn="auto">
              <a:spcBef>
                <a:spcPts val="0"/>
              </a:spcBef>
              <a:spcAft>
                <a:spcPts val="0"/>
              </a:spcAft>
              <a:defRPr/>
            </a:pPr>
            <a:r>
              <a:rPr lang="fr-FR" kern="0"/>
              <a:t>SARADC</a:t>
            </a:r>
            <a:endParaRPr lang="en-US" kern="0" dirty="0"/>
          </a:p>
        </p:txBody>
      </p:sp>
    </p:spTree>
    <p:extLst>
      <p:ext uri="{BB962C8B-B14F-4D97-AF65-F5344CB8AC3E}">
        <p14:creationId xmlns:p14="http://schemas.microsoft.com/office/powerpoint/2010/main" val="7379473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A6F97E-D667-929D-D9A3-53028F98413D}"/>
              </a:ext>
            </a:extLst>
          </p:cNvPr>
          <p:cNvPicPr>
            <a:picLocks noChangeAspect="1"/>
          </p:cNvPicPr>
          <p:nvPr/>
        </p:nvPicPr>
        <p:blipFill>
          <a:blip r:embed="rId2"/>
          <a:stretch>
            <a:fillRect/>
          </a:stretch>
        </p:blipFill>
        <p:spPr>
          <a:xfrm rot="21284755">
            <a:off x="1122208" y="472701"/>
            <a:ext cx="10216329" cy="5794864"/>
          </a:xfrm>
          <a:prstGeom prst="rect">
            <a:avLst/>
          </a:prstGeom>
        </p:spPr>
      </p:pic>
      <p:sp>
        <p:nvSpPr>
          <p:cNvPr id="4" name="Date Placeholder 3">
            <a:extLst>
              <a:ext uri="{FF2B5EF4-FFF2-40B4-BE49-F238E27FC236}">
                <a16:creationId xmlns:a16="http://schemas.microsoft.com/office/drawing/2014/main" id="{0CD57F8A-EC2B-ED09-25A4-7A3B43B596F9}"/>
              </a:ext>
            </a:extLst>
          </p:cNvPr>
          <p:cNvSpPr>
            <a:spLocks noGrp="1"/>
          </p:cNvSpPr>
          <p:nvPr>
            <p:ph type="dt" sz="half" idx="2"/>
          </p:nvPr>
        </p:nvSpPr>
        <p:spPr/>
        <p:txBody>
          <a:bodyPr/>
          <a:lstStyle/>
          <a:p>
            <a:pPr>
              <a:defRPr/>
            </a:pPr>
            <a:fld id="{51B8537C-3B14-4445-BE77-B88257633028}" type="datetime3">
              <a:rPr lang="en-US" smtClean="0"/>
              <a:pPr>
                <a:defRPr/>
              </a:pPr>
              <a:t>14 October 2024</a:t>
            </a:fld>
            <a:endParaRPr lang="en-US" dirty="0"/>
          </a:p>
        </p:txBody>
      </p:sp>
      <p:sp>
        <p:nvSpPr>
          <p:cNvPr id="5" name="Footer Placeholder 4">
            <a:extLst>
              <a:ext uri="{FF2B5EF4-FFF2-40B4-BE49-F238E27FC236}">
                <a16:creationId xmlns:a16="http://schemas.microsoft.com/office/drawing/2014/main" id="{D780BCCE-EBE9-1610-9C83-0F6FF0F2B46E}"/>
              </a:ext>
            </a:extLst>
          </p:cNvPr>
          <p:cNvSpPr>
            <a:spLocks noGrp="1"/>
          </p:cNvSpPr>
          <p:nvPr>
            <p:ph type="ftr" sz="quarter" idx="3"/>
          </p:nvPr>
        </p:nvSpPr>
        <p:spPr/>
        <p:txBody>
          <a:bodyPr/>
          <a:lstStyle/>
          <a:p>
            <a:pPr>
              <a:defRPr/>
            </a:pPr>
            <a:r>
              <a:rPr lang="en-US"/>
              <a:t>confidential</a:t>
            </a:r>
          </a:p>
        </p:txBody>
      </p:sp>
      <p:sp>
        <p:nvSpPr>
          <p:cNvPr id="6" name="Slide Number Placeholder 5">
            <a:extLst>
              <a:ext uri="{FF2B5EF4-FFF2-40B4-BE49-F238E27FC236}">
                <a16:creationId xmlns:a16="http://schemas.microsoft.com/office/drawing/2014/main" id="{91267285-1A18-EEB0-079F-61413D7873AE}"/>
              </a:ext>
            </a:extLst>
          </p:cNvPr>
          <p:cNvSpPr>
            <a:spLocks noGrp="1"/>
          </p:cNvSpPr>
          <p:nvPr>
            <p:ph type="sldNum" sz="quarter" idx="4"/>
          </p:nvPr>
        </p:nvSpPr>
        <p:spPr/>
        <p:txBody>
          <a:bodyPr/>
          <a:lstStyle/>
          <a:p>
            <a:pPr>
              <a:defRPr/>
            </a:pPr>
            <a:fld id="{C8E73D66-7D89-47D5-8BE6-71FE6777882F}" type="slidenum">
              <a:rPr lang="en-US" smtClean="0"/>
              <a:pPr>
                <a:defRPr/>
              </a:pPr>
              <a:t>173</a:t>
            </a:fld>
            <a:endParaRPr lang="en-US" dirty="0"/>
          </a:p>
        </p:txBody>
      </p:sp>
      <p:sp>
        <p:nvSpPr>
          <p:cNvPr id="7" name="TextBox 6">
            <a:extLst>
              <a:ext uri="{FF2B5EF4-FFF2-40B4-BE49-F238E27FC236}">
                <a16:creationId xmlns:a16="http://schemas.microsoft.com/office/drawing/2014/main" id="{7EC8E4E4-CB82-D98A-1C8E-63384A3D83CA}"/>
              </a:ext>
            </a:extLst>
          </p:cNvPr>
          <p:cNvSpPr txBox="1"/>
          <p:nvPr/>
        </p:nvSpPr>
        <p:spPr>
          <a:xfrm>
            <a:off x="503376" y="159723"/>
            <a:ext cx="3057247" cy="369332"/>
          </a:xfrm>
          <a:prstGeom prst="rect">
            <a:avLst/>
          </a:prstGeom>
          <a:noFill/>
        </p:spPr>
        <p:txBody>
          <a:bodyPr wrap="none" rtlCol="0">
            <a:spAutoFit/>
          </a:bodyPr>
          <a:lstStyle/>
          <a:p>
            <a:r>
              <a:rPr lang="en-US" dirty="0"/>
              <a:t>From company presentation</a:t>
            </a:r>
          </a:p>
        </p:txBody>
      </p:sp>
    </p:spTree>
    <p:extLst>
      <p:ext uri="{BB962C8B-B14F-4D97-AF65-F5344CB8AC3E}">
        <p14:creationId xmlns:p14="http://schemas.microsoft.com/office/powerpoint/2010/main" val="19937906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679957-B41D-F15B-F3AB-D6DDA5928F53}"/>
              </a:ext>
            </a:extLst>
          </p:cNvPr>
          <p:cNvSpPr>
            <a:spLocks noGrp="1"/>
          </p:cNvSpPr>
          <p:nvPr>
            <p:ph type="title"/>
          </p:nvPr>
        </p:nvSpPr>
        <p:spPr/>
        <p:txBody>
          <a:bodyPr/>
          <a:lstStyle/>
          <a:p>
            <a:r>
              <a:rPr lang="en-US" dirty="0"/>
              <a:t>Array of ADCs: helicopter view</a:t>
            </a:r>
          </a:p>
        </p:txBody>
      </p:sp>
      <p:sp>
        <p:nvSpPr>
          <p:cNvPr id="8" name="Content Placeholder 7">
            <a:extLst>
              <a:ext uri="{FF2B5EF4-FFF2-40B4-BE49-F238E27FC236}">
                <a16:creationId xmlns:a16="http://schemas.microsoft.com/office/drawing/2014/main" id="{739E6B5B-CB1F-0AD3-2C63-AFDB1066710F}"/>
              </a:ext>
            </a:extLst>
          </p:cNvPr>
          <p:cNvSpPr>
            <a:spLocks noGrp="1"/>
          </p:cNvSpPr>
          <p:nvPr>
            <p:ph idx="1"/>
          </p:nvPr>
        </p:nvSpPr>
        <p:spPr/>
        <p:txBody>
          <a:bodyPr/>
          <a:lstStyle/>
          <a:p>
            <a:r>
              <a:rPr lang="en-US" dirty="0"/>
              <a:t>The trade-off space is obvious:  </a:t>
            </a:r>
          </a:p>
          <a:p>
            <a:endParaRPr lang="en-US" dirty="0"/>
          </a:p>
          <a:p>
            <a:pPr marL="342900" indent="-342900">
              <a:buFont typeface="+mj-lt"/>
              <a:buAutoNum type="arabicPeriod"/>
            </a:pPr>
            <a:r>
              <a:rPr lang="en-US" dirty="0"/>
              <a:t>Maximize FOM</a:t>
            </a:r>
            <a:r>
              <a:rPr lang="en-US" baseline="-25000" dirty="0"/>
              <a:t>CSA</a:t>
            </a:r>
            <a:r>
              <a:rPr lang="en-US" dirty="0"/>
              <a:t> </a:t>
            </a:r>
            <a:r>
              <a:rPr lang="en-US" b="1" dirty="0"/>
              <a:t>Conversions/second/area</a:t>
            </a:r>
            <a:endParaRPr lang="en-US" dirty="0"/>
          </a:p>
          <a:p>
            <a:endParaRPr lang="en-US" dirty="0"/>
          </a:p>
          <a:p>
            <a:pPr marL="342900" indent="-342900">
              <a:buFont typeface="+mj-lt"/>
              <a:buAutoNum type="arabicPeriod" startAt="2"/>
            </a:pPr>
            <a:r>
              <a:rPr lang="en-US" dirty="0"/>
              <a:t>Minimize FOM</a:t>
            </a:r>
            <a:r>
              <a:rPr lang="en-US" baseline="-25000" dirty="0"/>
              <a:t>EPC</a:t>
            </a:r>
            <a:r>
              <a:rPr lang="en-US" dirty="0"/>
              <a:t> </a:t>
            </a:r>
            <a:r>
              <a:rPr lang="en-US" b="1" dirty="0"/>
              <a:t>energy per conversion </a:t>
            </a:r>
            <a:r>
              <a:rPr lang="en-US" dirty="0"/>
              <a:t>for a given bit resolution</a:t>
            </a:r>
          </a:p>
          <a:p>
            <a:pPr marL="342900" indent="-342900">
              <a:buFont typeface="+mj-lt"/>
              <a:buAutoNum type="arabicPeriod" startAt="2"/>
            </a:pPr>
            <a:endParaRPr lang="en-US" dirty="0"/>
          </a:p>
          <a:p>
            <a:pPr marL="342900" indent="-342900">
              <a:buFont typeface="+mj-lt"/>
              <a:buAutoNum type="arabicPeriod" startAt="2"/>
            </a:pPr>
            <a:r>
              <a:rPr lang="en-US" dirty="0"/>
              <a:t>Pick the right resolution and perhaps make even this selectable/programmable.  E.g. 1/4/8/12bits</a:t>
            </a:r>
          </a:p>
        </p:txBody>
      </p:sp>
      <p:sp>
        <p:nvSpPr>
          <p:cNvPr id="4" name="Date Placeholder 3">
            <a:extLst>
              <a:ext uri="{FF2B5EF4-FFF2-40B4-BE49-F238E27FC236}">
                <a16:creationId xmlns:a16="http://schemas.microsoft.com/office/drawing/2014/main" id="{63D235DF-7EEB-5A74-A34F-8922405D3D61}"/>
              </a:ext>
            </a:extLst>
          </p:cNvPr>
          <p:cNvSpPr>
            <a:spLocks noGrp="1"/>
          </p:cNvSpPr>
          <p:nvPr>
            <p:ph type="dt" sz="half" idx="2"/>
          </p:nvPr>
        </p:nvSpPr>
        <p:spPr/>
        <p:txBody>
          <a:bodyPr/>
          <a:lstStyle/>
          <a:p>
            <a:pPr>
              <a:defRPr/>
            </a:pPr>
            <a:fld id="{51B8537C-3B14-4445-BE77-B88257633028}" type="datetime3">
              <a:rPr lang="en-US" smtClean="0"/>
              <a:pPr>
                <a:defRPr/>
              </a:pPr>
              <a:t>14 October 2024</a:t>
            </a:fld>
            <a:endParaRPr lang="en-US" dirty="0"/>
          </a:p>
        </p:txBody>
      </p:sp>
      <p:sp>
        <p:nvSpPr>
          <p:cNvPr id="5" name="Footer Placeholder 4">
            <a:extLst>
              <a:ext uri="{FF2B5EF4-FFF2-40B4-BE49-F238E27FC236}">
                <a16:creationId xmlns:a16="http://schemas.microsoft.com/office/drawing/2014/main" id="{1F39C159-E8E9-1D8B-920A-E3EAA58060AA}"/>
              </a:ext>
            </a:extLst>
          </p:cNvPr>
          <p:cNvSpPr>
            <a:spLocks noGrp="1"/>
          </p:cNvSpPr>
          <p:nvPr>
            <p:ph type="ftr" sz="quarter" idx="3"/>
          </p:nvPr>
        </p:nvSpPr>
        <p:spPr/>
        <p:txBody>
          <a:bodyPr/>
          <a:lstStyle/>
          <a:p>
            <a:pPr>
              <a:defRPr/>
            </a:pPr>
            <a:r>
              <a:rPr lang="en-US"/>
              <a:t>confidential</a:t>
            </a:r>
          </a:p>
        </p:txBody>
      </p:sp>
      <p:sp>
        <p:nvSpPr>
          <p:cNvPr id="6" name="Slide Number Placeholder 5">
            <a:extLst>
              <a:ext uri="{FF2B5EF4-FFF2-40B4-BE49-F238E27FC236}">
                <a16:creationId xmlns:a16="http://schemas.microsoft.com/office/drawing/2014/main" id="{1DFF87FC-373C-35D3-255B-A33E9421A578}"/>
              </a:ext>
            </a:extLst>
          </p:cNvPr>
          <p:cNvSpPr>
            <a:spLocks noGrp="1"/>
          </p:cNvSpPr>
          <p:nvPr>
            <p:ph type="sldNum" sz="quarter" idx="4"/>
          </p:nvPr>
        </p:nvSpPr>
        <p:spPr/>
        <p:txBody>
          <a:bodyPr/>
          <a:lstStyle/>
          <a:p>
            <a:pPr>
              <a:defRPr/>
            </a:pPr>
            <a:fld id="{C8E73D66-7D89-47D5-8BE6-71FE6777882F}" type="slidenum">
              <a:rPr lang="en-US" smtClean="0"/>
              <a:pPr>
                <a:defRPr/>
              </a:pPr>
              <a:t>174</a:t>
            </a:fld>
            <a:endParaRPr lang="en-US" dirty="0"/>
          </a:p>
        </p:txBody>
      </p:sp>
    </p:spTree>
    <p:extLst>
      <p:ext uri="{BB962C8B-B14F-4D97-AF65-F5344CB8AC3E}">
        <p14:creationId xmlns:p14="http://schemas.microsoft.com/office/powerpoint/2010/main" val="2789924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F0E7-F486-EF0C-A490-58D332A20E4B}"/>
              </a:ext>
            </a:extLst>
          </p:cNvPr>
          <p:cNvSpPr>
            <a:spLocks noGrp="1"/>
          </p:cNvSpPr>
          <p:nvPr>
            <p:ph type="title"/>
          </p:nvPr>
        </p:nvSpPr>
        <p:spPr/>
        <p:txBody>
          <a:bodyPr/>
          <a:lstStyle/>
          <a:p>
            <a:r>
              <a:rPr lang="en-US" dirty="0"/>
              <a:t>Array of ADCs: designers viewpoint</a:t>
            </a:r>
          </a:p>
        </p:txBody>
      </p:sp>
      <p:sp>
        <p:nvSpPr>
          <p:cNvPr id="3" name="Content Placeholder 2">
            <a:extLst>
              <a:ext uri="{FF2B5EF4-FFF2-40B4-BE49-F238E27FC236}">
                <a16:creationId xmlns:a16="http://schemas.microsoft.com/office/drawing/2014/main" id="{93B2DD6A-F1EC-599A-585D-F668E959F92D}"/>
              </a:ext>
            </a:extLst>
          </p:cNvPr>
          <p:cNvSpPr>
            <a:spLocks noGrp="1"/>
          </p:cNvSpPr>
          <p:nvPr>
            <p:ph idx="1"/>
          </p:nvPr>
        </p:nvSpPr>
        <p:spPr/>
        <p:txBody>
          <a:bodyPr/>
          <a:lstStyle/>
          <a:p>
            <a:pPr marL="342900" indent="-342900">
              <a:buFont typeface="+mj-lt"/>
              <a:buAutoNum type="arabicPeriod"/>
            </a:pPr>
            <a:r>
              <a:rPr lang="en-US" dirty="0"/>
              <a:t>Suitable to put in an array</a:t>
            </a:r>
          </a:p>
          <a:p>
            <a:pPr marL="342900" indent="-342900">
              <a:buFont typeface="+mj-lt"/>
              <a:buAutoNum type="arabicPeriod"/>
            </a:pPr>
            <a:r>
              <a:rPr lang="en-US" dirty="0"/>
              <a:t>Aligned to [multiple of] column pitch </a:t>
            </a:r>
          </a:p>
          <a:p>
            <a:pPr marL="1085850" lvl="1" indent="-342900"/>
            <a:r>
              <a:rPr lang="en-US" dirty="0"/>
              <a:t>If ADC in the column: no analog domain memory effect and artifacts</a:t>
            </a:r>
          </a:p>
          <a:p>
            <a:pPr marL="342900" indent="-342900">
              <a:buFont typeface="+mj-lt"/>
              <a:buAutoNum type="arabicPeriod"/>
            </a:pPr>
            <a:r>
              <a:rPr lang="en-US" dirty="0"/>
              <a:t>Not sensitive to crosstalk by/to supply lines and DC references</a:t>
            </a:r>
          </a:p>
          <a:p>
            <a:pPr marL="342900" indent="-342900">
              <a:buFont typeface="+mj-lt"/>
              <a:buAutoNum type="arabicPeriod"/>
            </a:pPr>
            <a:r>
              <a:rPr lang="en-US" dirty="0"/>
              <a:t>Elegant power distribution</a:t>
            </a:r>
          </a:p>
          <a:p>
            <a:pPr marL="342900" indent="-342900">
              <a:buFont typeface="+mj-lt"/>
              <a:buAutoNum type="arabicPeriod"/>
            </a:pPr>
            <a:r>
              <a:rPr lang="en-US" dirty="0"/>
              <a:t>Differential versus SE (Pseudo-diff) signaling</a:t>
            </a:r>
          </a:p>
        </p:txBody>
      </p:sp>
      <p:sp>
        <p:nvSpPr>
          <p:cNvPr id="4" name="Date Placeholder 3">
            <a:extLst>
              <a:ext uri="{FF2B5EF4-FFF2-40B4-BE49-F238E27FC236}">
                <a16:creationId xmlns:a16="http://schemas.microsoft.com/office/drawing/2014/main" id="{3993F463-87DA-CE09-4AA5-E550E6248AC2}"/>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30973853-6C00-CB77-72A6-81C17128E0FF}"/>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507AD951-532C-3194-D640-94550BC8205E}"/>
              </a:ext>
            </a:extLst>
          </p:cNvPr>
          <p:cNvSpPr>
            <a:spLocks noGrp="1"/>
          </p:cNvSpPr>
          <p:nvPr>
            <p:ph type="sldNum" sz="quarter" idx="4"/>
          </p:nvPr>
        </p:nvSpPr>
        <p:spPr/>
        <p:txBody>
          <a:bodyPr/>
          <a:lstStyle/>
          <a:p>
            <a:pPr>
              <a:defRPr/>
            </a:pPr>
            <a:fld id="{D19C2587-FF4B-422C-B168-E803C62EEB52}" type="slidenum">
              <a:rPr lang="en-US" smtClean="0"/>
              <a:pPr>
                <a:defRPr/>
              </a:pPr>
              <a:t>175</a:t>
            </a:fld>
            <a:endParaRPr lang="en-US" dirty="0"/>
          </a:p>
        </p:txBody>
      </p:sp>
    </p:spTree>
    <p:extLst>
      <p:ext uri="{BB962C8B-B14F-4D97-AF65-F5344CB8AC3E}">
        <p14:creationId xmlns:p14="http://schemas.microsoft.com/office/powerpoint/2010/main" val="40643706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EB64-7AE9-22C3-5CCB-EAD0350A0AA3}"/>
              </a:ext>
            </a:extLst>
          </p:cNvPr>
          <p:cNvSpPr>
            <a:spLocks noGrp="1"/>
          </p:cNvSpPr>
          <p:nvPr>
            <p:ph type="title"/>
          </p:nvPr>
        </p:nvSpPr>
        <p:spPr>
          <a:xfrm>
            <a:off x="609599" y="0"/>
            <a:ext cx="10380617" cy="1143000"/>
          </a:xfrm>
        </p:spPr>
        <p:txBody>
          <a:bodyPr/>
          <a:lstStyle/>
          <a:p>
            <a:r>
              <a:rPr lang="en-US" dirty="0"/>
              <a:t>Approach:</a:t>
            </a:r>
          </a:p>
        </p:txBody>
      </p:sp>
      <p:sp>
        <p:nvSpPr>
          <p:cNvPr id="3" name="Content Placeholder 2">
            <a:extLst>
              <a:ext uri="{FF2B5EF4-FFF2-40B4-BE49-F238E27FC236}">
                <a16:creationId xmlns:a16="http://schemas.microsoft.com/office/drawing/2014/main" id="{A5E93197-9B35-F709-62CC-AC9713E99ED1}"/>
              </a:ext>
            </a:extLst>
          </p:cNvPr>
          <p:cNvSpPr>
            <a:spLocks noGrp="1"/>
          </p:cNvSpPr>
          <p:nvPr>
            <p:ph idx="1"/>
          </p:nvPr>
        </p:nvSpPr>
        <p:spPr>
          <a:xfrm>
            <a:off x="609600" y="1600200"/>
            <a:ext cx="3352800" cy="4648200"/>
          </a:xfrm>
        </p:spPr>
        <p:txBody>
          <a:bodyPr/>
          <a:lstStyle/>
          <a:p>
            <a:r>
              <a:rPr lang="en-US" dirty="0"/>
              <a:t>Slide from Notebook 0045</a:t>
            </a:r>
            <a:r>
              <a:rPr lang="en-US" dirty="0">
                <a:solidFill>
                  <a:schemeClr val="bg1">
                    <a:lumMod val="65000"/>
                  </a:schemeClr>
                </a:solidFill>
              </a:rPr>
              <a:t>(!)</a:t>
            </a:r>
            <a:r>
              <a:rPr lang="en-US" dirty="0"/>
              <a:t>→</a:t>
            </a:r>
          </a:p>
          <a:p>
            <a:endParaRPr lang="en-US" dirty="0">
              <a:solidFill>
                <a:schemeClr val="bg1">
                  <a:lumMod val="65000"/>
                </a:schemeClr>
              </a:solidFill>
            </a:endParaRPr>
          </a:p>
          <a:p>
            <a:r>
              <a:rPr lang="en-US" dirty="0"/>
              <a:t>Compact version of our classic SARADC, with double conversion and </a:t>
            </a:r>
            <a:r>
              <a:rPr lang="en-US" dirty="0" err="1"/>
              <a:t>postcorrection</a:t>
            </a:r>
            <a:r>
              <a:rPr lang="en-US" dirty="0"/>
              <a:t>.</a:t>
            </a:r>
          </a:p>
          <a:p>
            <a:endParaRPr lang="en-US" dirty="0"/>
          </a:p>
          <a:p>
            <a:r>
              <a:rPr lang="en-US" dirty="0"/>
              <a:t>Further:</a:t>
            </a:r>
          </a:p>
          <a:p>
            <a:pPr marL="285750" indent="-285750">
              <a:buFont typeface="Arial" panose="020B0604020202020204" pitchFamily="34" charset="0"/>
              <a:buChar char="•"/>
            </a:pPr>
            <a:r>
              <a:rPr lang="en-US" dirty="0"/>
              <a:t>To optimize FOM</a:t>
            </a:r>
            <a:r>
              <a:rPr lang="en-US" baseline="-25000" dirty="0"/>
              <a:t>CSA</a:t>
            </a:r>
            <a:r>
              <a:rPr lang="en-US" dirty="0"/>
              <a:t>, no unary and just a few double conversions. </a:t>
            </a:r>
          </a:p>
          <a:p>
            <a:pPr marL="285750" indent="-285750">
              <a:buFont typeface="Arial" panose="020B0604020202020204" pitchFamily="34" charset="0"/>
              <a:buChar char="•"/>
            </a:pPr>
            <a:r>
              <a:rPr lang="en-US" dirty="0"/>
              <a:t>Fully differential </a:t>
            </a:r>
          </a:p>
          <a:p>
            <a:pPr marL="285750" indent="-285750">
              <a:buFont typeface="Arial" panose="020B0604020202020204" pitchFamily="34" charset="0"/>
              <a:buChar char="•"/>
            </a:pPr>
            <a:r>
              <a:rPr lang="en-US" dirty="0"/>
              <a:t>“clock only high-low” (monotonic clocking)</a:t>
            </a:r>
          </a:p>
          <a:p>
            <a:pPr marL="285750" indent="-285750">
              <a:buFont typeface="Arial" panose="020B0604020202020204" pitchFamily="34" charset="0"/>
              <a:buChar char="•"/>
            </a:pPr>
            <a:r>
              <a:rPr lang="en-US" dirty="0"/>
              <a:t>Non-binary remains option</a:t>
            </a:r>
          </a:p>
          <a:p>
            <a:endParaRPr lang="en-US" dirty="0">
              <a:solidFill>
                <a:srgbClr val="0000FF"/>
              </a:solidFill>
            </a:endParaRPr>
          </a:p>
        </p:txBody>
      </p:sp>
      <p:sp>
        <p:nvSpPr>
          <p:cNvPr id="4" name="Date Placeholder 3">
            <a:extLst>
              <a:ext uri="{FF2B5EF4-FFF2-40B4-BE49-F238E27FC236}">
                <a16:creationId xmlns:a16="http://schemas.microsoft.com/office/drawing/2014/main" id="{67A9012F-752A-6E0A-9558-B18044B2C05B}"/>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FDA0BFE6-6E81-6BAE-44C7-111DB5B35F7D}"/>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09D3AE22-E34C-0F9A-113E-37E59061436E}"/>
              </a:ext>
            </a:extLst>
          </p:cNvPr>
          <p:cNvSpPr>
            <a:spLocks noGrp="1"/>
          </p:cNvSpPr>
          <p:nvPr>
            <p:ph type="sldNum" sz="quarter" idx="4"/>
          </p:nvPr>
        </p:nvSpPr>
        <p:spPr/>
        <p:txBody>
          <a:bodyPr/>
          <a:lstStyle/>
          <a:p>
            <a:pPr>
              <a:defRPr/>
            </a:pPr>
            <a:fld id="{D19C2587-FF4B-422C-B168-E803C62EEB52}" type="slidenum">
              <a:rPr lang="en-US" smtClean="0"/>
              <a:pPr>
                <a:defRPr/>
              </a:pPr>
              <a:t>176</a:t>
            </a:fld>
            <a:endParaRPr lang="en-US" dirty="0"/>
          </a:p>
        </p:txBody>
      </p:sp>
      <p:pic>
        <p:nvPicPr>
          <p:cNvPr id="8" name="Picture 7">
            <a:extLst>
              <a:ext uri="{FF2B5EF4-FFF2-40B4-BE49-F238E27FC236}">
                <a16:creationId xmlns:a16="http://schemas.microsoft.com/office/drawing/2014/main" id="{B49028F4-4487-0B9A-E8EC-C42061CD5429}"/>
              </a:ext>
            </a:extLst>
          </p:cNvPr>
          <p:cNvPicPr>
            <a:picLocks noChangeAspect="1"/>
          </p:cNvPicPr>
          <p:nvPr/>
        </p:nvPicPr>
        <p:blipFill>
          <a:blip r:embed="rId2"/>
          <a:stretch>
            <a:fillRect/>
          </a:stretch>
        </p:blipFill>
        <p:spPr>
          <a:xfrm>
            <a:off x="4191000" y="1018406"/>
            <a:ext cx="7609114" cy="5519243"/>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85693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B4C8BF-246C-411D-495E-D4E853F93334}"/>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19BAC144-7D89-D0E0-9304-CD1A8F096535}"/>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8193A571-1DF2-0CF1-790C-70B2AA726871}"/>
              </a:ext>
            </a:extLst>
          </p:cNvPr>
          <p:cNvSpPr>
            <a:spLocks noGrp="1"/>
          </p:cNvSpPr>
          <p:nvPr>
            <p:ph type="sldNum" sz="quarter" idx="4"/>
          </p:nvPr>
        </p:nvSpPr>
        <p:spPr/>
        <p:txBody>
          <a:bodyPr/>
          <a:lstStyle/>
          <a:p>
            <a:pPr>
              <a:defRPr/>
            </a:pPr>
            <a:fld id="{D19C2587-FF4B-422C-B168-E803C62EEB52}" type="slidenum">
              <a:rPr lang="en-US" smtClean="0"/>
              <a:pPr>
                <a:defRPr/>
              </a:pPr>
              <a:t>177</a:t>
            </a:fld>
            <a:endParaRPr lang="en-US" dirty="0"/>
          </a:p>
        </p:txBody>
      </p:sp>
      <p:pic>
        <p:nvPicPr>
          <p:cNvPr id="8" name="Picture 7">
            <a:extLst>
              <a:ext uri="{FF2B5EF4-FFF2-40B4-BE49-F238E27FC236}">
                <a16:creationId xmlns:a16="http://schemas.microsoft.com/office/drawing/2014/main" id="{6F035809-1588-0290-CA3D-2D2A9A7B92B6}"/>
              </a:ext>
            </a:extLst>
          </p:cNvPr>
          <p:cNvPicPr>
            <a:picLocks noChangeAspect="1"/>
          </p:cNvPicPr>
          <p:nvPr/>
        </p:nvPicPr>
        <p:blipFill>
          <a:blip r:embed="rId2"/>
          <a:stretch>
            <a:fillRect/>
          </a:stretch>
        </p:blipFill>
        <p:spPr>
          <a:xfrm>
            <a:off x="5071702" y="2666999"/>
            <a:ext cx="7120297" cy="2590801"/>
          </a:xfrm>
          <a:prstGeom prst="rect">
            <a:avLst/>
          </a:prstGeom>
        </p:spPr>
      </p:pic>
      <p:sp>
        <p:nvSpPr>
          <p:cNvPr id="7" name="TextBox 6">
            <a:extLst>
              <a:ext uri="{FF2B5EF4-FFF2-40B4-BE49-F238E27FC236}">
                <a16:creationId xmlns:a16="http://schemas.microsoft.com/office/drawing/2014/main" id="{86CCC973-0A30-4E0D-DE29-1EC7D193A97F}"/>
              </a:ext>
            </a:extLst>
          </p:cNvPr>
          <p:cNvSpPr txBox="1"/>
          <p:nvPr/>
        </p:nvSpPr>
        <p:spPr>
          <a:xfrm>
            <a:off x="6400800" y="2362200"/>
            <a:ext cx="3377848" cy="369332"/>
          </a:xfrm>
          <a:prstGeom prst="rect">
            <a:avLst/>
          </a:prstGeom>
          <a:noFill/>
        </p:spPr>
        <p:txBody>
          <a:bodyPr wrap="none" rtlCol="0">
            <a:spAutoFit/>
          </a:bodyPr>
          <a:lstStyle/>
          <a:p>
            <a:r>
              <a:rPr lang="en-US" dirty="0">
                <a:solidFill>
                  <a:schemeClr val="accent6">
                    <a:lumMod val="60000"/>
                    <a:lumOff val="40000"/>
                  </a:schemeClr>
                </a:solidFill>
              </a:rPr>
              <a:t>1      1/1.8   (1/1.8)² (1/1.8)³   …</a:t>
            </a:r>
          </a:p>
        </p:txBody>
      </p:sp>
      <p:sp>
        <p:nvSpPr>
          <p:cNvPr id="9" name="Title 1">
            <a:extLst>
              <a:ext uri="{FF2B5EF4-FFF2-40B4-BE49-F238E27FC236}">
                <a16:creationId xmlns:a16="http://schemas.microsoft.com/office/drawing/2014/main" id="{C1D0C10D-31B6-22D3-F5DE-963C13BB4245}"/>
              </a:ext>
            </a:extLst>
          </p:cNvPr>
          <p:cNvSpPr txBox="1">
            <a:spLocks/>
          </p:cNvSpPr>
          <p:nvPr/>
        </p:nvSpPr>
        <p:spPr bwMode="auto">
          <a:xfrm>
            <a:off x="609599" y="0"/>
            <a:ext cx="1038061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a:solidFill>
                  <a:srgbClr val="7575D1"/>
                </a:solidFill>
                <a:latin typeface="+mj-lt"/>
                <a:ea typeface="+mj-ea"/>
                <a:cs typeface="+mj-cs"/>
              </a:defRPr>
            </a:lvl1pPr>
            <a:lvl2pPr algn="l" rtl="0" eaLnBrk="0" fontAlgn="base" hangingPunct="0">
              <a:spcBef>
                <a:spcPct val="0"/>
              </a:spcBef>
              <a:spcAft>
                <a:spcPct val="0"/>
              </a:spcAft>
              <a:defRPr sz="4400">
                <a:solidFill>
                  <a:srgbClr val="7575D1"/>
                </a:solidFill>
                <a:latin typeface="Arial" charset="0"/>
              </a:defRPr>
            </a:lvl2pPr>
            <a:lvl3pPr algn="l" rtl="0" eaLnBrk="0" fontAlgn="base" hangingPunct="0">
              <a:spcBef>
                <a:spcPct val="0"/>
              </a:spcBef>
              <a:spcAft>
                <a:spcPct val="0"/>
              </a:spcAft>
              <a:defRPr sz="4400">
                <a:solidFill>
                  <a:srgbClr val="7575D1"/>
                </a:solidFill>
                <a:latin typeface="Arial" charset="0"/>
              </a:defRPr>
            </a:lvl3pPr>
            <a:lvl4pPr algn="l" rtl="0" eaLnBrk="0" fontAlgn="base" hangingPunct="0">
              <a:spcBef>
                <a:spcPct val="0"/>
              </a:spcBef>
              <a:spcAft>
                <a:spcPct val="0"/>
              </a:spcAft>
              <a:defRPr sz="4400">
                <a:solidFill>
                  <a:srgbClr val="7575D1"/>
                </a:solidFill>
                <a:latin typeface="Arial" charset="0"/>
              </a:defRPr>
            </a:lvl4pPr>
            <a:lvl5pPr algn="l" rtl="0" eaLnBrk="0" fontAlgn="base" hangingPunct="0">
              <a:spcBef>
                <a:spcPct val="0"/>
              </a:spcBef>
              <a:spcAft>
                <a:spcPct val="0"/>
              </a:spcAft>
              <a:defRPr sz="4400">
                <a:solidFill>
                  <a:srgbClr val="7575D1"/>
                </a:solidFill>
                <a:latin typeface="Arial" charset="0"/>
              </a:defRPr>
            </a:lvl5pPr>
            <a:lvl6pPr marL="457200" algn="l" rtl="0" fontAlgn="base">
              <a:spcBef>
                <a:spcPct val="0"/>
              </a:spcBef>
              <a:spcAft>
                <a:spcPct val="0"/>
              </a:spcAft>
              <a:defRPr sz="4400">
                <a:solidFill>
                  <a:srgbClr val="DDDDDD"/>
                </a:solidFill>
                <a:latin typeface="Arial" charset="0"/>
              </a:defRPr>
            </a:lvl6pPr>
            <a:lvl7pPr marL="914400" algn="l" rtl="0" fontAlgn="base">
              <a:spcBef>
                <a:spcPct val="0"/>
              </a:spcBef>
              <a:spcAft>
                <a:spcPct val="0"/>
              </a:spcAft>
              <a:defRPr sz="4400">
                <a:solidFill>
                  <a:srgbClr val="DDDDDD"/>
                </a:solidFill>
                <a:latin typeface="Arial" charset="0"/>
              </a:defRPr>
            </a:lvl7pPr>
            <a:lvl8pPr marL="1371600" algn="l" rtl="0" fontAlgn="base">
              <a:spcBef>
                <a:spcPct val="0"/>
              </a:spcBef>
              <a:spcAft>
                <a:spcPct val="0"/>
              </a:spcAft>
              <a:defRPr sz="4400">
                <a:solidFill>
                  <a:srgbClr val="DDDDDD"/>
                </a:solidFill>
                <a:latin typeface="Arial" charset="0"/>
              </a:defRPr>
            </a:lvl8pPr>
            <a:lvl9pPr marL="1828800" algn="l" rtl="0" fontAlgn="base">
              <a:spcBef>
                <a:spcPct val="0"/>
              </a:spcBef>
              <a:spcAft>
                <a:spcPct val="0"/>
              </a:spcAft>
              <a:defRPr sz="4400">
                <a:solidFill>
                  <a:srgbClr val="DDDDDD"/>
                </a:solidFill>
                <a:latin typeface="Arial" charset="0"/>
              </a:defRPr>
            </a:lvl9pPr>
          </a:lstStyle>
          <a:p>
            <a:r>
              <a:rPr lang="en-US" kern="0"/>
              <a:t>Approach:</a:t>
            </a:r>
            <a:endParaRPr lang="en-US" kern="0" dirty="0"/>
          </a:p>
        </p:txBody>
      </p:sp>
      <p:sp>
        <p:nvSpPr>
          <p:cNvPr id="3" name="Content Placeholder 2">
            <a:extLst>
              <a:ext uri="{FF2B5EF4-FFF2-40B4-BE49-F238E27FC236}">
                <a16:creationId xmlns:a16="http://schemas.microsoft.com/office/drawing/2014/main" id="{9E0D855F-3BC9-01AC-748C-2EE3FCD8B320}"/>
              </a:ext>
            </a:extLst>
          </p:cNvPr>
          <p:cNvSpPr>
            <a:spLocks noGrp="1"/>
          </p:cNvSpPr>
          <p:nvPr>
            <p:ph idx="1"/>
          </p:nvPr>
        </p:nvSpPr>
        <p:spPr>
          <a:xfrm>
            <a:off x="152400" y="1600200"/>
            <a:ext cx="4267200" cy="4648200"/>
          </a:xfrm>
        </p:spPr>
        <p:txBody>
          <a:bodyPr/>
          <a:lstStyle/>
          <a:p>
            <a:r>
              <a:rPr lang="en-US" dirty="0"/>
              <a:t>Identical logic as the previous</a:t>
            </a:r>
          </a:p>
          <a:p>
            <a:r>
              <a:rPr lang="en-US" dirty="0"/>
              <a:t>Fully differential and monotonic</a:t>
            </a:r>
          </a:p>
          <a:p>
            <a:r>
              <a:rPr lang="en-US" dirty="0"/>
              <a:t>Both binary and non-binary possible</a:t>
            </a:r>
          </a:p>
          <a:p>
            <a:pPr marL="342900" indent="-342900">
              <a:buFont typeface="+mj-lt"/>
              <a:buAutoNum type="arabicPeriod"/>
            </a:pPr>
            <a:r>
              <a:rPr lang="en-US" dirty="0"/>
              <a:t>Non-binary:</a:t>
            </a:r>
          </a:p>
          <a:p>
            <a:pPr marL="1028700" lvl="1">
              <a:buFont typeface="Arial" panose="020B0604020202020204" pitchFamily="34" charset="0"/>
              <a:buChar char="←"/>
            </a:pPr>
            <a:r>
              <a:rPr lang="en-US" dirty="0"/>
              <a:t>Most compact capacitors as matching is not really needed.</a:t>
            </a:r>
          </a:p>
          <a:p>
            <a:pPr marL="1028700" lvl="1">
              <a:buFont typeface="Arial" panose="020B0604020202020204" pitchFamily="34" charset="0"/>
              <a:buChar char="←"/>
            </a:pPr>
            <a:r>
              <a:rPr lang="en-US" dirty="0"/>
              <a:t>Slow settling to 10% is permitted as conversion error is corrected non-binary.</a:t>
            </a:r>
            <a:r>
              <a:rPr lang="en-US" dirty="0">
                <a:solidFill>
                  <a:srgbClr val="FF0000"/>
                </a:solidFill>
              </a:rPr>
              <a:t> </a:t>
            </a:r>
          </a:p>
          <a:p>
            <a:pPr marL="1028700" lvl="1">
              <a:buFont typeface="Arial" panose="020B0604020202020204" pitchFamily="34" charset="0"/>
              <a:buChar char="←"/>
            </a:pPr>
            <a:r>
              <a:rPr lang="en-US" dirty="0">
                <a:solidFill>
                  <a:srgbClr val="FF0000"/>
                </a:solidFill>
              </a:rPr>
              <a:t>downside: need non-binary to binary re-coding outside the chip</a:t>
            </a:r>
            <a:endParaRPr lang="en-US" dirty="0"/>
          </a:p>
          <a:p>
            <a:pPr marL="342900" indent="-342900">
              <a:buFont typeface="+mj-lt"/>
              <a:buAutoNum type="arabicPeriod"/>
            </a:pPr>
            <a:r>
              <a:rPr lang="en-US" dirty="0"/>
              <a:t>Binary: using unit capacitors</a:t>
            </a:r>
          </a:p>
          <a:p>
            <a:r>
              <a:rPr lang="en-US" dirty="0"/>
              <a:t>Easy to make 4/8/12 bit operation: just give less clocks.</a:t>
            </a:r>
          </a:p>
          <a:p>
            <a:endParaRPr lang="en-US" dirty="0"/>
          </a:p>
          <a:p>
            <a:r>
              <a:rPr lang="en-US" dirty="0">
                <a:solidFill>
                  <a:srgbClr val="FF0000"/>
                </a:solidFill>
              </a:rPr>
              <a:t>. </a:t>
            </a:r>
          </a:p>
          <a:p>
            <a:r>
              <a:rPr lang="en-US" dirty="0"/>
              <a:t> </a:t>
            </a:r>
          </a:p>
        </p:txBody>
      </p:sp>
    </p:spTree>
    <p:extLst>
      <p:ext uri="{BB962C8B-B14F-4D97-AF65-F5344CB8AC3E}">
        <p14:creationId xmlns:p14="http://schemas.microsoft.com/office/powerpoint/2010/main" val="21956952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89AE-70E3-3E90-668C-02DBA6555037}"/>
              </a:ext>
            </a:extLst>
          </p:cNvPr>
          <p:cNvSpPr>
            <a:spLocks noGrp="1"/>
          </p:cNvSpPr>
          <p:nvPr>
            <p:ph type="title"/>
          </p:nvPr>
        </p:nvSpPr>
        <p:spPr/>
        <p:txBody>
          <a:bodyPr/>
          <a:lstStyle/>
          <a:p>
            <a:r>
              <a:rPr lang="en-US" dirty="0"/>
              <a:t>FOMs: EPC and CSA</a:t>
            </a:r>
          </a:p>
        </p:txBody>
      </p:sp>
      <p:sp>
        <p:nvSpPr>
          <p:cNvPr id="3" name="Content Placeholder 2">
            <a:extLst>
              <a:ext uri="{FF2B5EF4-FFF2-40B4-BE49-F238E27FC236}">
                <a16:creationId xmlns:a16="http://schemas.microsoft.com/office/drawing/2014/main" id="{3289D0F8-2DA5-5703-8D0B-75E49BF8484F}"/>
              </a:ext>
            </a:extLst>
          </p:cNvPr>
          <p:cNvSpPr>
            <a:spLocks noGrp="1"/>
          </p:cNvSpPr>
          <p:nvPr>
            <p:ph idx="1"/>
          </p:nvPr>
        </p:nvSpPr>
        <p:spPr/>
        <p:txBody>
          <a:bodyPr/>
          <a:lstStyle/>
          <a:p>
            <a:r>
              <a:rPr lang="en-US" dirty="0"/>
              <a:t>Figures of merit</a:t>
            </a:r>
          </a:p>
          <a:p>
            <a:pPr marL="285750" indent="-285750">
              <a:buFont typeface="Arial" panose="020B0604020202020204" pitchFamily="34" charset="0"/>
              <a:buChar char="•"/>
            </a:pPr>
            <a:r>
              <a:rPr lang="en-US" dirty="0"/>
              <a:t>EPC (energy per conversion) must go down to 0.01 </a:t>
            </a:r>
            <a:r>
              <a:rPr lang="en-US" dirty="0" err="1"/>
              <a:t>nJ</a:t>
            </a:r>
            <a:r>
              <a:rPr lang="en-US" dirty="0"/>
              <a:t> range</a:t>
            </a:r>
          </a:p>
          <a:p>
            <a:pPr marL="285750" indent="-285750">
              <a:buFont typeface="Arial" panose="020B0604020202020204" pitchFamily="34" charset="0"/>
              <a:buChar char="•"/>
            </a:pPr>
            <a:r>
              <a:rPr lang="en-US" dirty="0"/>
              <a:t>CSA (conversions per second per area) area must be something like 1000… µm²</a:t>
            </a:r>
          </a:p>
          <a:p>
            <a:endParaRPr lang="en-US" dirty="0"/>
          </a:p>
          <a:p>
            <a:r>
              <a:rPr lang="en-US" dirty="0"/>
              <a:t>routes are</a:t>
            </a:r>
          </a:p>
          <a:p>
            <a:pPr marL="342900" indent="-342900">
              <a:buFont typeface="+mj-lt"/>
              <a:buAutoNum type="arabicPeriod"/>
            </a:pPr>
            <a:r>
              <a:rPr lang="en-US" dirty="0"/>
              <a:t>Less bits</a:t>
            </a:r>
          </a:p>
          <a:p>
            <a:pPr marL="342900" indent="-342900">
              <a:buFont typeface="+mj-lt"/>
              <a:buAutoNum type="arabicPeriod"/>
            </a:pPr>
            <a:r>
              <a:rPr lang="en-US" dirty="0"/>
              <a:t>Smaller capacitors and other circuits.</a:t>
            </a:r>
          </a:p>
          <a:p>
            <a:pPr marL="342900" indent="-342900">
              <a:buFont typeface="+mj-lt"/>
              <a:buAutoNum type="arabicPeriod"/>
            </a:pPr>
            <a:r>
              <a:rPr lang="en-US" dirty="0"/>
              <a:t>Careful choice of circuit topology</a:t>
            </a:r>
          </a:p>
          <a:p>
            <a:pPr marL="342900" indent="-342900">
              <a:buFont typeface="+mj-lt"/>
              <a:buAutoNum type="arabicPeriod"/>
            </a:pPr>
            <a:r>
              <a:rPr lang="en-US" dirty="0"/>
              <a:t>No (or minimal) DC dissipators</a:t>
            </a:r>
          </a:p>
          <a:p>
            <a:pPr marL="342900" indent="-342900">
              <a:buFont typeface="+mj-lt"/>
              <a:buAutoNum type="arabicPeriod"/>
            </a:pPr>
            <a:r>
              <a:rPr lang="en-US" dirty="0"/>
              <a:t>Low supply voltages</a:t>
            </a:r>
          </a:p>
          <a:p>
            <a:pPr marL="342900" indent="-342900">
              <a:buFont typeface="+mj-lt"/>
              <a:buAutoNum type="arabicPeriod"/>
            </a:pPr>
            <a:endParaRPr lang="en-US" dirty="0"/>
          </a:p>
          <a:p>
            <a:r>
              <a:rPr lang="en-US" dirty="0"/>
              <a:t>Proposed solution in </a:t>
            </a:r>
            <a:r>
              <a:rPr lang="en-US" dirty="0">
                <a:hlinkClick r:id="rId2" action="ppaction://hlinkfile"/>
              </a:rPr>
              <a:t>Notebook 0746</a:t>
            </a:r>
            <a:endParaRPr lang="en-US" dirty="0"/>
          </a:p>
        </p:txBody>
      </p:sp>
      <p:sp>
        <p:nvSpPr>
          <p:cNvPr id="4" name="Date Placeholder 3">
            <a:extLst>
              <a:ext uri="{FF2B5EF4-FFF2-40B4-BE49-F238E27FC236}">
                <a16:creationId xmlns:a16="http://schemas.microsoft.com/office/drawing/2014/main" id="{163CA5DD-36E3-FBEA-6F54-A21724ACAADA}"/>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197BAD7D-9554-23B7-0717-CACA21EE670D}"/>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6026A21B-113E-9C28-6B43-1B3DF8BE84E3}"/>
              </a:ext>
            </a:extLst>
          </p:cNvPr>
          <p:cNvSpPr>
            <a:spLocks noGrp="1"/>
          </p:cNvSpPr>
          <p:nvPr>
            <p:ph type="sldNum" sz="quarter" idx="4"/>
          </p:nvPr>
        </p:nvSpPr>
        <p:spPr/>
        <p:txBody>
          <a:bodyPr/>
          <a:lstStyle/>
          <a:p>
            <a:pPr>
              <a:defRPr/>
            </a:pPr>
            <a:fld id="{D19C2587-FF4B-422C-B168-E803C62EEB52}" type="slidenum">
              <a:rPr lang="en-US" smtClean="0"/>
              <a:pPr>
                <a:defRPr/>
              </a:pPr>
              <a:t>178</a:t>
            </a:fld>
            <a:endParaRPr lang="en-US" dirty="0"/>
          </a:p>
        </p:txBody>
      </p:sp>
    </p:spTree>
    <p:extLst>
      <p:ext uri="{BB962C8B-B14F-4D97-AF65-F5344CB8AC3E}">
        <p14:creationId xmlns:p14="http://schemas.microsoft.com/office/powerpoint/2010/main" val="28767374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2F5A-EA27-BC85-1C57-AE22F1235E46}"/>
              </a:ext>
            </a:extLst>
          </p:cNvPr>
          <p:cNvSpPr>
            <a:spLocks noGrp="1"/>
          </p:cNvSpPr>
          <p:nvPr>
            <p:ph type="title"/>
          </p:nvPr>
        </p:nvSpPr>
        <p:spPr/>
        <p:txBody>
          <a:bodyPr/>
          <a:lstStyle/>
          <a:p>
            <a:r>
              <a:rPr lang="en-US" dirty="0"/>
              <a:t>Exercise: Notebook 0746</a:t>
            </a:r>
          </a:p>
        </p:txBody>
      </p:sp>
      <p:pic>
        <p:nvPicPr>
          <p:cNvPr id="7" name="Content Placeholder 6">
            <a:extLst>
              <a:ext uri="{FF2B5EF4-FFF2-40B4-BE49-F238E27FC236}">
                <a16:creationId xmlns:a16="http://schemas.microsoft.com/office/drawing/2014/main" id="{6FB20B7D-1269-B487-A1DC-D7177A702759}"/>
              </a:ext>
            </a:extLst>
          </p:cNvPr>
          <p:cNvPicPr>
            <a:picLocks noGrp="1" noChangeAspect="1"/>
          </p:cNvPicPr>
          <p:nvPr>
            <p:ph idx="1"/>
          </p:nvPr>
        </p:nvPicPr>
        <p:blipFill>
          <a:blip r:embed="rId2"/>
          <a:stretch>
            <a:fillRect/>
          </a:stretch>
        </p:blipFill>
        <p:spPr>
          <a:xfrm>
            <a:off x="2303833" y="838200"/>
            <a:ext cx="9612033" cy="5486400"/>
          </a:xfrm>
          <a:effectLst>
            <a:outerShdw blurRad="50800" dist="38100" dir="2700000" algn="tl" rotWithShape="0">
              <a:prstClr val="black">
                <a:alpha val="40000"/>
              </a:prstClr>
            </a:outerShdw>
          </a:effectLst>
        </p:spPr>
      </p:pic>
      <p:sp>
        <p:nvSpPr>
          <p:cNvPr id="4" name="Footer Placeholder 3">
            <a:extLst>
              <a:ext uri="{FF2B5EF4-FFF2-40B4-BE49-F238E27FC236}">
                <a16:creationId xmlns:a16="http://schemas.microsoft.com/office/drawing/2014/main" id="{A04F8FED-C1ED-E61F-3E3B-DBC909BB3B63}"/>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85C23C6-8176-BC25-FDF6-06B2054B585E}"/>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179</a:t>
            </a:fld>
            <a:endParaRPr lang="en-US" kern="0" dirty="0"/>
          </a:p>
        </p:txBody>
      </p:sp>
      <p:sp>
        <p:nvSpPr>
          <p:cNvPr id="8" name="TextBox 7">
            <a:extLst>
              <a:ext uri="{FF2B5EF4-FFF2-40B4-BE49-F238E27FC236}">
                <a16:creationId xmlns:a16="http://schemas.microsoft.com/office/drawing/2014/main" id="{B3535EEE-00E0-09F0-C708-5052E7780109}"/>
              </a:ext>
            </a:extLst>
          </p:cNvPr>
          <p:cNvSpPr txBox="1"/>
          <p:nvPr/>
        </p:nvSpPr>
        <p:spPr>
          <a:xfrm>
            <a:off x="134983" y="990600"/>
            <a:ext cx="2133600" cy="3416320"/>
          </a:xfrm>
          <a:prstGeom prst="rect">
            <a:avLst/>
          </a:prstGeom>
          <a:noFill/>
        </p:spPr>
        <p:txBody>
          <a:bodyPr wrap="square" rtlCol="0">
            <a:spAutoFit/>
          </a:bodyPr>
          <a:lstStyle/>
          <a:p>
            <a:r>
              <a:rPr lang="en-US" dirty="0"/>
              <a:t>In this Notebook we show that </a:t>
            </a:r>
          </a:p>
          <a:p>
            <a:pPr marL="285750" indent="-285750">
              <a:buFont typeface="Arial" panose="020B0604020202020204" pitchFamily="34" charset="0"/>
              <a:buChar char="•"/>
            </a:pPr>
            <a:r>
              <a:rPr lang="en-US" dirty="0"/>
              <a:t>it possible to reach EPC=10pJ</a:t>
            </a:r>
          </a:p>
          <a:p>
            <a:pPr marL="285750" indent="-285750">
              <a:buFont typeface="Arial" panose="020B0604020202020204" pitchFamily="34" charset="0"/>
              <a:buChar char="•"/>
            </a:pPr>
            <a:r>
              <a:rPr lang="en-US" dirty="0"/>
              <a:t>it is possible to layout the core ADC is 1000µm²</a:t>
            </a:r>
          </a:p>
          <a:p>
            <a:pPr marL="285750" indent="-285750">
              <a:buFont typeface="Arial" panose="020B0604020202020204" pitchFamily="34" charset="0"/>
              <a:buChar char="•"/>
            </a:pPr>
            <a:r>
              <a:rPr lang="en-US" dirty="0"/>
              <a:t>Conversion rate for 8…10bit is at least 10MHz.</a:t>
            </a:r>
          </a:p>
        </p:txBody>
      </p:sp>
    </p:spTree>
    <p:extLst>
      <p:ext uri="{BB962C8B-B14F-4D97-AF65-F5344CB8AC3E}">
        <p14:creationId xmlns:p14="http://schemas.microsoft.com/office/powerpoint/2010/main" val="1960162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BA4BE-DE5D-42C4-B15F-79450E3587B9}"/>
              </a:ext>
            </a:extLst>
          </p:cNvPr>
          <p:cNvSpPr>
            <a:spLocks noGrp="1"/>
          </p:cNvSpPr>
          <p:nvPr>
            <p:ph type="title"/>
          </p:nvPr>
        </p:nvSpPr>
        <p:spPr/>
        <p:txBody>
          <a:bodyPr/>
          <a:lstStyle/>
          <a:p>
            <a:r>
              <a:rPr lang="en-US" dirty="0"/>
              <a:t>SAR ADC Interleaving settings</a:t>
            </a:r>
          </a:p>
        </p:txBody>
      </p:sp>
      <p:sp>
        <p:nvSpPr>
          <p:cNvPr id="4" name="Date Placeholder 3">
            <a:extLst>
              <a:ext uri="{FF2B5EF4-FFF2-40B4-BE49-F238E27FC236}">
                <a16:creationId xmlns:a16="http://schemas.microsoft.com/office/drawing/2014/main" id="{26BA2562-1766-4454-8487-F6BBC09309FA}"/>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F68EBAE1-25C8-4572-BF9C-854DE7292F4A}"/>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80A3B2AC-C3B9-4FC7-B401-746FAD2A44BC}"/>
              </a:ext>
            </a:extLst>
          </p:cNvPr>
          <p:cNvSpPr>
            <a:spLocks noGrp="1"/>
          </p:cNvSpPr>
          <p:nvPr>
            <p:ph type="sldNum" sz="quarter" idx="4"/>
          </p:nvPr>
        </p:nvSpPr>
        <p:spPr/>
        <p:txBody>
          <a:bodyPr/>
          <a:lstStyle/>
          <a:p>
            <a:pPr>
              <a:defRPr/>
            </a:pPr>
            <a:fld id="{D19C2587-FF4B-422C-B168-E803C62EEB52}" type="slidenum">
              <a:rPr lang="en-US" smtClean="0"/>
              <a:pPr>
                <a:defRPr/>
              </a:pPr>
              <a:t>18</a:t>
            </a:fld>
            <a:endParaRPr lang="en-US" dirty="0"/>
          </a:p>
        </p:txBody>
      </p:sp>
      <p:grpSp>
        <p:nvGrpSpPr>
          <p:cNvPr id="3" name="Group 2">
            <a:extLst>
              <a:ext uri="{FF2B5EF4-FFF2-40B4-BE49-F238E27FC236}">
                <a16:creationId xmlns:a16="http://schemas.microsoft.com/office/drawing/2014/main" id="{26AA7753-1E49-4401-A664-A823A96F8FFC}"/>
              </a:ext>
            </a:extLst>
          </p:cNvPr>
          <p:cNvGrpSpPr/>
          <p:nvPr/>
        </p:nvGrpSpPr>
        <p:grpSpPr>
          <a:xfrm>
            <a:off x="6538075" y="839470"/>
            <a:ext cx="5615825" cy="2971800"/>
            <a:chOff x="228600" y="838200"/>
            <a:chExt cx="11483225" cy="5518150"/>
          </a:xfrm>
        </p:grpSpPr>
        <p:pic>
          <p:nvPicPr>
            <p:cNvPr id="7" name="Picture 6">
              <a:extLst>
                <a:ext uri="{FF2B5EF4-FFF2-40B4-BE49-F238E27FC236}">
                  <a16:creationId xmlns:a16="http://schemas.microsoft.com/office/drawing/2014/main" id="{BB342395-69D5-4D7E-B2DD-FB37B754E167}"/>
                </a:ext>
              </a:extLst>
            </p:cNvPr>
            <p:cNvPicPr>
              <a:picLocks noChangeAspect="1"/>
            </p:cNvPicPr>
            <p:nvPr/>
          </p:nvPicPr>
          <p:blipFill>
            <a:blip r:embed="rId2"/>
            <a:stretch>
              <a:fillRect/>
            </a:stretch>
          </p:blipFill>
          <p:spPr>
            <a:xfrm>
              <a:off x="228600" y="838200"/>
              <a:ext cx="11483225" cy="5518150"/>
            </a:xfrm>
            <a:prstGeom prst="rect">
              <a:avLst/>
            </a:prstGeom>
          </p:spPr>
        </p:pic>
        <p:sp>
          <p:nvSpPr>
            <p:cNvPr id="11" name="Rectangle 10">
              <a:extLst>
                <a:ext uri="{FF2B5EF4-FFF2-40B4-BE49-F238E27FC236}">
                  <a16:creationId xmlns:a16="http://schemas.microsoft.com/office/drawing/2014/main" id="{E8024C6A-E46D-4C63-9E4A-97F0BC7A1760}"/>
                </a:ext>
              </a:extLst>
            </p:cNvPr>
            <p:cNvSpPr/>
            <p:nvPr/>
          </p:nvSpPr>
          <p:spPr bwMode="auto">
            <a:xfrm>
              <a:off x="1828800" y="3244850"/>
              <a:ext cx="3124200" cy="1447800"/>
            </a:xfrm>
            <a:prstGeom prst="rect">
              <a:avLst/>
            </a:prstGeom>
            <a:solidFill>
              <a:srgbClr val="0000FF">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167F39C9-69CB-4781-A716-F4B6326F1F2B}"/>
                </a:ext>
              </a:extLst>
            </p:cNvPr>
            <p:cNvSpPr/>
            <p:nvPr/>
          </p:nvSpPr>
          <p:spPr bwMode="auto">
            <a:xfrm>
              <a:off x="4953000" y="3244850"/>
              <a:ext cx="2895600" cy="1447800"/>
            </a:xfrm>
            <a:prstGeom prst="rect">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5C3DB29F-99AF-4EF1-9BEF-22F71F6A9A0F}"/>
                </a:ext>
              </a:extLst>
            </p:cNvPr>
            <p:cNvSpPr/>
            <p:nvPr/>
          </p:nvSpPr>
          <p:spPr bwMode="auto">
            <a:xfrm>
              <a:off x="7848600" y="3244850"/>
              <a:ext cx="1676400" cy="1447800"/>
            </a:xfrm>
            <a:prstGeom prst="rect">
              <a:avLst/>
            </a:prstGeom>
            <a:solidFill>
              <a:srgbClr val="00B05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07761ECD-1D21-48A8-8285-498126ECF7F9}"/>
                </a:ext>
              </a:extLst>
            </p:cNvPr>
            <p:cNvSpPr/>
            <p:nvPr/>
          </p:nvSpPr>
          <p:spPr bwMode="auto">
            <a:xfrm>
              <a:off x="2552700" y="4692650"/>
              <a:ext cx="6972300" cy="1447800"/>
            </a:xfrm>
            <a:prstGeom prst="rect">
              <a:avLst/>
            </a:prstGeom>
            <a:solidFill>
              <a:srgbClr val="FFFF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F14111BD-511C-499B-B040-FFB734D31E10}"/>
                </a:ext>
              </a:extLst>
            </p:cNvPr>
            <p:cNvSpPr/>
            <p:nvPr/>
          </p:nvSpPr>
          <p:spPr bwMode="auto">
            <a:xfrm>
              <a:off x="3073400" y="1143000"/>
              <a:ext cx="1574800" cy="2101850"/>
            </a:xfrm>
            <a:prstGeom prst="rect">
              <a:avLst/>
            </a:prstGeom>
            <a:solidFill>
              <a:srgbClr val="BFBFBF">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cxnSp>
        <p:nvCxnSpPr>
          <p:cNvPr id="23" name="Straight Arrow Connector 22">
            <a:extLst>
              <a:ext uri="{FF2B5EF4-FFF2-40B4-BE49-F238E27FC236}">
                <a16:creationId xmlns:a16="http://schemas.microsoft.com/office/drawing/2014/main" id="{7BCA268A-6FB9-4554-A854-2D94DD82FC71}"/>
              </a:ext>
            </a:extLst>
          </p:cNvPr>
          <p:cNvCxnSpPr>
            <a:cxnSpLocks/>
          </p:cNvCxnSpPr>
          <p:nvPr/>
        </p:nvCxnSpPr>
        <p:spPr bwMode="auto">
          <a:xfrm flipH="1" flipV="1">
            <a:off x="5181600" y="1981200"/>
            <a:ext cx="3132788" cy="11643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EFF8E480-7A70-45E8-8075-BC3AB9F6730A}"/>
              </a:ext>
            </a:extLst>
          </p:cNvPr>
          <p:cNvSpPr txBox="1"/>
          <p:nvPr/>
        </p:nvSpPr>
        <p:spPr>
          <a:xfrm>
            <a:off x="480175" y="1459550"/>
            <a:ext cx="3916521" cy="646331"/>
          </a:xfrm>
          <a:prstGeom prst="rect">
            <a:avLst/>
          </a:prstGeom>
          <a:noFill/>
        </p:spPr>
        <p:txBody>
          <a:bodyPr wrap="none" rtlCol="0">
            <a:spAutoFit/>
          </a:bodyPr>
          <a:lstStyle/>
          <a:p>
            <a:r>
              <a:rPr lang="en-US" dirty="0"/>
              <a:t>Programs interleaving of the 8 ADCs</a:t>
            </a:r>
          </a:p>
          <a:p>
            <a:pPr marL="285750" indent="-285750">
              <a:buFont typeface="Arial" panose="020B0604020202020204" pitchFamily="34" charset="0"/>
              <a:buChar char="•"/>
            </a:pPr>
            <a:r>
              <a:rPr lang="en-US" dirty="0"/>
              <a:t>Default: 8 clocks</a:t>
            </a:r>
          </a:p>
        </p:txBody>
      </p:sp>
      <p:graphicFrame>
        <p:nvGraphicFramePr>
          <p:cNvPr id="25" name="Table 24">
            <a:extLst>
              <a:ext uri="{FF2B5EF4-FFF2-40B4-BE49-F238E27FC236}">
                <a16:creationId xmlns:a16="http://schemas.microsoft.com/office/drawing/2014/main" id="{9EBDD498-299F-470F-B68A-B3B3B9F6F0BD}"/>
              </a:ext>
            </a:extLst>
          </p:cNvPr>
          <p:cNvGraphicFramePr>
            <a:graphicFrameLocks noGrp="1"/>
          </p:cNvGraphicFramePr>
          <p:nvPr>
            <p:extLst>
              <p:ext uri="{D42A27DB-BD31-4B8C-83A1-F6EECF244321}">
                <p14:modId xmlns:p14="http://schemas.microsoft.com/office/powerpoint/2010/main" val="6731526"/>
              </p:ext>
            </p:extLst>
          </p:nvPr>
        </p:nvGraphicFramePr>
        <p:xfrm>
          <a:off x="420312" y="3406140"/>
          <a:ext cx="6812280" cy="3017520"/>
        </p:xfrm>
        <a:graphic>
          <a:graphicData uri="http://schemas.openxmlformats.org/drawingml/2006/table">
            <a:tbl>
              <a:tblPr firstRow="1" firstCol="1" bandRow="1">
                <a:tableStyleId>{21E4AEA4-8DFA-4A89-87EB-49C32662AFE0}</a:tableStyleId>
              </a:tblPr>
              <a:tblGrid>
                <a:gridCol w="1300480">
                  <a:extLst>
                    <a:ext uri="{9D8B030D-6E8A-4147-A177-3AD203B41FA5}">
                      <a16:colId xmlns:a16="http://schemas.microsoft.com/office/drawing/2014/main" val="2754838464"/>
                    </a:ext>
                  </a:extLst>
                </a:gridCol>
                <a:gridCol w="825500">
                  <a:extLst>
                    <a:ext uri="{9D8B030D-6E8A-4147-A177-3AD203B41FA5}">
                      <a16:colId xmlns:a16="http://schemas.microsoft.com/office/drawing/2014/main" val="1678876523"/>
                    </a:ext>
                  </a:extLst>
                </a:gridCol>
                <a:gridCol w="742950">
                  <a:extLst>
                    <a:ext uri="{9D8B030D-6E8A-4147-A177-3AD203B41FA5}">
                      <a16:colId xmlns:a16="http://schemas.microsoft.com/office/drawing/2014/main" val="359948277"/>
                    </a:ext>
                  </a:extLst>
                </a:gridCol>
                <a:gridCol w="3943350">
                  <a:extLst>
                    <a:ext uri="{9D8B030D-6E8A-4147-A177-3AD203B41FA5}">
                      <a16:colId xmlns:a16="http://schemas.microsoft.com/office/drawing/2014/main" val="896903935"/>
                    </a:ext>
                  </a:extLst>
                </a:gridCol>
              </a:tblGrid>
              <a:tr h="0">
                <a:tc>
                  <a:txBody>
                    <a:bodyPr/>
                    <a:lstStyle/>
                    <a:p>
                      <a:pPr marL="0" marR="0">
                        <a:spcBef>
                          <a:spcPts val="0"/>
                        </a:spcBef>
                        <a:spcAft>
                          <a:spcPts val="0"/>
                        </a:spcAft>
                      </a:pPr>
                      <a:r>
                        <a:rPr lang="en-GB" sz="1800">
                          <a:effectLst/>
                        </a:rPr>
                        <a:t>Interleave_timing&lt;0:3&gt;</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SPI</a:t>
                      </a:r>
                    </a:p>
                    <a:p>
                      <a:pPr marL="0" marR="0">
                        <a:spcBef>
                          <a:spcPts val="0"/>
                        </a:spcBef>
                        <a:spcAft>
                          <a:spcPts val="0"/>
                        </a:spcAft>
                      </a:pPr>
                      <a:r>
                        <a:rPr lang="en-US" sz="1800">
                          <a:effectLst/>
                        </a:rPr>
                        <a:t>Register</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Data Bit</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Function</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14009221"/>
                  </a:ext>
                </a:extLst>
              </a:tr>
              <a:tr h="0">
                <a:tc>
                  <a:txBody>
                    <a:bodyPr/>
                    <a:lstStyle/>
                    <a:p>
                      <a:pPr marL="0" marR="0">
                        <a:spcBef>
                          <a:spcPts val="0"/>
                        </a:spcBef>
                        <a:spcAft>
                          <a:spcPts val="0"/>
                        </a:spcAft>
                      </a:pPr>
                      <a:r>
                        <a:rPr lang="en-US" sz="1800">
                          <a:effectLst/>
                        </a:rPr>
                        <a:t>0b1111</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95</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12:15</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16 clock cycles per conversion (8-bit mode)</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10818061"/>
                  </a:ext>
                </a:extLst>
              </a:tr>
              <a:tr h="0">
                <a:tc>
                  <a:txBody>
                    <a:bodyPr/>
                    <a:lstStyle/>
                    <a:p>
                      <a:pPr marL="0" marR="0">
                        <a:spcBef>
                          <a:spcPts val="0"/>
                        </a:spcBef>
                        <a:spcAft>
                          <a:spcPts val="0"/>
                        </a:spcAft>
                      </a:pPr>
                      <a:r>
                        <a:rPr lang="en-US" sz="1800" b="1">
                          <a:effectLst/>
                        </a:rPr>
                        <a:t>0b1011</a:t>
                      </a:r>
                      <a:endParaRPr lang="en-US" sz="18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a:effectLst/>
                        </a:rPr>
                        <a:t>95</a:t>
                      </a:r>
                      <a:endParaRPr lang="en-US" sz="18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a:effectLst/>
                        </a:rPr>
                        <a:t>12:15</a:t>
                      </a:r>
                      <a:endParaRPr lang="en-US" sz="18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dirty="0">
                          <a:effectLst/>
                        </a:rPr>
                        <a:t>24 clock cycles per conversion (12-bit </a:t>
                      </a:r>
                      <a:r>
                        <a:rPr lang="en-US" sz="1800" b="1" dirty="0" err="1">
                          <a:effectLst/>
                        </a:rPr>
                        <a:t>moden</a:t>
                      </a:r>
                      <a:r>
                        <a:rPr lang="en-US" sz="1800" b="1" dirty="0">
                          <a:effectLst/>
                        </a:rPr>
                        <a:t> nominal)</a:t>
                      </a:r>
                      <a:endParaRPr lang="en-US" sz="18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6464870"/>
                  </a:ext>
                </a:extLst>
              </a:tr>
              <a:tr h="0">
                <a:tc>
                  <a:txBody>
                    <a:bodyPr/>
                    <a:lstStyle/>
                    <a:p>
                      <a:pPr marL="0" marR="0">
                        <a:spcBef>
                          <a:spcPts val="0"/>
                        </a:spcBef>
                        <a:spcAft>
                          <a:spcPts val="0"/>
                        </a:spcAft>
                      </a:pPr>
                      <a:r>
                        <a:rPr lang="en-US" sz="1800">
                          <a:effectLst/>
                        </a:rPr>
                        <a:t>0b0011</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95</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12:15</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effectLst/>
                        </a:rPr>
                        <a:t>32 clock cycles per conversion (14-bit mode = 4x oversampling)</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85679045"/>
                  </a:ext>
                </a:extLst>
              </a:tr>
              <a:tr h="0">
                <a:tc>
                  <a:txBody>
                    <a:bodyPr/>
                    <a:lstStyle/>
                    <a:p>
                      <a:pPr marL="0" marR="0">
                        <a:spcBef>
                          <a:spcPts val="0"/>
                        </a:spcBef>
                        <a:spcAft>
                          <a:spcPts val="0"/>
                        </a:spcAft>
                      </a:pPr>
                      <a:r>
                        <a:rPr lang="en-US" sz="1800">
                          <a:effectLst/>
                        </a:rPr>
                        <a:t>0b0000</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95</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12:15</a:t>
                      </a:r>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effectLst/>
                        </a:rPr>
                        <a:t>48 clock cycles per conversion (16-bit mode = 16x oversampling)</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14466918"/>
                  </a:ext>
                </a:extLst>
              </a:tr>
            </a:tbl>
          </a:graphicData>
        </a:graphic>
      </p:graphicFrame>
    </p:spTree>
    <p:extLst>
      <p:ext uri="{BB962C8B-B14F-4D97-AF65-F5344CB8AC3E}">
        <p14:creationId xmlns:p14="http://schemas.microsoft.com/office/powerpoint/2010/main" val="51135657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3DE4-5AFB-E07C-5F5A-3404BC41C411}"/>
              </a:ext>
            </a:extLst>
          </p:cNvPr>
          <p:cNvSpPr>
            <a:spLocks noGrp="1"/>
          </p:cNvSpPr>
          <p:nvPr>
            <p:ph type="title"/>
          </p:nvPr>
        </p:nvSpPr>
        <p:spPr/>
        <p:txBody>
          <a:bodyPr/>
          <a:lstStyle/>
          <a:p>
            <a:r>
              <a:rPr lang="en-US" dirty="0"/>
              <a:t>ADC: selectable resolution</a:t>
            </a:r>
          </a:p>
        </p:txBody>
      </p:sp>
      <p:sp>
        <p:nvSpPr>
          <p:cNvPr id="3" name="Content Placeholder 2">
            <a:extLst>
              <a:ext uri="{FF2B5EF4-FFF2-40B4-BE49-F238E27FC236}">
                <a16:creationId xmlns:a16="http://schemas.microsoft.com/office/drawing/2014/main" id="{F7F5544D-7AD1-DEDF-00A3-37FE62123A62}"/>
              </a:ext>
            </a:extLst>
          </p:cNvPr>
          <p:cNvSpPr>
            <a:spLocks noGrp="1"/>
          </p:cNvSpPr>
          <p:nvPr>
            <p:ph idx="1"/>
          </p:nvPr>
        </p:nvSpPr>
        <p:spPr/>
        <p:txBody>
          <a:bodyPr/>
          <a:lstStyle/>
          <a:p>
            <a:r>
              <a:rPr lang="en-US" dirty="0"/>
              <a:t>It may be an attractive idea to exchange speed versus resolution in operation, then one can</a:t>
            </a:r>
          </a:p>
          <a:p>
            <a:r>
              <a:rPr lang="en-US" dirty="0"/>
              <a:t>e.g. 	nominal speed @4bit.  Single bit resolution is probably useless or wo speed advantage</a:t>
            </a:r>
          </a:p>
          <a:p>
            <a:r>
              <a:rPr lang="en-US" dirty="0"/>
              <a:t>	half speed @8bit (local)</a:t>
            </a:r>
          </a:p>
          <a:p>
            <a:r>
              <a:rPr lang="en-US" dirty="0"/>
              <a:t>	third speed @12bit (local)</a:t>
            </a:r>
          </a:p>
          <a:p>
            <a:r>
              <a:rPr lang="en-US" dirty="0"/>
              <a:t>	quarter speed @16bit (local) (only for non-binary or double conversion </a:t>
            </a:r>
            <a:r>
              <a:rPr lang="en-US" dirty="0" err="1"/>
              <a:t>etc</a:t>
            </a:r>
            <a:r>
              <a:rPr lang="en-US" dirty="0"/>
              <a:t>)</a:t>
            </a:r>
          </a:p>
          <a:p>
            <a:endParaRPr lang="en-US" dirty="0"/>
          </a:p>
          <a:p>
            <a:r>
              <a:rPr lang="en-US" dirty="0"/>
              <a:t>Implementation with a SARADC is +/- elegant as one clocks more/less</a:t>
            </a:r>
          </a:p>
          <a:p>
            <a:r>
              <a:rPr lang="en-US" dirty="0"/>
              <a:t>Output multiplexing of the ADC result to the next faster hierarchy is via a 4bit bus. One can access the bus 1, 2, 3… times  </a:t>
            </a:r>
          </a:p>
          <a:p>
            <a:endParaRPr lang="en-US" dirty="0"/>
          </a:p>
          <a:p>
            <a:r>
              <a:rPr lang="en-US" dirty="0">
                <a:solidFill>
                  <a:schemeClr val="accent6">
                    <a:lumMod val="60000"/>
                    <a:lumOff val="40000"/>
                  </a:schemeClr>
                </a:solidFill>
              </a:rPr>
              <a:t>In case of double conversion ADC, one does the 4bit speed without double conversions (DC) and addition</a:t>
            </a:r>
          </a:p>
          <a:p>
            <a:r>
              <a:rPr lang="en-US" dirty="0">
                <a:solidFill>
                  <a:schemeClr val="accent6">
                    <a:lumMod val="60000"/>
                    <a:lumOff val="40000"/>
                  </a:schemeClr>
                </a:solidFill>
              </a:rPr>
              <a:t>The 8bit speed may be without DC, but with addition.  </a:t>
            </a:r>
          </a:p>
          <a:p>
            <a:r>
              <a:rPr lang="en-US" dirty="0">
                <a:solidFill>
                  <a:schemeClr val="accent6">
                    <a:lumMod val="60000"/>
                    <a:lumOff val="40000"/>
                  </a:schemeClr>
                </a:solidFill>
              </a:rPr>
              <a:t>The 12bit case may have triple readout of 4bit bus, reducing it to effective 10 bit.   </a:t>
            </a:r>
          </a:p>
          <a:p>
            <a:r>
              <a:rPr lang="en-US" dirty="0">
                <a:solidFill>
                  <a:schemeClr val="accent6">
                    <a:lumMod val="60000"/>
                    <a:lumOff val="40000"/>
                  </a:schemeClr>
                </a:solidFill>
              </a:rPr>
              <a:t>The 16bit case may have quad readout of the 4bit bus, reducing it to effective 12bit.  Or 14?  Or keep all.  Anyway the downstream speed is more relaxed</a:t>
            </a:r>
            <a:r>
              <a:rPr lang="en-US" dirty="0"/>
              <a:t>. </a:t>
            </a:r>
          </a:p>
        </p:txBody>
      </p:sp>
      <p:sp>
        <p:nvSpPr>
          <p:cNvPr id="4" name="Date Placeholder 3">
            <a:extLst>
              <a:ext uri="{FF2B5EF4-FFF2-40B4-BE49-F238E27FC236}">
                <a16:creationId xmlns:a16="http://schemas.microsoft.com/office/drawing/2014/main" id="{79D8218B-D8B8-5515-2C18-DD0549E2598C}"/>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715AB198-9A09-7AF3-9614-E842AEF5D736}"/>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606FA837-742E-E6F5-DA4C-1F4F2DE949A5}"/>
              </a:ext>
            </a:extLst>
          </p:cNvPr>
          <p:cNvSpPr>
            <a:spLocks noGrp="1"/>
          </p:cNvSpPr>
          <p:nvPr>
            <p:ph type="sldNum" sz="quarter" idx="4"/>
          </p:nvPr>
        </p:nvSpPr>
        <p:spPr/>
        <p:txBody>
          <a:bodyPr/>
          <a:lstStyle/>
          <a:p>
            <a:pPr>
              <a:defRPr/>
            </a:pPr>
            <a:fld id="{D19C2587-FF4B-422C-B168-E803C62EEB52}" type="slidenum">
              <a:rPr lang="en-US" smtClean="0"/>
              <a:pPr>
                <a:defRPr/>
              </a:pPr>
              <a:t>180</a:t>
            </a:fld>
            <a:endParaRPr lang="en-US" dirty="0"/>
          </a:p>
        </p:txBody>
      </p:sp>
    </p:spTree>
    <p:extLst>
      <p:ext uri="{BB962C8B-B14F-4D97-AF65-F5344CB8AC3E}">
        <p14:creationId xmlns:p14="http://schemas.microsoft.com/office/powerpoint/2010/main" val="6823199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4F6E-D293-E9DB-52A9-A87D3E0656EB}"/>
              </a:ext>
            </a:extLst>
          </p:cNvPr>
          <p:cNvSpPr>
            <a:spLocks noGrp="1"/>
          </p:cNvSpPr>
          <p:nvPr>
            <p:ph type="title"/>
          </p:nvPr>
        </p:nvSpPr>
        <p:spPr/>
        <p:txBody>
          <a:bodyPr/>
          <a:lstStyle/>
          <a:p>
            <a:r>
              <a:rPr lang="en-US" dirty="0"/>
              <a:t>Use the SARADC </a:t>
            </a:r>
            <a:r>
              <a:rPr lang="en-US" i="1" dirty="0"/>
              <a:t>itself</a:t>
            </a:r>
            <a:r>
              <a:rPr lang="en-US" dirty="0"/>
              <a:t> as </a:t>
            </a:r>
            <a:r>
              <a:rPr lang="en-US" dirty="0" err="1"/>
              <a:t>gainstage</a:t>
            </a:r>
            <a:endParaRPr lang="en-US" dirty="0"/>
          </a:p>
        </p:txBody>
      </p:sp>
      <p:sp>
        <p:nvSpPr>
          <p:cNvPr id="3" name="Content Placeholder 2">
            <a:extLst>
              <a:ext uri="{FF2B5EF4-FFF2-40B4-BE49-F238E27FC236}">
                <a16:creationId xmlns:a16="http://schemas.microsoft.com/office/drawing/2014/main" id="{973EE26D-F734-CAE2-13AA-B5E876202E93}"/>
              </a:ext>
            </a:extLst>
          </p:cNvPr>
          <p:cNvSpPr>
            <a:spLocks noGrp="1"/>
          </p:cNvSpPr>
          <p:nvPr>
            <p:ph idx="1"/>
          </p:nvPr>
        </p:nvSpPr>
        <p:spPr/>
        <p:txBody>
          <a:bodyPr/>
          <a:lstStyle/>
          <a:p>
            <a:r>
              <a:rPr lang="en-US" dirty="0"/>
              <a:t>The cheapest: gain x2</a:t>
            </a:r>
          </a:p>
          <a:p>
            <a:pPr marL="1085850" lvl="1" indent="-342900">
              <a:buFont typeface="+mj-lt"/>
              <a:buAutoNum type="alphaLcParenR"/>
            </a:pPr>
            <a:r>
              <a:rPr lang="en-US" dirty="0"/>
              <a:t>Omit the offset switching to bring the reset level halfway the signal range.  Tie the offset caps to </a:t>
            </a:r>
            <a:r>
              <a:rPr lang="en-US" dirty="0" err="1"/>
              <a:t>vss</a:t>
            </a:r>
            <a:r>
              <a:rPr lang="en-US" dirty="0"/>
              <a:t> which is better for PSR and noise.</a:t>
            </a:r>
          </a:p>
          <a:p>
            <a:pPr marL="1085850" lvl="1" indent="-342900">
              <a:buFont typeface="+mj-lt"/>
              <a:buAutoNum type="alphaLcParenR"/>
            </a:pPr>
            <a:r>
              <a:rPr lang="en-US" dirty="0"/>
              <a:t>Put the MSB without comparison to 0 and do not read its value out.  Consider the MBS-1 as MSB (and barrel-shift the bits one position)</a:t>
            </a:r>
          </a:p>
          <a:p>
            <a:pPr lvl="1" indent="0">
              <a:buNone/>
            </a:pPr>
            <a:r>
              <a:rPr lang="en-US" dirty="0"/>
              <a:t>This is essentially gain 2x.</a:t>
            </a:r>
          </a:p>
          <a:p>
            <a:pPr lvl="1" indent="0">
              <a:buNone/>
            </a:pPr>
            <a:endParaRPr lang="en-US" dirty="0"/>
          </a:p>
          <a:p>
            <a:r>
              <a:rPr lang="en-US" dirty="0"/>
              <a:t>In a similar but more sophisticated way on can do the same with more bits, thus realizing 4x, 8x gain.  Hardware shift the bits 1, 2, 3 positions.</a:t>
            </a:r>
          </a:p>
          <a:p>
            <a:endParaRPr lang="en-US" dirty="0"/>
          </a:p>
          <a:p>
            <a:r>
              <a:rPr lang="en-US" dirty="0"/>
              <a:t>e.g. this mode would be useful for low light imaging where number of grey levels is low.</a:t>
            </a:r>
          </a:p>
          <a:p>
            <a:endParaRPr lang="en-US" dirty="0">
              <a:solidFill>
                <a:srgbClr val="FF0000"/>
              </a:solidFill>
            </a:endParaRPr>
          </a:p>
          <a:p>
            <a:pPr marL="285750" indent="-285750">
              <a:buFont typeface="Wingdings" panose="05000000000000000000" pitchFamily="2" charset="2"/>
              <a:buChar char="ü"/>
            </a:pPr>
            <a:r>
              <a:rPr lang="en-US" dirty="0">
                <a:solidFill>
                  <a:srgbClr val="FF0000"/>
                </a:solidFill>
              </a:rPr>
              <a:t>Take care that the suppressed (tied to zero) higher bits act do not cause overflow when the signal exceeds the range. </a:t>
            </a:r>
          </a:p>
          <a:p>
            <a:pPr marL="285750" indent="-285750">
              <a:buFont typeface="Wingdings" panose="05000000000000000000" pitchFamily="2" charset="2"/>
              <a:buChar char="ü"/>
            </a:pPr>
            <a:r>
              <a:rPr lang="en-US" dirty="0">
                <a:solidFill>
                  <a:srgbClr val="FF0000"/>
                </a:solidFill>
              </a:rPr>
              <a:t>When implementing this, do not enter performance limiting trade-offs</a:t>
            </a:r>
          </a:p>
        </p:txBody>
      </p:sp>
      <p:sp>
        <p:nvSpPr>
          <p:cNvPr id="4" name="Date Placeholder 3">
            <a:extLst>
              <a:ext uri="{FF2B5EF4-FFF2-40B4-BE49-F238E27FC236}">
                <a16:creationId xmlns:a16="http://schemas.microsoft.com/office/drawing/2014/main" id="{EBCFD5C0-123C-3D19-6D30-9552F5DE5C2F}"/>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628BD56B-2EB3-2194-DAAE-52FFA8213D3E}"/>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132AA6D3-2F60-4AD9-A931-2A0E122F0877}"/>
              </a:ext>
            </a:extLst>
          </p:cNvPr>
          <p:cNvSpPr>
            <a:spLocks noGrp="1"/>
          </p:cNvSpPr>
          <p:nvPr>
            <p:ph type="sldNum" sz="quarter" idx="4"/>
          </p:nvPr>
        </p:nvSpPr>
        <p:spPr/>
        <p:txBody>
          <a:bodyPr/>
          <a:lstStyle/>
          <a:p>
            <a:pPr>
              <a:defRPr/>
            </a:pPr>
            <a:fld id="{D19C2587-FF4B-422C-B168-E803C62EEB52}" type="slidenum">
              <a:rPr lang="en-US" smtClean="0"/>
              <a:pPr>
                <a:defRPr/>
              </a:pPr>
              <a:t>181</a:t>
            </a:fld>
            <a:endParaRPr lang="en-US" dirty="0"/>
          </a:p>
        </p:txBody>
      </p:sp>
    </p:spTree>
    <p:extLst>
      <p:ext uri="{BB962C8B-B14F-4D97-AF65-F5344CB8AC3E}">
        <p14:creationId xmlns:p14="http://schemas.microsoft.com/office/powerpoint/2010/main" val="24947923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A77D-A6CF-D3E4-5164-E94295535820}"/>
              </a:ext>
            </a:extLst>
          </p:cNvPr>
          <p:cNvSpPr>
            <a:spLocks noGrp="1"/>
          </p:cNvSpPr>
          <p:nvPr>
            <p:ph type="title"/>
          </p:nvPr>
        </p:nvSpPr>
        <p:spPr/>
        <p:txBody>
          <a:bodyPr/>
          <a:lstStyle/>
          <a:p>
            <a:r>
              <a:rPr lang="en-US" dirty="0"/>
              <a:t>The “SASC” library</a:t>
            </a:r>
            <a:br>
              <a:rPr lang="en-US" dirty="0"/>
            </a:br>
            <a:r>
              <a:rPr lang="en-US" sz="1800" dirty="0"/>
              <a:t>SARADC sub-circuits</a:t>
            </a:r>
          </a:p>
        </p:txBody>
      </p:sp>
      <p:sp>
        <p:nvSpPr>
          <p:cNvPr id="3" name="Content Placeholder 2">
            <a:extLst>
              <a:ext uri="{FF2B5EF4-FFF2-40B4-BE49-F238E27FC236}">
                <a16:creationId xmlns:a16="http://schemas.microsoft.com/office/drawing/2014/main" id="{5899FFBE-C300-52E3-C184-2EF0D05BE921}"/>
              </a:ext>
            </a:extLst>
          </p:cNvPr>
          <p:cNvSpPr>
            <a:spLocks noGrp="1"/>
          </p:cNvSpPr>
          <p:nvPr>
            <p:ph idx="1"/>
          </p:nvPr>
        </p:nvSpPr>
        <p:spPr>
          <a:xfrm>
            <a:off x="609600" y="1600200"/>
            <a:ext cx="3149600" cy="4648200"/>
          </a:xfrm>
        </p:spPr>
        <p:txBody>
          <a:bodyPr/>
          <a:lstStyle/>
          <a:p>
            <a:r>
              <a:rPr lang="en-US" dirty="0"/>
              <a:t>First implementation of modular SARADC </a:t>
            </a:r>
            <a:r>
              <a:rPr lang="en-US" sz="1100" dirty="0"/>
              <a:t>(20240601ba)</a:t>
            </a:r>
          </a:p>
          <a:p>
            <a:endParaRPr lang="en-US" dirty="0"/>
          </a:p>
          <a:p>
            <a:r>
              <a:rPr lang="en-US" dirty="0"/>
              <a:t>In-SARADC</a:t>
            </a:r>
          </a:p>
          <a:p>
            <a:pPr marL="342900" indent="-342900">
              <a:buFont typeface="+mj-lt"/>
              <a:buAutoNum type="arabicPeriod"/>
            </a:pPr>
            <a:r>
              <a:rPr lang="en-US" dirty="0"/>
              <a:t>sample*</a:t>
            </a:r>
          </a:p>
          <a:p>
            <a:pPr marL="342900" indent="-342900">
              <a:buFont typeface="+mj-lt"/>
              <a:buAutoNum type="arabicPeriod"/>
            </a:pPr>
            <a:r>
              <a:rPr lang="en-US" dirty="0" err="1"/>
              <a:t>cdac</a:t>
            </a:r>
            <a:r>
              <a:rPr lang="en-US" dirty="0"/>
              <a:t>*</a:t>
            </a:r>
          </a:p>
          <a:p>
            <a:pPr marL="342900" indent="-342900">
              <a:buFont typeface="+mj-lt"/>
              <a:buAutoNum type="arabicPeriod"/>
            </a:pPr>
            <a:r>
              <a:rPr lang="en-US" dirty="0"/>
              <a:t>comparator*</a:t>
            </a:r>
          </a:p>
          <a:p>
            <a:r>
              <a:rPr lang="en-US" dirty="0"/>
              <a:t>Common</a:t>
            </a:r>
          </a:p>
          <a:p>
            <a:pPr marL="342900" indent="-342900">
              <a:buFont typeface="+mj-lt"/>
              <a:buAutoNum type="arabicPeriod"/>
            </a:pPr>
            <a:r>
              <a:rPr lang="en-US" dirty="0"/>
              <a:t>sequencer*</a:t>
            </a:r>
          </a:p>
          <a:p>
            <a:pPr marL="342900" indent="-342900">
              <a:buFont typeface="+mj-lt"/>
              <a:buAutoNum type="arabicPeriod"/>
            </a:pPr>
            <a:r>
              <a:rPr lang="en-US" dirty="0" err="1"/>
              <a:t>rdivider</a:t>
            </a:r>
            <a:r>
              <a:rPr lang="en-US" dirty="0"/>
              <a:t>*</a:t>
            </a:r>
          </a:p>
          <a:p>
            <a:pPr marL="342900" indent="-342900">
              <a:buFont typeface="+mj-lt"/>
              <a:buAutoNum type="arabicPeriod"/>
            </a:pPr>
            <a:endParaRPr lang="en-US" dirty="0"/>
          </a:p>
          <a:p>
            <a:r>
              <a:rPr lang="en-US" dirty="0"/>
              <a:t>* means: </a:t>
            </a:r>
            <a:r>
              <a:rPr lang="en-US" dirty="0" err="1"/>
              <a:t>pincompatible</a:t>
            </a:r>
            <a:r>
              <a:rPr lang="en-US" dirty="0"/>
              <a:t> variants, topologies</a:t>
            </a:r>
          </a:p>
        </p:txBody>
      </p:sp>
      <p:sp>
        <p:nvSpPr>
          <p:cNvPr id="4" name="Date Placeholder 3">
            <a:extLst>
              <a:ext uri="{FF2B5EF4-FFF2-40B4-BE49-F238E27FC236}">
                <a16:creationId xmlns:a16="http://schemas.microsoft.com/office/drawing/2014/main" id="{1F1BEE29-DAAE-4606-0C8E-00310AC46C7F}"/>
              </a:ext>
            </a:extLst>
          </p:cNvPr>
          <p:cNvSpPr>
            <a:spLocks noGrp="1"/>
          </p:cNvSpPr>
          <p:nvPr>
            <p:ph type="dt" sz="half" idx="2"/>
          </p:nvPr>
        </p:nvSpPr>
        <p:spPr/>
        <p:txBody>
          <a:bodyPr/>
          <a:lstStyle/>
          <a:p>
            <a:pPr>
              <a:defRPr/>
            </a:pPr>
            <a:r>
              <a:rPr lang="en-US" sz="1400" dirty="0"/>
              <a:t>20240601ba</a:t>
            </a:r>
            <a:endParaRPr lang="en-US" dirty="0"/>
          </a:p>
        </p:txBody>
      </p:sp>
      <p:sp>
        <p:nvSpPr>
          <p:cNvPr id="5" name="Footer Placeholder 4">
            <a:extLst>
              <a:ext uri="{FF2B5EF4-FFF2-40B4-BE49-F238E27FC236}">
                <a16:creationId xmlns:a16="http://schemas.microsoft.com/office/drawing/2014/main" id="{F36AD4D7-BCED-40BE-8E81-1622024E82E2}"/>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CC008D29-2753-8131-8FE2-2D73590D2471}"/>
              </a:ext>
            </a:extLst>
          </p:cNvPr>
          <p:cNvSpPr>
            <a:spLocks noGrp="1"/>
          </p:cNvSpPr>
          <p:nvPr>
            <p:ph type="sldNum" sz="quarter" idx="4"/>
          </p:nvPr>
        </p:nvSpPr>
        <p:spPr/>
        <p:txBody>
          <a:bodyPr/>
          <a:lstStyle/>
          <a:p>
            <a:pPr>
              <a:defRPr/>
            </a:pPr>
            <a:fld id="{D19C2587-FF4B-422C-B168-E803C62EEB52}" type="slidenum">
              <a:rPr lang="en-US" smtClean="0"/>
              <a:pPr>
                <a:defRPr/>
              </a:pPr>
              <a:t>182</a:t>
            </a:fld>
            <a:endParaRPr lang="en-US" dirty="0"/>
          </a:p>
        </p:txBody>
      </p:sp>
      <p:pic>
        <p:nvPicPr>
          <p:cNvPr id="8" name="Picture 7">
            <a:extLst>
              <a:ext uri="{FF2B5EF4-FFF2-40B4-BE49-F238E27FC236}">
                <a16:creationId xmlns:a16="http://schemas.microsoft.com/office/drawing/2014/main" id="{776E52A3-21FC-8BC2-8D33-4419996341B9}"/>
              </a:ext>
            </a:extLst>
          </p:cNvPr>
          <p:cNvPicPr>
            <a:picLocks noChangeAspect="1"/>
          </p:cNvPicPr>
          <p:nvPr/>
        </p:nvPicPr>
        <p:blipFill>
          <a:blip r:embed="rId2"/>
          <a:stretch>
            <a:fillRect/>
          </a:stretch>
        </p:blipFill>
        <p:spPr>
          <a:xfrm>
            <a:off x="5486400" y="105799"/>
            <a:ext cx="6248400" cy="2988801"/>
          </a:xfrm>
          <a:prstGeom prst="rect">
            <a:avLst/>
          </a:prstGeom>
          <a:ln>
            <a:solidFill>
              <a:srgbClr val="FFC000"/>
            </a:solidFill>
          </a:ln>
        </p:spPr>
      </p:pic>
      <p:pic>
        <p:nvPicPr>
          <p:cNvPr id="10" name="Picture 9">
            <a:extLst>
              <a:ext uri="{FF2B5EF4-FFF2-40B4-BE49-F238E27FC236}">
                <a16:creationId xmlns:a16="http://schemas.microsoft.com/office/drawing/2014/main" id="{9DC0F2C0-6E75-44FE-4E52-4E7278353AC6}"/>
              </a:ext>
            </a:extLst>
          </p:cNvPr>
          <p:cNvPicPr>
            <a:picLocks noChangeAspect="1"/>
          </p:cNvPicPr>
          <p:nvPr/>
        </p:nvPicPr>
        <p:blipFill>
          <a:blip r:embed="rId3"/>
          <a:stretch>
            <a:fillRect/>
          </a:stretch>
        </p:blipFill>
        <p:spPr>
          <a:xfrm>
            <a:off x="4724400" y="3207953"/>
            <a:ext cx="7315200" cy="3497647"/>
          </a:xfrm>
          <a:prstGeom prst="rect">
            <a:avLst/>
          </a:prstGeom>
          <a:ln>
            <a:solidFill>
              <a:srgbClr val="FFC000"/>
            </a:solidFill>
          </a:ln>
        </p:spPr>
      </p:pic>
      <p:sp>
        <p:nvSpPr>
          <p:cNvPr id="11" name="Arrow: Down 10">
            <a:extLst>
              <a:ext uri="{FF2B5EF4-FFF2-40B4-BE49-F238E27FC236}">
                <a16:creationId xmlns:a16="http://schemas.microsoft.com/office/drawing/2014/main" id="{A78E4146-0E70-A072-E29C-8A368DF0B6B4}"/>
              </a:ext>
            </a:extLst>
          </p:cNvPr>
          <p:cNvSpPr/>
          <p:nvPr/>
        </p:nvSpPr>
        <p:spPr bwMode="auto">
          <a:xfrm>
            <a:off x="8991602" y="2560253"/>
            <a:ext cx="1066800" cy="990600"/>
          </a:xfrm>
          <a:prstGeom prst="downArrow">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25790BA0-B1E5-8B76-9B15-DD5FA32E85D6}"/>
              </a:ext>
            </a:extLst>
          </p:cNvPr>
          <p:cNvSpPr txBox="1"/>
          <p:nvPr/>
        </p:nvSpPr>
        <p:spPr>
          <a:xfrm>
            <a:off x="9793937" y="2314661"/>
            <a:ext cx="2198038" cy="369332"/>
          </a:xfrm>
          <a:prstGeom prst="rect">
            <a:avLst/>
          </a:prstGeom>
          <a:noFill/>
        </p:spPr>
        <p:txBody>
          <a:bodyPr wrap="none" rtlCol="0">
            <a:spAutoFit/>
          </a:bodyPr>
          <a:lstStyle/>
          <a:p>
            <a:r>
              <a:rPr lang="en-US" dirty="0">
                <a:solidFill>
                  <a:srgbClr val="FF6600"/>
                </a:solidFill>
              </a:rPr>
              <a:t>Legacy “flat” design</a:t>
            </a:r>
          </a:p>
        </p:txBody>
      </p:sp>
      <p:sp>
        <p:nvSpPr>
          <p:cNvPr id="9" name="TextBox 8">
            <a:extLst>
              <a:ext uri="{FF2B5EF4-FFF2-40B4-BE49-F238E27FC236}">
                <a16:creationId xmlns:a16="http://schemas.microsoft.com/office/drawing/2014/main" id="{5DD01F27-CF0E-D89E-C3F8-A731A30853AE}"/>
              </a:ext>
            </a:extLst>
          </p:cNvPr>
          <p:cNvSpPr txBox="1"/>
          <p:nvPr/>
        </p:nvSpPr>
        <p:spPr>
          <a:xfrm>
            <a:off x="9733142" y="3181521"/>
            <a:ext cx="1774845" cy="369332"/>
          </a:xfrm>
          <a:prstGeom prst="rect">
            <a:avLst/>
          </a:prstGeom>
          <a:noFill/>
        </p:spPr>
        <p:txBody>
          <a:bodyPr wrap="none" rtlCol="0">
            <a:spAutoFit/>
          </a:bodyPr>
          <a:lstStyle/>
          <a:p>
            <a:r>
              <a:rPr lang="en-US" dirty="0">
                <a:solidFill>
                  <a:srgbClr val="FF6600"/>
                </a:solidFill>
              </a:rPr>
              <a:t> “SASC” design</a:t>
            </a:r>
          </a:p>
        </p:txBody>
      </p:sp>
    </p:spTree>
    <p:extLst>
      <p:ext uri="{BB962C8B-B14F-4D97-AF65-F5344CB8AC3E}">
        <p14:creationId xmlns:p14="http://schemas.microsoft.com/office/powerpoint/2010/main" val="40621616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FAE5-3BF3-8E48-C8E6-871F632CC841}"/>
              </a:ext>
            </a:extLst>
          </p:cNvPr>
          <p:cNvSpPr>
            <a:spLocks noGrp="1"/>
          </p:cNvSpPr>
          <p:nvPr>
            <p:ph type="title"/>
          </p:nvPr>
        </p:nvSpPr>
        <p:spPr/>
        <p:txBody>
          <a:bodyPr/>
          <a:lstStyle/>
          <a:p>
            <a:r>
              <a:rPr lang="en-US" dirty="0"/>
              <a:t>Comparator </a:t>
            </a:r>
            <a:r>
              <a:rPr lang="en-US" sz="1800" dirty="0"/>
              <a:t>as in SASC </a:t>
            </a:r>
          </a:p>
        </p:txBody>
      </p:sp>
      <p:sp>
        <p:nvSpPr>
          <p:cNvPr id="3" name="Content Placeholder 2">
            <a:extLst>
              <a:ext uri="{FF2B5EF4-FFF2-40B4-BE49-F238E27FC236}">
                <a16:creationId xmlns:a16="http://schemas.microsoft.com/office/drawing/2014/main" id="{AA8730C7-D8E9-BBDA-B454-125AD22FFCC7}"/>
              </a:ext>
            </a:extLst>
          </p:cNvPr>
          <p:cNvSpPr>
            <a:spLocks noGrp="1"/>
          </p:cNvSpPr>
          <p:nvPr>
            <p:ph idx="1"/>
          </p:nvPr>
        </p:nvSpPr>
        <p:spPr/>
        <p:txBody>
          <a:bodyPr/>
          <a:lstStyle/>
          <a:p>
            <a:r>
              <a:rPr lang="en-US" dirty="0"/>
              <a:t>For fast applications:</a:t>
            </a:r>
          </a:p>
          <a:p>
            <a:r>
              <a:rPr lang="en-US" dirty="0"/>
              <a:t> - Single stage preferred</a:t>
            </a:r>
            <a:endParaRPr lang="fa-IR" dirty="0"/>
          </a:p>
          <a:p>
            <a:r>
              <a:rPr lang="en-US" dirty="0"/>
              <a:t> - no tuner is needed if implemented as a pure clocked comparator</a:t>
            </a:r>
          </a:p>
          <a:p>
            <a:r>
              <a:rPr lang="en-US" dirty="0"/>
              <a:t> - No offset calibration is preferred, however, the option must exist</a:t>
            </a:r>
          </a:p>
          <a:p>
            <a:r>
              <a:rPr lang="en-US" dirty="0"/>
              <a:t> - this removes the time needed for the settling of first stage </a:t>
            </a:r>
          </a:p>
          <a:p>
            <a:endParaRPr lang="en-US" dirty="0"/>
          </a:p>
          <a:p>
            <a:r>
              <a:rPr lang="en-US" dirty="0"/>
              <a:t>Con:</a:t>
            </a:r>
          </a:p>
          <a:p>
            <a:r>
              <a:rPr lang="en-US" dirty="0"/>
              <a:t> - limited gain of one stage is not enough for high ENOB applications</a:t>
            </a:r>
          </a:p>
          <a:p>
            <a:r>
              <a:rPr lang="en-US" dirty="0"/>
              <a:t> … I need more thought and study on this  </a:t>
            </a:r>
            <a:br>
              <a:rPr lang="en-US" dirty="0"/>
            </a:br>
            <a:r>
              <a:rPr lang="en-US" dirty="0"/>
              <a:t> … is kick back ‘really’ an issue? </a:t>
            </a:r>
          </a:p>
          <a:p>
            <a:endParaRPr lang="en-US" dirty="0"/>
          </a:p>
          <a:p>
            <a:r>
              <a:rPr lang="en-US" dirty="0"/>
              <a:t>kTC noise of clocked latch/comparator is well understood  </a:t>
            </a:r>
          </a:p>
          <a:p>
            <a:endParaRPr lang="en-US" dirty="0"/>
          </a:p>
        </p:txBody>
      </p:sp>
      <p:sp>
        <p:nvSpPr>
          <p:cNvPr id="4" name="Date Placeholder 3">
            <a:extLst>
              <a:ext uri="{FF2B5EF4-FFF2-40B4-BE49-F238E27FC236}">
                <a16:creationId xmlns:a16="http://schemas.microsoft.com/office/drawing/2014/main" id="{7D2F6CAF-A6B0-DCE5-B50F-3871823A6E2C}"/>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EDDFFE7E-4040-270A-4DFC-2A005B58B8BC}"/>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51BA0E88-6856-D2EA-5C44-3D3E81F17368}"/>
              </a:ext>
            </a:extLst>
          </p:cNvPr>
          <p:cNvSpPr>
            <a:spLocks noGrp="1"/>
          </p:cNvSpPr>
          <p:nvPr>
            <p:ph type="sldNum" sz="quarter" idx="4"/>
          </p:nvPr>
        </p:nvSpPr>
        <p:spPr/>
        <p:txBody>
          <a:bodyPr/>
          <a:lstStyle/>
          <a:p>
            <a:pPr>
              <a:defRPr/>
            </a:pPr>
            <a:fld id="{D19C2587-FF4B-422C-B168-E803C62EEB52}" type="slidenum">
              <a:rPr lang="en-US" smtClean="0"/>
              <a:pPr>
                <a:defRPr/>
              </a:pPr>
              <a:t>183</a:t>
            </a:fld>
            <a:endParaRPr lang="en-US" dirty="0"/>
          </a:p>
        </p:txBody>
      </p:sp>
    </p:spTree>
    <p:extLst>
      <p:ext uri="{BB962C8B-B14F-4D97-AF65-F5344CB8AC3E}">
        <p14:creationId xmlns:p14="http://schemas.microsoft.com/office/powerpoint/2010/main" val="31284719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CA0A-697D-1BF1-8ACE-7405600A7D34}"/>
              </a:ext>
            </a:extLst>
          </p:cNvPr>
          <p:cNvSpPr>
            <a:spLocks noGrp="1"/>
          </p:cNvSpPr>
          <p:nvPr>
            <p:ph type="title"/>
          </p:nvPr>
        </p:nvSpPr>
        <p:spPr>
          <a:xfrm>
            <a:off x="0" y="0"/>
            <a:ext cx="11582400" cy="1295400"/>
          </a:xfrm>
        </p:spPr>
        <p:txBody>
          <a:bodyPr/>
          <a:lstStyle/>
          <a:p>
            <a:r>
              <a:rPr lang="en-US" dirty="0"/>
              <a:t>kTC and power consumption</a:t>
            </a:r>
          </a:p>
        </p:txBody>
      </p:sp>
      <p:sp>
        <p:nvSpPr>
          <p:cNvPr id="3" name="Content Placeholder 2">
            <a:extLst>
              <a:ext uri="{FF2B5EF4-FFF2-40B4-BE49-F238E27FC236}">
                <a16:creationId xmlns:a16="http://schemas.microsoft.com/office/drawing/2014/main" id="{0ABAF899-7099-7DA2-20F2-E770DEF5C3DB}"/>
              </a:ext>
            </a:extLst>
          </p:cNvPr>
          <p:cNvSpPr>
            <a:spLocks noGrp="1"/>
          </p:cNvSpPr>
          <p:nvPr>
            <p:ph idx="1"/>
          </p:nvPr>
        </p:nvSpPr>
        <p:spPr>
          <a:xfrm>
            <a:off x="1295400" y="1447800"/>
            <a:ext cx="10363200" cy="5638800"/>
          </a:xfrm>
        </p:spPr>
        <p:txBody>
          <a:bodyPr/>
          <a:lstStyle/>
          <a:p>
            <a:r>
              <a:rPr lang="en-US" sz="1600" dirty="0"/>
              <a:t>Case studied:</a:t>
            </a:r>
          </a:p>
          <a:p>
            <a:pPr lvl="1"/>
            <a:r>
              <a:rPr lang="en-US" sz="1600" dirty="0"/>
              <a:t>1V swing </a:t>
            </a:r>
          </a:p>
          <a:p>
            <a:pPr lvl="1"/>
            <a:r>
              <a:rPr lang="en-US" sz="1600" dirty="0"/>
              <a:t>12b ADC </a:t>
            </a:r>
          </a:p>
          <a:p>
            <a:pPr lvl="1"/>
            <a:r>
              <a:rPr lang="en-US" sz="1600" dirty="0"/>
              <a:t>250uV LSB </a:t>
            </a:r>
          </a:p>
          <a:p>
            <a:pPr lvl="1"/>
            <a:r>
              <a:rPr lang="en-US" sz="1600" dirty="0"/>
              <a:t>Target: 0.25*LSB for each contributor (1pF equivalent) </a:t>
            </a:r>
          </a:p>
          <a:p>
            <a:endParaRPr lang="en-US" sz="1600" dirty="0"/>
          </a:p>
          <a:p>
            <a:r>
              <a:rPr lang="en-US" sz="1600" b="1" dirty="0"/>
              <a:t>CDAC</a:t>
            </a:r>
            <a:r>
              <a:rPr lang="en-US" sz="1600" dirty="0"/>
              <a:t>: 1pF (total) on R input, 1pF on S input</a:t>
            </a:r>
          </a:p>
          <a:p>
            <a:r>
              <a:rPr lang="en-US" sz="1600" dirty="0"/>
              <a:t>Assuming a monotonic switching scheme, </a:t>
            </a:r>
          </a:p>
          <a:p>
            <a:r>
              <a:rPr lang="en-US" sz="1600" dirty="0"/>
              <a:t>(plus </a:t>
            </a:r>
            <a:r>
              <a:rPr lang="en-US" sz="1600" dirty="0" err="1"/>
              <a:t>buttom</a:t>
            </a:r>
            <a:r>
              <a:rPr lang="en-US" sz="1600" dirty="0"/>
              <a:t> plate </a:t>
            </a:r>
            <a:r>
              <a:rPr lang="en-US" sz="1600" dirty="0" err="1"/>
              <a:t>parasitics</a:t>
            </a:r>
            <a:r>
              <a:rPr lang="en-US" sz="1600" dirty="0"/>
              <a:t>)</a:t>
            </a:r>
          </a:p>
          <a:p>
            <a:r>
              <a:rPr lang="en-US" sz="1600" b="1" dirty="0">
                <a:highlight>
                  <a:srgbClr val="FFFF00"/>
                </a:highlight>
              </a:rPr>
              <a:t>1pF should be switched (1V)</a:t>
            </a:r>
          </a:p>
          <a:p>
            <a:endParaRPr lang="fa-IR" sz="1600" dirty="0"/>
          </a:p>
          <a:p>
            <a:r>
              <a:rPr lang="en-US" sz="1600" b="1" dirty="0"/>
              <a:t>comparator</a:t>
            </a:r>
            <a:r>
              <a:rPr lang="en-US" sz="1600" dirty="0"/>
              <a:t>: For noise reasons, 1pF/16 as its output load (each side?) (assuming an implicit gain of 4)</a:t>
            </a:r>
          </a:p>
          <a:p>
            <a:r>
              <a:rPr lang="en-US" sz="1600" dirty="0"/>
              <a:t>Comparator will toggle around 16 times during one conversion</a:t>
            </a:r>
          </a:p>
          <a:p>
            <a:r>
              <a:rPr lang="en-US" sz="1600" b="1" dirty="0">
                <a:highlight>
                  <a:srgbClr val="FFFF00"/>
                </a:highlight>
              </a:rPr>
              <a:t>2pF should be switched (1.8V or 3.3V).</a:t>
            </a:r>
          </a:p>
          <a:p>
            <a:endParaRPr lang="en-US" sz="1600" b="1" dirty="0">
              <a:highlight>
                <a:srgbClr val="FFFF00"/>
              </a:highlight>
            </a:endParaRPr>
          </a:p>
          <a:p>
            <a:r>
              <a:rPr lang="en-US" sz="1600" b="1" dirty="0"/>
              <a:t>Input buffer: </a:t>
            </a:r>
            <a:r>
              <a:rPr lang="en-US" sz="1600" dirty="0"/>
              <a:t>can be designed with probably same energy as CDAC </a:t>
            </a:r>
          </a:p>
        </p:txBody>
      </p:sp>
      <p:sp>
        <p:nvSpPr>
          <p:cNvPr id="4" name="Date Placeholder 3">
            <a:extLst>
              <a:ext uri="{FF2B5EF4-FFF2-40B4-BE49-F238E27FC236}">
                <a16:creationId xmlns:a16="http://schemas.microsoft.com/office/drawing/2014/main" id="{F2E583EF-1454-1FFC-6103-85AB644D3F2D}"/>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59E4F33B-F693-BC6A-767E-A4DC649D29E6}"/>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B6AFC6C1-5C11-1A2E-7D66-7A4FF7C39871}"/>
              </a:ext>
            </a:extLst>
          </p:cNvPr>
          <p:cNvSpPr>
            <a:spLocks noGrp="1"/>
          </p:cNvSpPr>
          <p:nvPr>
            <p:ph type="sldNum" sz="quarter" idx="4"/>
          </p:nvPr>
        </p:nvSpPr>
        <p:spPr/>
        <p:txBody>
          <a:bodyPr/>
          <a:lstStyle/>
          <a:p>
            <a:pPr>
              <a:defRPr/>
            </a:pPr>
            <a:fld id="{D19C2587-FF4B-422C-B168-E803C62EEB52}" type="slidenum">
              <a:rPr lang="en-US" smtClean="0"/>
              <a:pPr>
                <a:defRPr/>
              </a:pPr>
              <a:t>184</a:t>
            </a:fld>
            <a:endParaRPr lang="en-US" dirty="0"/>
          </a:p>
        </p:txBody>
      </p:sp>
    </p:spTree>
    <p:extLst>
      <p:ext uri="{BB962C8B-B14F-4D97-AF65-F5344CB8AC3E}">
        <p14:creationId xmlns:p14="http://schemas.microsoft.com/office/powerpoint/2010/main" val="35287705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60E1-29E6-8112-7251-24ADB0ECD3B7}"/>
              </a:ext>
            </a:extLst>
          </p:cNvPr>
          <p:cNvSpPr>
            <a:spLocks noGrp="1"/>
          </p:cNvSpPr>
          <p:nvPr>
            <p:ph type="title"/>
          </p:nvPr>
        </p:nvSpPr>
        <p:spPr/>
        <p:txBody>
          <a:bodyPr/>
          <a:lstStyle/>
          <a:p>
            <a:r>
              <a:rPr lang="en-US" dirty="0"/>
              <a:t>Modular SASC library </a:t>
            </a:r>
            <a:r>
              <a:rPr lang="en-US" sz="1800" dirty="0"/>
              <a:t>(Notebook 0769)</a:t>
            </a:r>
          </a:p>
        </p:txBody>
      </p:sp>
      <p:pic>
        <p:nvPicPr>
          <p:cNvPr id="7" name="Content Placeholder 6">
            <a:extLst>
              <a:ext uri="{FF2B5EF4-FFF2-40B4-BE49-F238E27FC236}">
                <a16:creationId xmlns:a16="http://schemas.microsoft.com/office/drawing/2014/main" id="{9BAA68D3-9D54-3997-99D3-ADD0E63CC8B0}"/>
              </a:ext>
            </a:extLst>
          </p:cNvPr>
          <p:cNvPicPr>
            <a:picLocks noGrp="1" noChangeAspect="1"/>
          </p:cNvPicPr>
          <p:nvPr>
            <p:ph idx="1"/>
          </p:nvPr>
        </p:nvPicPr>
        <p:blipFill>
          <a:blip r:embed="rId2"/>
          <a:stretch>
            <a:fillRect/>
          </a:stretch>
        </p:blipFill>
        <p:spPr>
          <a:xfrm>
            <a:off x="626086" y="838200"/>
            <a:ext cx="9859350" cy="5562600"/>
          </a:xfrm>
          <a:effectLst>
            <a:outerShdw blurRad="50800" dist="38100" dir="2700000" algn="tl" rotWithShape="0">
              <a:prstClr val="black">
                <a:alpha val="40000"/>
              </a:prstClr>
            </a:outerShdw>
          </a:effectLst>
        </p:spPr>
      </p:pic>
      <p:sp>
        <p:nvSpPr>
          <p:cNvPr id="4" name="Footer Placeholder 3">
            <a:extLst>
              <a:ext uri="{FF2B5EF4-FFF2-40B4-BE49-F238E27FC236}">
                <a16:creationId xmlns:a16="http://schemas.microsoft.com/office/drawing/2014/main" id="{5081C4DD-BFBC-72AA-C9E9-EFE4FD9BE7AE}"/>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24FCBAB2-92BB-A4F0-57D5-25FA9BAA7D0F}"/>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185</a:t>
            </a:fld>
            <a:endParaRPr lang="en-US" kern="0" dirty="0"/>
          </a:p>
        </p:txBody>
      </p:sp>
    </p:spTree>
    <p:extLst>
      <p:ext uri="{BB962C8B-B14F-4D97-AF65-F5344CB8AC3E}">
        <p14:creationId xmlns:p14="http://schemas.microsoft.com/office/powerpoint/2010/main" val="18502650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0732E-6EAA-3CE7-F83B-F16488354063}"/>
              </a:ext>
            </a:extLst>
          </p:cNvPr>
          <p:cNvSpPr>
            <a:spLocks noGrp="1"/>
          </p:cNvSpPr>
          <p:nvPr>
            <p:ph type="title"/>
          </p:nvPr>
        </p:nvSpPr>
        <p:spPr/>
        <p:txBody>
          <a:bodyPr/>
          <a:lstStyle/>
          <a:p>
            <a:r>
              <a:rPr lang="en-US" dirty="0"/>
              <a:t>Modular SASC library </a:t>
            </a:r>
            <a:r>
              <a:rPr lang="en-US" sz="1800" dirty="0"/>
              <a:t>(Notebook 0769)</a:t>
            </a:r>
          </a:p>
        </p:txBody>
      </p:sp>
      <p:sp>
        <p:nvSpPr>
          <p:cNvPr id="4" name="Footer Placeholder 3">
            <a:extLst>
              <a:ext uri="{FF2B5EF4-FFF2-40B4-BE49-F238E27FC236}">
                <a16:creationId xmlns:a16="http://schemas.microsoft.com/office/drawing/2014/main" id="{D5AE9577-9E02-A4A8-2D91-3C85F9B11535}"/>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9E1695D1-2B5D-E24B-E684-3896DF50EE39}"/>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186</a:t>
            </a:fld>
            <a:endParaRPr lang="en-US" kern="0" dirty="0"/>
          </a:p>
        </p:txBody>
      </p:sp>
      <p:pic>
        <p:nvPicPr>
          <p:cNvPr id="7" name="Picture 6">
            <a:extLst>
              <a:ext uri="{FF2B5EF4-FFF2-40B4-BE49-F238E27FC236}">
                <a16:creationId xmlns:a16="http://schemas.microsoft.com/office/drawing/2014/main" id="{D9CFE24E-B975-3721-FF43-A55DFC87B5DA}"/>
              </a:ext>
            </a:extLst>
          </p:cNvPr>
          <p:cNvPicPr>
            <a:picLocks noChangeAspect="1"/>
          </p:cNvPicPr>
          <p:nvPr/>
        </p:nvPicPr>
        <p:blipFill>
          <a:blip r:embed="rId2"/>
          <a:stretch>
            <a:fillRect/>
          </a:stretch>
        </p:blipFill>
        <p:spPr>
          <a:xfrm>
            <a:off x="989122" y="751633"/>
            <a:ext cx="10593278" cy="60301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55856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C605-E47E-C182-9F64-B7E0C2C6C3DA}"/>
              </a:ext>
            </a:extLst>
          </p:cNvPr>
          <p:cNvSpPr>
            <a:spLocks noGrp="1"/>
          </p:cNvSpPr>
          <p:nvPr>
            <p:ph type="title"/>
          </p:nvPr>
        </p:nvSpPr>
        <p:spPr/>
        <p:txBody>
          <a:bodyPr/>
          <a:lstStyle/>
          <a:p>
            <a:r>
              <a:rPr lang="en-US" dirty="0"/>
              <a:t>Modular SASC library </a:t>
            </a:r>
            <a:r>
              <a:rPr lang="en-US" sz="1800" dirty="0"/>
              <a:t>(Notebook 0769)</a:t>
            </a:r>
          </a:p>
        </p:txBody>
      </p:sp>
      <p:pic>
        <p:nvPicPr>
          <p:cNvPr id="7" name="Content Placeholder 6">
            <a:extLst>
              <a:ext uri="{FF2B5EF4-FFF2-40B4-BE49-F238E27FC236}">
                <a16:creationId xmlns:a16="http://schemas.microsoft.com/office/drawing/2014/main" id="{CA852AE4-0F91-8D6B-7E0B-117FCFADA9DD}"/>
              </a:ext>
            </a:extLst>
          </p:cNvPr>
          <p:cNvPicPr>
            <a:picLocks noGrp="1" noChangeAspect="1"/>
          </p:cNvPicPr>
          <p:nvPr>
            <p:ph idx="1"/>
          </p:nvPr>
        </p:nvPicPr>
        <p:blipFill>
          <a:blip r:embed="rId2"/>
          <a:stretch>
            <a:fillRect/>
          </a:stretch>
        </p:blipFill>
        <p:spPr>
          <a:xfrm>
            <a:off x="1201783" y="914400"/>
            <a:ext cx="9686514" cy="5486400"/>
          </a:xfrm>
          <a:effectLst>
            <a:outerShdw blurRad="50800" dist="38100" dir="2700000" algn="tl" rotWithShape="0">
              <a:prstClr val="black">
                <a:alpha val="40000"/>
              </a:prstClr>
            </a:outerShdw>
          </a:effectLst>
        </p:spPr>
      </p:pic>
      <p:sp>
        <p:nvSpPr>
          <p:cNvPr id="4" name="Footer Placeholder 3">
            <a:extLst>
              <a:ext uri="{FF2B5EF4-FFF2-40B4-BE49-F238E27FC236}">
                <a16:creationId xmlns:a16="http://schemas.microsoft.com/office/drawing/2014/main" id="{338E57CA-5549-0A38-95AC-ACE5E8284842}"/>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5E329A60-F933-9A26-E79F-CF3A88CFF71B}"/>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187</a:t>
            </a:fld>
            <a:endParaRPr lang="en-US" kern="0" dirty="0"/>
          </a:p>
        </p:txBody>
      </p:sp>
    </p:spTree>
    <p:extLst>
      <p:ext uri="{BB962C8B-B14F-4D97-AF65-F5344CB8AC3E}">
        <p14:creationId xmlns:p14="http://schemas.microsoft.com/office/powerpoint/2010/main" val="3583129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464C-14D5-BF5D-71B3-307D7C137CDC}"/>
              </a:ext>
            </a:extLst>
          </p:cNvPr>
          <p:cNvSpPr>
            <a:spLocks noGrp="1"/>
          </p:cNvSpPr>
          <p:nvPr>
            <p:ph type="title"/>
          </p:nvPr>
        </p:nvSpPr>
        <p:spPr/>
        <p:txBody>
          <a:bodyPr/>
          <a:lstStyle/>
          <a:p>
            <a:r>
              <a:rPr lang="en-US" dirty="0"/>
              <a:t>Modular SASC library </a:t>
            </a:r>
            <a:r>
              <a:rPr lang="en-US" sz="1800" dirty="0"/>
              <a:t>(Notebook 0769)</a:t>
            </a:r>
          </a:p>
        </p:txBody>
      </p:sp>
      <p:pic>
        <p:nvPicPr>
          <p:cNvPr id="7" name="Content Placeholder 6">
            <a:extLst>
              <a:ext uri="{FF2B5EF4-FFF2-40B4-BE49-F238E27FC236}">
                <a16:creationId xmlns:a16="http://schemas.microsoft.com/office/drawing/2014/main" id="{B6A09753-54A2-87D9-E92C-26B6E02319DB}"/>
              </a:ext>
            </a:extLst>
          </p:cNvPr>
          <p:cNvPicPr>
            <a:picLocks noGrp="1" noChangeAspect="1"/>
          </p:cNvPicPr>
          <p:nvPr>
            <p:ph idx="1"/>
          </p:nvPr>
        </p:nvPicPr>
        <p:blipFill>
          <a:blip r:embed="rId2"/>
          <a:stretch>
            <a:fillRect/>
          </a:stretch>
        </p:blipFill>
        <p:spPr>
          <a:xfrm>
            <a:off x="615798" y="762000"/>
            <a:ext cx="10647460" cy="6019800"/>
          </a:xfrm>
          <a:effectLst>
            <a:outerShdw blurRad="50800" dist="38100" dir="2700000" algn="tl" rotWithShape="0">
              <a:prstClr val="black">
                <a:alpha val="40000"/>
              </a:prstClr>
            </a:outerShdw>
          </a:effectLst>
        </p:spPr>
      </p:pic>
      <p:sp>
        <p:nvSpPr>
          <p:cNvPr id="4" name="Footer Placeholder 3">
            <a:extLst>
              <a:ext uri="{FF2B5EF4-FFF2-40B4-BE49-F238E27FC236}">
                <a16:creationId xmlns:a16="http://schemas.microsoft.com/office/drawing/2014/main" id="{204FD4CB-97B4-CEA4-5288-C610C173D06B}"/>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54B22B3D-A51C-7E84-9F50-D8BEF860513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188</a:t>
            </a:fld>
            <a:endParaRPr lang="en-US" kern="0" dirty="0"/>
          </a:p>
        </p:txBody>
      </p:sp>
      <p:sp>
        <p:nvSpPr>
          <p:cNvPr id="3" name="Rectangle: Rounded Corners 2">
            <a:extLst>
              <a:ext uri="{FF2B5EF4-FFF2-40B4-BE49-F238E27FC236}">
                <a16:creationId xmlns:a16="http://schemas.microsoft.com/office/drawing/2014/main" id="{D4EE4E47-DB02-5130-44E2-9004A83AE677}"/>
              </a:ext>
            </a:extLst>
          </p:cNvPr>
          <p:cNvSpPr/>
          <p:nvPr/>
        </p:nvSpPr>
        <p:spPr bwMode="auto">
          <a:xfrm>
            <a:off x="8432799" y="1600200"/>
            <a:ext cx="3098791" cy="2209800"/>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DEAE4DE9-092B-4808-948E-60006DFB6ECB}"/>
              </a:ext>
            </a:extLst>
          </p:cNvPr>
          <p:cNvSpPr txBox="1"/>
          <p:nvPr/>
        </p:nvSpPr>
        <p:spPr>
          <a:xfrm rot="16200000">
            <a:off x="10467024" y="2321867"/>
            <a:ext cx="2590800" cy="461665"/>
          </a:xfrm>
          <a:prstGeom prst="rect">
            <a:avLst/>
          </a:prstGeom>
          <a:noFill/>
        </p:spPr>
        <p:txBody>
          <a:bodyPr wrap="square" rtlCol="0">
            <a:spAutoFit/>
          </a:bodyPr>
          <a:lstStyle/>
          <a:p>
            <a:r>
              <a:rPr lang="en-US" sz="1200" dirty="0">
                <a:solidFill>
                  <a:srgbClr val="FF0000"/>
                </a:solidFill>
              </a:rPr>
              <a:t>Re-analog is a pure mathematical operator.  This is not a circuit.</a:t>
            </a:r>
          </a:p>
        </p:txBody>
      </p:sp>
    </p:spTree>
    <p:extLst>
      <p:ext uri="{BB962C8B-B14F-4D97-AF65-F5344CB8AC3E}">
        <p14:creationId xmlns:p14="http://schemas.microsoft.com/office/powerpoint/2010/main" val="10183815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6B72-33D9-1A54-77DD-BCE85FD7BC5A}"/>
              </a:ext>
            </a:extLst>
          </p:cNvPr>
          <p:cNvSpPr>
            <a:spLocks noGrp="1"/>
          </p:cNvSpPr>
          <p:nvPr>
            <p:ph type="title"/>
          </p:nvPr>
        </p:nvSpPr>
        <p:spPr/>
        <p:txBody>
          <a:bodyPr/>
          <a:lstStyle/>
          <a:p>
            <a:r>
              <a:rPr lang="en-US" dirty="0"/>
              <a:t>Features of SASC</a:t>
            </a:r>
          </a:p>
        </p:txBody>
      </p:sp>
      <p:sp>
        <p:nvSpPr>
          <p:cNvPr id="3" name="Content Placeholder 2">
            <a:extLst>
              <a:ext uri="{FF2B5EF4-FFF2-40B4-BE49-F238E27FC236}">
                <a16:creationId xmlns:a16="http://schemas.microsoft.com/office/drawing/2014/main" id="{3E05DD01-BC01-37F6-06DF-D073C431B7B5}"/>
              </a:ext>
            </a:extLst>
          </p:cNvPr>
          <p:cNvSpPr>
            <a:spLocks noGrp="1"/>
          </p:cNvSpPr>
          <p:nvPr>
            <p:ph idx="1"/>
          </p:nvPr>
        </p:nvSpPr>
        <p:spPr/>
        <p:txBody>
          <a:bodyPr/>
          <a:lstStyle/>
          <a:p>
            <a:pPr marL="285750" indent="-285750">
              <a:buFont typeface="Arial" panose="020B0604020202020204" pitchFamily="34" charset="0"/>
              <a:buChar char="•"/>
            </a:pPr>
            <a:r>
              <a:rPr lang="en-US" dirty="0"/>
              <a:t>Contains 5 modules and variants</a:t>
            </a:r>
          </a:p>
          <a:p>
            <a:pPr marL="1028700" lvl="1"/>
            <a:r>
              <a:rPr lang="en-US" dirty="0"/>
              <a:t>In-core: </a:t>
            </a:r>
            <a:r>
              <a:rPr lang="en-US" b="1" dirty="0">
                <a:solidFill>
                  <a:srgbClr val="0000FF"/>
                </a:solidFill>
              </a:rPr>
              <a:t>sample</a:t>
            </a:r>
            <a:r>
              <a:rPr lang="en-US" b="1" dirty="0"/>
              <a:t>, </a:t>
            </a:r>
            <a:r>
              <a:rPr lang="en-US" b="1" dirty="0" err="1">
                <a:solidFill>
                  <a:srgbClr val="0000FF"/>
                </a:solidFill>
              </a:rPr>
              <a:t>cdac</a:t>
            </a:r>
            <a:r>
              <a:rPr lang="en-US" b="1" dirty="0"/>
              <a:t>, </a:t>
            </a:r>
            <a:r>
              <a:rPr lang="en-US" b="1" dirty="0">
                <a:solidFill>
                  <a:srgbClr val="0000FF"/>
                </a:solidFill>
              </a:rPr>
              <a:t>comparator</a:t>
            </a:r>
          </a:p>
          <a:p>
            <a:pPr marL="1028700" lvl="1"/>
            <a:r>
              <a:rPr lang="en-US" dirty="0"/>
              <a:t>Common: </a:t>
            </a:r>
            <a:r>
              <a:rPr lang="en-US" b="1" dirty="0">
                <a:solidFill>
                  <a:srgbClr val="0000FF"/>
                </a:solidFill>
              </a:rPr>
              <a:t>sequencer</a:t>
            </a:r>
            <a:r>
              <a:rPr lang="en-US" dirty="0"/>
              <a:t>, </a:t>
            </a:r>
            <a:r>
              <a:rPr lang="en-US" b="1" dirty="0" err="1">
                <a:solidFill>
                  <a:srgbClr val="0000FF"/>
                </a:solidFill>
              </a:rPr>
              <a:t>rdivider</a:t>
            </a:r>
            <a:r>
              <a:rPr lang="en-US" dirty="0"/>
              <a:t> (optional)</a:t>
            </a:r>
          </a:p>
          <a:p>
            <a:pPr marL="1028700" lvl="1"/>
            <a:r>
              <a:rPr lang="en-US" dirty="0"/>
              <a:t>Not included (yet): multiplexing multiple ADCs, serializer, binary addition, NB2B</a:t>
            </a:r>
          </a:p>
          <a:p>
            <a:pPr marL="285750" indent="-285750">
              <a:buFont typeface="Arial" panose="020B0604020202020204" pitchFamily="34" charset="0"/>
              <a:buChar char="•"/>
            </a:pPr>
            <a:r>
              <a:rPr lang="en-US" dirty="0"/>
              <a:t>Variant modules are schematic symbol compatible</a:t>
            </a:r>
          </a:p>
          <a:p>
            <a:pPr marL="285750" indent="-285750">
              <a:buFont typeface="Arial" panose="020B0604020202020204" pitchFamily="34" charset="0"/>
              <a:buChar char="•"/>
            </a:pPr>
            <a:r>
              <a:rPr lang="en-US" dirty="0"/>
              <a:t>Variant modules have a sequence number appended: comparator1, comparator2…</a:t>
            </a:r>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38BC0CDE-D507-F2A3-B6A0-4697AD8B454A}"/>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F0894230-E69A-AC64-BE60-1DBFF9C7E4DF}"/>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189</a:t>
            </a:fld>
            <a:endParaRPr lang="en-US" kern="0" dirty="0"/>
          </a:p>
        </p:txBody>
      </p:sp>
      <p:sp>
        <p:nvSpPr>
          <p:cNvPr id="6" name="Rectangle: Rounded Corners 5">
            <a:extLst>
              <a:ext uri="{FF2B5EF4-FFF2-40B4-BE49-F238E27FC236}">
                <a16:creationId xmlns:a16="http://schemas.microsoft.com/office/drawing/2014/main" id="{6BD39D07-C068-48CF-82C0-3535F12DF879}"/>
              </a:ext>
            </a:extLst>
          </p:cNvPr>
          <p:cNvSpPr/>
          <p:nvPr/>
        </p:nvSpPr>
        <p:spPr bwMode="auto">
          <a:xfrm>
            <a:off x="7467600" y="2514600"/>
            <a:ext cx="1600200" cy="533400"/>
          </a:xfrm>
          <a:prstGeom prst="roundRect">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Rounded Corners 6">
            <a:extLst>
              <a:ext uri="{FF2B5EF4-FFF2-40B4-BE49-F238E27FC236}">
                <a16:creationId xmlns:a16="http://schemas.microsoft.com/office/drawing/2014/main" id="{28666012-6D65-8692-907E-7DFBE5857642}"/>
              </a:ext>
            </a:extLst>
          </p:cNvPr>
          <p:cNvSpPr/>
          <p:nvPr/>
        </p:nvSpPr>
        <p:spPr bwMode="auto">
          <a:xfrm>
            <a:off x="9137650" y="2514600"/>
            <a:ext cx="673100" cy="533400"/>
          </a:xfrm>
          <a:prstGeom prst="roundRect">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409BAC63-6FB7-FCE8-0F0B-F1CE1FEFCC2A}"/>
              </a:ext>
            </a:extLst>
          </p:cNvPr>
          <p:cNvSpPr txBox="1"/>
          <p:nvPr/>
        </p:nvSpPr>
        <p:spPr>
          <a:xfrm>
            <a:off x="7086600" y="448270"/>
            <a:ext cx="3810000" cy="923330"/>
          </a:xfrm>
          <a:prstGeom prst="rect">
            <a:avLst/>
          </a:prstGeom>
          <a:noFill/>
        </p:spPr>
        <p:txBody>
          <a:bodyPr wrap="square" rtlCol="0">
            <a:spAutoFit/>
          </a:bodyPr>
          <a:lstStyle/>
          <a:p>
            <a:r>
              <a:rPr lang="en-US" dirty="0">
                <a:solidFill>
                  <a:srgbClr val="00B050"/>
                </a:solidFill>
              </a:rPr>
              <a:t>In a binary SARADC with UB, DC and PC, one needs to add spurious bits input a single output word</a:t>
            </a:r>
          </a:p>
        </p:txBody>
      </p:sp>
      <p:cxnSp>
        <p:nvCxnSpPr>
          <p:cNvPr id="10" name="Straight Connector 9">
            <a:extLst>
              <a:ext uri="{FF2B5EF4-FFF2-40B4-BE49-F238E27FC236}">
                <a16:creationId xmlns:a16="http://schemas.microsoft.com/office/drawing/2014/main" id="{4DB8F430-9A53-D252-50F4-0BBB2F8AC88A}"/>
              </a:ext>
            </a:extLst>
          </p:cNvPr>
          <p:cNvCxnSpPr>
            <a:stCxn id="8" idx="2"/>
            <a:endCxn id="6" idx="0"/>
          </p:cNvCxnSpPr>
          <p:nvPr/>
        </p:nvCxnSpPr>
        <p:spPr bwMode="auto">
          <a:xfrm flipH="1">
            <a:off x="8267700" y="1371600"/>
            <a:ext cx="723900" cy="1143000"/>
          </a:xfrm>
          <a:prstGeom prst="line">
            <a:avLst/>
          </a:prstGeom>
          <a:solidFill>
            <a:schemeClr val="accent1"/>
          </a:solidFill>
          <a:ln w="9525" cap="flat" cmpd="sng" algn="ctr">
            <a:solidFill>
              <a:srgbClr val="00B050"/>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D0815945-4BB1-BE2F-3B8F-2894E3C52170}"/>
              </a:ext>
            </a:extLst>
          </p:cNvPr>
          <p:cNvSpPr txBox="1"/>
          <p:nvPr/>
        </p:nvSpPr>
        <p:spPr>
          <a:xfrm>
            <a:off x="9791700" y="1707196"/>
            <a:ext cx="2311810" cy="646331"/>
          </a:xfrm>
          <a:prstGeom prst="rect">
            <a:avLst/>
          </a:prstGeom>
          <a:noFill/>
        </p:spPr>
        <p:txBody>
          <a:bodyPr wrap="square" rtlCol="0">
            <a:spAutoFit/>
          </a:bodyPr>
          <a:lstStyle/>
          <a:p>
            <a:r>
              <a:rPr lang="en-US" dirty="0">
                <a:solidFill>
                  <a:srgbClr val="00B050"/>
                </a:solidFill>
              </a:rPr>
              <a:t>Non-binary to binary conversion</a:t>
            </a:r>
          </a:p>
        </p:txBody>
      </p:sp>
      <p:cxnSp>
        <p:nvCxnSpPr>
          <p:cNvPr id="12" name="Straight Connector 11">
            <a:extLst>
              <a:ext uri="{FF2B5EF4-FFF2-40B4-BE49-F238E27FC236}">
                <a16:creationId xmlns:a16="http://schemas.microsoft.com/office/drawing/2014/main" id="{6331B8B9-2C4D-0BF1-A34A-D6A55C6E55F7}"/>
              </a:ext>
            </a:extLst>
          </p:cNvPr>
          <p:cNvCxnSpPr>
            <a:cxnSpLocks/>
            <a:stCxn id="11" idx="1"/>
          </p:cNvCxnSpPr>
          <p:nvPr/>
        </p:nvCxnSpPr>
        <p:spPr bwMode="auto">
          <a:xfrm flipH="1">
            <a:off x="9474200" y="2030362"/>
            <a:ext cx="317500" cy="473177"/>
          </a:xfrm>
          <a:prstGeom prst="line">
            <a:avLst/>
          </a:prstGeom>
          <a:solidFill>
            <a:schemeClr val="accent1"/>
          </a:solidFill>
          <a:ln w="9525" cap="flat" cmpd="sng" algn="ctr">
            <a:solidFill>
              <a:srgbClr val="00B050"/>
            </a:solidFill>
            <a:prstDash val="solid"/>
            <a:round/>
            <a:headEnd type="none" w="med" len="med"/>
            <a:tailEnd type="none" w="med" len="med"/>
          </a:ln>
          <a:effectLst/>
        </p:spPr>
      </p:cxnSp>
    </p:spTree>
    <p:extLst>
      <p:ext uri="{BB962C8B-B14F-4D97-AF65-F5344CB8AC3E}">
        <p14:creationId xmlns:p14="http://schemas.microsoft.com/office/powerpoint/2010/main" val="391615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BA4BE-DE5D-42C4-B15F-79450E3587B9}"/>
              </a:ext>
            </a:extLst>
          </p:cNvPr>
          <p:cNvSpPr>
            <a:spLocks noGrp="1"/>
          </p:cNvSpPr>
          <p:nvPr>
            <p:ph type="title"/>
          </p:nvPr>
        </p:nvSpPr>
        <p:spPr/>
        <p:txBody>
          <a:bodyPr/>
          <a:lstStyle/>
          <a:p>
            <a:r>
              <a:rPr lang="en-US" dirty="0"/>
              <a:t>SAR ADC input</a:t>
            </a:r>
          </a:p>
        </p:txBody>
      </p:sp>
      <p:sp>
        <p:nvSpPr>
          <p:cNvPr id="4" name="Date Placeholder 3">
            <a:extLst>
              <a:ext uri="{FF2B5EF4-FFF2-40B4-BE49-F238E27FC236}">
                <a16:creationId xmlns:a16="http://schemas.microsoft.com/office/drawing/2014/main" id="{26BA2562-1766-4454-8487-F6BBC09309FA}"/>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F68EBAE1-25C8-4572-BF9C-854DE7292F4A}"/>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80A3B2AC-C3B9-4FC7-B401-746FAD2A44BC}"/>
              </a:ext>
            </a:extLst>
          </p:cNvPr>
          <p:cNvSpPr>
            <a:spLocks noGrp="1"/>
          </p:cNvSpPr>
          <p:nvPr>
            <p:ph type="sldNum" sz="quarter" idx="4"/>
          </p:nvPr>
        </p:nvSpPr>
        <p:spPr/>
        <p:txBody>
          <a:bodyPr/>
          <a:lstStyle/>
          <a:p>
            <a:pPr>
              <a:defRPr/>
            </a:pPr>
            <a:fld id="{D19C2587-FF4B-422C-B168-E803C62EEB52}" type="slidenum">
              <a:rPr lang="en-US" smtClean="0"/>
              <a:pPr>
                <a:defRPr/>
              </a:pPr>
              <a:t>19</a:t>
            </a:fld>
            <a:endParaRPr lang="en-US" dirty="0"/>
          </a:p>
        </p:txBody>
      </p:sp>
      <p:grpSp>
        <p:nvGrpSpPr>
          <p:cNvPr id="3" name="Group 2">
            <a:extLst>
              <a:ext uri="{FF2B5EF4-FFF2-40B4-BE49-F238E27FC236}">
                <a16:creationId xmlns:a16="http://schemas.microsoft.com/office/drawing/2014/main" id="{26AA7753-1E49-4401-A664-A823A96F8FFC}"/>
              </a:ext>
            </a:extLst>
          </p:cNvPr>
          <p:cNvGrpSpPr/>
          <p:nvPr/>
        </p:nvGrpSpPr>
        <p:grpSpPr>
          <a:xfrm>
            <a:off x="6538075" y="839470"/>
            <a:ext cx="5615825" cy="2971800"/>
            <a:chOff x="228600" y="838200"/>
            <a:chExt cx="11483225" cy="5518150"/>
          </a:xfrm>
        </p:grpSpPr>
        <p:pic>
          <p:nvPicPr>
            <p:cNvPr id="7" name="Picture 6">
              <a:extLst>
                <a:ext uri="{FF2B5EF4-FFF2-40B4-BE49-F238E27FC236}">
                  <a16:creationId xmlns:a16="http://schemas.microsoft.com/office/drawing/2014/main" id="{BB342395-69D5-4D7E-B2DD-FB37B754E167}"/>
                </a:ext>
              </a:extLst>
            </p:cNvPr>
            <p:cNvPicPr>
              <a:picLocks noChangeAspect="1"/>
            </p:cNvPicPr>
            <p:nvPr/>
          </p:nvPicPr>
          <p:blipFill>
            <a:blip r:embed="rId2"/>
            <a:stretch>
              <a:fillRect/>
            </a:stretch>
          </p:blipFill>
          <p:spPr>
            <a:xfrm>
              <a:off x="228600" y="838200"/>
              <a:ext cx="11483225" cy="5518150"/>
            </a:xfrm>
            <a:prstGeom prst="rect">
              <a:avLst/>
            </a:prstGeom>
          </p:spPr>
        </p:pic>
        <p:sp>
          <p:nvSpPr>
            <p:cNvPr id="11" name="Rectangle 10">
              <a:extLst>
                <a:ext uri="{FF2B5EF4-FFF2-40B4-BE49-F238E27FC236}">
                  <a16:creationId xmlns:a16="http://schemas.microsoft.com/office/drawing/2014/main" id="{E8024C6A-E46D-4C63-9E4A-97F0BC7A1760}"/>
                </a:ext>
              </a:extLst>
            </p:cNvPr>
            <p:cNvSpPr/>
            <p:nvPr/>
          </p:nvSpPr>
          <p:spPr bwMode="auto">
            <a:xfrm>
              <a:off x="1828800" y="3244850"/>
              <a:ext cx="3124200" cy="1447800"/>
            </a:xfrm>
            <a:prstGeom prst="rect">
              <a:avLst/>
            </a:prstGeom>
            <a:solidFill>
              <a:srgbClr val="0000FF">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167F39C9-69CB-4781-A716-F4B6326F1F2B}"/>
                </a:ext>
              </a:extLst>
            </p:cNvPr>
            <p:cNvSpPr/>
            <p:nvPr/>
          </p:nvSpPr>
          <p:spPr bwMode="auto">
            <a:xfrm>
              <a:off x="4953000" y="3244850"/>
              <a:ext cx="2895600" cy="1447800"/>
            </a:xfrm>
            <a:prstGeom prst="rect">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5C3DB29F-99AF-4EF1-9BEF-22F71F6A9A0F}"/>
                </a:ext>
              </a:extLst>
            </p:cNvPr>
            <p:cNvSpPr/>
            <p:nvPr/>
          </p:nvSpPr>
          <p:spPr bwMode="auto">
            <a:xfrm>
              <a:off x="7848600" y="3244850"/>
              <a:ext cx="1676400" cy="1447800"/>
            </a:xfrm>
            <a:prstGeom prst="rect">
              <a:avLst/>
            </a:prstGeom>
            <a:solidFill>
              <a:srgbClr val="00B05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07761ECD-1D21-48A8-8285-498126ECF7F9}"/>
                </a:ext>
              </a:extLst>
            </p:cNvPr>
            <p:cNvSpPr/>
            <p:nvPr/>
          </p:nvSpPr>
          <p:spPr bwMode="auto">
            <a:xfrm>
              <a:off x="2552700" y="4692650"/>
              <a:ext cx="6972300" cy="1447800"/>
            </a:xfrm>
            <a:prstGeom prst="rect">
              <a:avLst/>
            </a:prstGeom>
            <a:solidFill>
              <a:srgbClr val="FFFF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F14111BD-511C-499B-B040-FFB734D31E10}"/>
                </a:ext>
              </a:extLst>
            </p:cNvPr>
            <p:cNvSpPr/>
            <p:nvPr/>
          </p:nvSpPr>
          <p:spPr bwMode="auto">
            <a:xfrm>
              <a:off x="3073400" y="1143000"/>
              <a:ext cx="1574800" cy="2101850"/>
            </a:xfrm>
            <a:prstGeom prst="rect">
              <a:avLst/>
            </a:prstGeom>
            <a:solidFill>
              <a:srgbClr val="BFBFBF">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pic>
        <p:nvPicPr>
          <p:cNvPr id="8" name="Picture 7">
            <a:extLst>
              <a:ext uri="{FF2B5EF4-FFF2-40B4-BE49-F238E27FC236}">
                <a16:creationId xmlns:a16="http://schemas.microsoft.com/office/drawing/2014/main" id="{6828DF0E-A8A7-4D78-B93F-AE32D3DF6D35}"/>
              </a:ext>
            </a:extLst>
          </p:cNvPr>
          <p:cNvPicPr>
            <a:picLocks noChangeAspect="1"/>
          </p:cNvPicPr>
          <p:nvPr/>
        </p:nvPicPr>
        <p:blipFill>
          <a:blip r:embed="rId3"/>
          <a:stretch>
            <a:fillRect/>
          </a:stretch>
        </p:blipFill>
        <p:spPr>
          <a:xfrm>
            <a:off x="148548" y="1204404"/>
            <a:ext cx="6352262" cy="3939731"/>
          </a:xfrm>
          <a:prstGeom prst="rect">
            <a:avLst/>
          </a:prstGeom>
          <a:effectLst>
            <a:outerShdw blurRad="50800" dist="38100" dir="2700000" algn="tl" rotWithShape="0">
              <a:prstClr val="black">
                <a:alpha val="40000"/>
              </a:prstClr>
            </a:outerShdw>
          </a:effectLst>
        </p:spPr>
      </p:pic>
      <p:sp>
        <p:nvSpPr>
          <p:cNvPr id="9" name="Right Brace 8">
            <a:extLst>
              <a:ext uri="{FF2B5EF4-FFF2-40B4-BE49-F238E27FC236}">
                <a16:creationId xmlns:a16="http://schemas.microsoft.com/office/drawing/2014/main" id="{7E68A405-7AD2-47CB-91F2-423958BA5A7E}"/>
              </a:ext>
            </a:extLst>
          </p:cNvPr>
          <p:cNvSpPr/>
          <p:nvPr/>
        </p:nvSpPr>
        <p:spPr bwMode="auto">
          <a:xfrm rot="10800000">
            <a:off x="514768" y="3429000"/>
            <a:ext cx="304800" cy="6096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9A48391D-0C11-4370-A056-802E3FC8A3F1}"/>
              </a:ext>
            </a:extLst>
          </p:cNvPr>
          <p:cNvSpPr txBox="1"/>
          <p:nvPr/>
        </p:nvSpPr>
        <p:spPr>
          <a:xfrm>
            <a:off x="304800" y="3811270"/>
            <a:ext cx="492443" cy="369332"/>
          </a:xfrm>
          <a:prstGeom prst="rect">
            <a:avLst/>
          </a:prstGeom>
          <a:noFill/>
        </p:spPr>
        <p:txBody>
          <a:bodyPr wrap="none" rtlCol="0">
            <a:spAutoFit/>
          </a:bodyPr>
          <a:lstStyle/>
          <a:p>
            <a:r>
              <a:rPr lang="en-US" dirty="0"/>
              <a:t>VB</a:t>
            </a:r>
          </a:p>
        </p:txBody>
      </p:sp>
      <p:cxnSp>
        <p:nvCxnSpPr>
          <p:cNvPr id="17" name="Straight Arrow Connector 16">
            <a:extLst>
              <a:ext uri="{FF2B5EF4-FFF2-40B4-BE49-F238E27FC236}">
                <a16:creationId xmlns:a16="http://schemas.microsoft.com/office/drawing/2014/main" id="{BA486EC4-65D6-4AB4-ABB4-4A7C91BF7908}"/>
              </a:ext>
            </a:extLst>
          </p:cNvPr>
          <p:cNvCxnSpPr/>
          <p:nvPr/>
        </p:nvCxnSpPr>
        <p:spPr bwMode="auto">
          <a:xfrm>
            <a:off x="1066800" y="4180602"/>
            <a:ext cx="152400" cy="14581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E1D16E28-AA04-42B3-8261-FB5A3B278687}"/>
              </a:ext>
            </a:extLst>
          </p:cNvPr>
          <p:cNvCxnSpPr/>
          <p:nvPr/>
        </p:nvCxnSpPr>
        <p:spPr bwMode="auto">
          <a:xfrm>
            <a:off x="1143000" y="3305140"/>
            <a:ext cx="152400" cy="23484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AC70CAE3-6CFC-4797-AD43-7B6C786BD70E}"/>
              </a:ext>
            </a:extLst>
          </p:cNvPr>
          <p:cNvSpPr txBox="1"/>
          <p:nvPr/>
        </p:nvSpPr>
        <p:spPr>
          <a:xfrm>
            <a:off x="914400" y="5634794"/>
            <a:ext cx="10738837" cy="923330"/>
          </a:xfrm>
          <a:prstGeom prst="rect">
            <a:avLst/>
          </a:prstGeom>
          <a:noFill/>
        </p:spPr>
        <p:txBody>
          <a:bodyPr wrap="none" rtlCol="0">
            <a:spAutoFit/>
          </a:bodyPr>
          <a:lstStyle/>
          <a:p>
            <a:r>
              <a:rPr lang="en-US" dirty="0"/>
              <a:t>In some cases 8 separate pairs.</a:t>
            </a:r>
          </a:p>
          <a:p>
            <a:r>
              <a:rPr lang="en-US" dirty="0"/>
              <a:t>In other cases all 8 shorted together [S,R] </a:t>
            </a:r>
          </a:p>
          <a:p>
            <a:pPr lvl="1"/>
            <a:r>
              <a:rPr lang="en-US" dirty="0"/>
              <a:t>In some cases available as test points towards the “</a:t>
            </a:r>
            <a:r>
              <a:rPr lang="en-US" dirty="0" err="1"/>
              <a:t>BP_ADC_test_reset</a:t>
            </a:r>
            <a:r>
              <a:rPr lang="en-US" dirty="0"/>
              <a:t> and </a:t>
            </a:r>
            <a:r>
              <a:rPr lang="en-US" dirty="0" err="1"/>
              <a:t>BP_ADC_test_signal</a:t>
            </a:r>
            <a:r>
              <a:rPr lang="en-US" dirty="0"/>
              <a:t>”</a:t>
            </a:r>
          </a:p>
        </p:txBody>
      </p:sp>
    </p:spTree>
    <p:extLst>
      <p:ext uri="{BB962C8B-B14F-4D97-AF65-F5344CB8AC3E}">
        <p14:creationId xmlns:p14="http://schemas.microsoft.com/office/powerpoint/2010/main" val="310144396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8ED1-3F26-AE39-DCB2-007B9F89AF43}"/>
              </a:ext>
            </a:extLst>
          </p:cNvPr>
          <p:cNvSpPr>
            <a:spLocks noGrp="1"/>
          </p:cNvSpPr>
          <p:nvPr>
            <p:ph type="title"/>
          </p:nvPr>
        </p:nvSpPr>
        <p:spPr/>
        <p:txBody>
          <a:bodyPr/>
          <a:lstStyle/>
          <a:p>
            <a:r>
              <a:rPr lang="en-US" dirty="0"/>
              <a:t>SASC CDAC features</a:t>
            </a:r>
            <a:br>
              <a:rPr lang="en-US" dirty="0"/>
            </a:br>
            <a:endParaRPr lang="en-US" dirty="0"/>
          </a:p>
        </p:txBody>
      </p:sp>
      <p:sp>
        <p:nvSpPr>
          <p:cNvPr id="3" name="Content Placeholder 2">
            <a:extLst>
              <a:ext uri="{FF2B5EF4-FFF2-40B4-BE49-F238E27FC236}">
                <a16:creationId xmlns:a16="http://schemas.microsoft.com/office/drawing/2014/main" id="{8045E92F-7835-4C49-325B-4B37FE87B873}"/>
              </a:ext>
            </a:extLst>
          </p:cNvPr>
          <p:cNvSpPr>
            <a:spLocks noGrp="1"/>
          </p:cNvSpPr>
          <p:nvPr>
            <p:ph idx="1"/>
          </p:nvPr>
        </p:nvSpPr>
        <p:spPr/>
        <p:txBody>
          <a:bodyPr/>
          <a:lstStyle/>
          <a:p>
            <a:pPr lvl="1" indent="0">
              <a:buNone/>
            </a:pPr>
            <a:r>
              <a:rPr lang="en-US" dirty="0"/>
              <a:t>SASC CDACs must comply to</a:t>
            </a:r>
          </a:p>
          <a:p>
            <a:pPr marL="1028700" lvl="1"/>
            <a:r>
              <a:rPr lang="en-US" dirty="0"/>
              <a:t>Monotonic switching (only </a:t>
            </a:r>
            <a:r>
              <a:rPr lang="en-US" dirty="0" err="1"/>
              <a:t>high→low</a:t>
            </a:r>
            <a:r>
              <a:rPr lang="en-US" dirty="0"/>
              <a:t>)</a:t>
            </a:r>
          </a:p>
          <a:p>
            <a:pPr marL="1028700" lvl="1"/>
            <a:r>
              <a:rPr lang="en-US" dirty="0"/>
              <a:t>Uses the cdac1_unitcell latch</a:t>
            </a:r>
          </a:p>
          <a:p>
            <a:pPr marL="1428750" lvl="2"/>
            <a:r>
              <a:rPr lang="en-US" dirty="0"/>
              <a:t>cdac1_unitcells: has parameter “S” strength, for use with larger capacitors</a:t>
            </a:r>
          </a:p>
          <a:p>
            <a:pPr marL="1428750" lvl="2"/>
            <a:r>
              <a:rPr lang="en-US" dirty="0"/>
              <a:t>cdac1_unitcellr: accepts the interpolated voltages of the </a:t>
            </a:r>
            <a:r>
              <a:rPr lang="en-US" dirty="0" err="1"/>
              <a:t>rdivider</a:t>
            </a:r>
            <a:r>
              <a:rPr lang="en-US" dirty="0"/>
              <a:t>, for the lower bits.</a:t>
            </a:r>
          </a:p>
          <a:p>
            <a:pPr marL="1028700" lvl="1"/>
            <a:r>
              <a:rPr lang="en-US" dirty="0"/>
              <a:t>Nature of the capacitors in not in the schematic cell. </a:t>
            </a:r>
          </a:p>
          <a:p>
            <a:pPr marL="1028700" lvl="1"/>
            <a:r>
              <a:rPr lang="en-US" dirty="0"/>
              <a:t>Binary variants are built from unit capacitors</a:t>
            </a:r>
          </a:p>
          <a:p>
            <a:pPr marL="1028700" lvl="1"/>
            <a:r>
              <a:rPr lang="en-US" dirty="0"/>
              <a:t>Non-binary variants have plain capacitors</a:t>
            </a:r>
          </a:p>
          <a:p>
            <a:pPr marL="1028700" lvl="1"/>
            <a:r>
              <a:rPr lang="en-US" dirty="0"/>
              <a:t>Binary variants can have unary bits (UB), double conversion (DC) and even </a:t>
            </a:r>
            <a:r>
              <a:rPr lang="en-US" dirty="0" err="1"/>
              <a:t>postcorrection</a:t>
            </a:r>
            <a:r>
              <a:rPr lang="en-US" dirty="0"/>
              <a:t> (PC). </a:t>
            </a:r>
          </a:p>
          <a:p>
            <a:pPr marL="1428750" lvl="2"/>
            <a:r>
              <a:rPr lang="en-US" dirty="0"/>
              <a:t>Needing </a:t>
            </a:r>
            <a:r>
              <a:rPr lang="en-US" dirty="0" err="1"/>
              <a:t>afterwads</a:t>
            </a:r>
            <a:r>
              <a:rPr lang="en-US" dirty="0"/>
              <a:t> a simple addition to combine all spurious bits</a:t>
            </a:r>
          </a:p>
          <a:p>
            <a:pPr marL="1028700" lvl="1"/>
            <a:r>
              <a:rPr lang="en-US" dirty="0"/>
              <a:t>Less significant bits are based on a common resistive division on the “high reference”, created by a </a:t>
            </a:r>
            <a:r>
              <a:rPr lang="en-US" dirty="0" err="1"/>
              <a:t>rdivider</a:t>
            </a:r>
            <a:r>
              <a:rPr lang="en-US" dirty="0"/>
              <a:t> cell</a:t>
            </a:r>
          </a:p>
          <a:p>
            <a:endParaRPr lang="en-US" dirty="0"/>
          </a:p>
        </p:txBody>
      </p:sp>
      <p:sp>
        <p:nvSpPr>
          <p:cNvPr id="4" name="Footer Placeholder 3">
            <a:extLst>
              <a:ext uri="{FF2B5EF4-FFF2-40B4-BE49-F238E27FC236}">
                <a16:creationId xmlns:a16="http://schemas.microsoft.com/office/drawing/2014/main" id="{6AAD3493-8173-9379-D4E6-7EFA94AF87B7}"/>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BD8F9538-CD88-A4AE-8393-A37C174579A3}"/>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190</a:t>
            </a:fld>
            <a:endParaRPr lang="en-US" kern="0" dirty="0"/>
          </a:p>
        </p:txBody>
      </p:sp>
    </p:spTree>
    <p:extLst>
      <p:ext uri="{BB962C8B-B14F-4D97-AF65-F5344CB8AC3E}">
        <p14:creationId xmlns:p14="http://schemas.microsoft.com/office/powerpoint/2010/main" val="35026801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7936-36A6-52F9-FDAC-C9DC73B4EBF3}"/>
              </a:ext>
            </a:extLst>
          </p:cNvPr>
          <p:cNvSpPr>
            <a:spLocks noGrp="1"/>
          </p:cNvSpPr>
          <p:nvPr>
            <p:ph type="title"/>
          </p:nvPr>
        </p:nvSpPr>
        <p:spPr/>
        <p:txBody>
          <a:bodyPr/>
          <a:lstStyle/>
          <a:p>
            <a:r>
              <a:rPr lang="en-US" dirty="0"/>
              <a:t>SASC comparator features</a:t>
            </a:r>
          </a:p>
        </p:txBody>
      </p:sp>
      <p:sp>
        <p:nvSpPr>
          <p:cNvPr id="3" name="Content Placeholder 2">
            <a:extLst>
              <a:ext uri="{FF2B5EF4-FFF2-40B4-BE49-F238E27FC236}">
                <a16:creationId xmlns:a16="http://schemas.microsoft.com/office/drawing/2014/main" id="{C5279B15-0786-F68D-0923-D0118818C08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33CE49E-3020-2DB5-5912-7459C0EF4C66}"/>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4EBE24BC-7ECF-A37C-0CD1-2898E3B0F3D0}"/>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191</a:t>
            </a:fld>
            <a:endParaRPr lang="en-US" kern="0" dirty="0"/>
          </a:p>
        </p:txBody>
      </p:sp>
    </p:spTree>
    <p:extLst>
      <p:ext uri="{BB962C8B-B14F-4D97-AF65-F5344CB8AC3E}">
        <p14:creationId xmlns:p14="http://schemas.microsoft.com/office/powerpoint/2010/main" val="42003567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ECC32-D6C1-B72A-A736-8612BAC26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73FF11-83C4-5AED-DD5D-11E500008FC5}"/>
              </a:ext>
            </a:extLst>
          </p:cNvPr>
          <p:cNvSpPr>
            <a:spLocks noGrp="1"/>
          </p:cNvSpPr>
          <p:nvPr>
            <p:ph type="title"/>
          </p:nvPr>
        </p:nvSpPr>
        <p:spPr/>
        <p:txBody>
          <a:bodyPr/>
          <a:lstStyle/>
          <a:p>
            <a:r>
              <a:rPr lang="en-US" dirty="0"/>
              <a:t>SASC “sample” (input stage) features</a:t>
            </a:r>
          </a:p>
        </p:txBody>
      </p:sp>
      <p:sp>
        <p:nvSpPr>
          <p:cNvPr id="3" name="Content Placeholder 2">
            <a:extLst>
              <a:ext uri="{FF2B5EF4-FFF2-40B4-BE49-F238E27FC236}">
                <a16:creationId xmlns:a16="http://schemas.microsoft.com/office/drawing/2014/main" id="{A1535649-D9FB-AA4F-B6F6-9FF992729BA7}"/>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10B2B1DD-15C4-EA82-3EC8-D43AB8E79A45}"/>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02573BC1-4DAC-427F-BCC8-0CF1AA9F0752}"/>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192</a:t>
            </a:fld>
            <a:endParaRPr lang="en-US" kern="0" dirty="0"/>
          </a:p>
        </p:txBody>
      </p:sp>
    </p:spTree>
    <p:extLst>
      <p:ext uri="{BB962C8B-B14F-4D97-AF65-F5344CB8AC3E}">
        <p14:creationId xmlns:p14="http://schemas.microsoft.com/office/powerpoint/2010/main" val="3736533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4175373"/>
            <a:ext cx="5197257" cy="2031325"/>
          </a:xfrm>
          <a:prstGeom prst="rect">
            <a:avLst/>
          </a:prstGeom>
          <a:noFill/>
        </p:spPr>
        <p:txBody>
          <a:bodyPr wrap="none" rtlCol="0" anchor="b">
            <a:spAutoFit/>
          </a:bodyPr>
          <a:lstStyle/>
          <a:p>
            <a:r>
              <a:rPr lang="nl-BE" sz="1050" dirty="0">
                <a:solidFill>
                  <a:schemeClr val="accent6">
                    <a:lumMod val="60000"/>
                    <a:lumOff val="40000"/>
                  </a:schemeClr>
                </a:solidFill>
              </a:rPr>
              <a:t>History record</a:t>
            </a:r>
          </a:p>
          <a:p>
            <a:r>
              <a:rPr lang="nl-BE" sz="1050" dirty="0">
                <a:solidFill>
                  <a:schemeClr val="accent6">
                    <a:lumMod val="60000"/>
                    <a:lumOff val="40000"/>
                  </a:schemeClr>
                </a:solidFill>
              </a:rPr>
              <a:t>20161011	Bart 	started PPT, </a:t>
            </a:r>
            <a:r>
              <a:rPr lang="nl-BE" sz="1050" dirty="0" err="1">
                <a:solidFill>
                  <a:schemeClr val="accent6">
                    <a:lumMod val="60000"/>
                    <a:lumOff val="40000"/>
                  </a:schemeClr>
                </a:solidFill>
              </a:rPr>
              <a:t>largely</a:t>
            </a:r>
            <a:r>
              <a:rPr lang="nl-BE" sz="1050" dirty="0">
                <a:solidFill>
                  <a:schemeClr val="accent6">
                    <a:lumMod val="60000"/>
                    <a:lumOff val="40000"/>
                  </a:schemeClr>
                </a:solidFill>
              </a:rPr>
              <a:t> empty</a:t>
            </a:r>
          </a:p>
          <a:p>
            <a:r>
              <a:rPr lang="nl-BE" sz="1050" dirty="0">
                <a:solidFill>
                  <a:schemeClr val="accent6">
                    <a:lumMod val="60000"/>
                    <a:lumOff val="40000"/>
                  </a:schemeClr>
                </a:solidFill>
              </a:rPr>
              <a:t>20220922	SCIB team	</a:t>
            </a:r>
            <a:r>
              <a:rPr lang="nl-BE" sz="1050" dirty="0" err="1">
                <a:solidFill>
                  <a:schemeClr val="accent6">
                    <a:lumMod val="60000"/>
                    <a:lumOff val="40000"/>
                  </a:schemeClr>
                </a:solidFill>
              </a:rPr>
              <a:t>added</a:t>
            </a:r>
            <a:r>
              <a:rPr lang="nl-BE" sz="1050" dirty="0">
                <a:solidFill>
                  <a:schemeClr val="accent6">
                    <a:lumMod val="60000"/>
                    <a:lumOff val="40000"/>
                  </a:schemeClr>
                </a:solidFill>
              </a:rPr>
              <a:t> chapter4 </a:t>
            </a:r>
            <a:r>
              <a:rPr lang="nl-BE" sz="1050" dirty="0" err="1">
                <a:solidFill>
                  <a:schemeClr val="accent6">
                    <a:lumMod val="60000"/>
                    <a:lumOff val="40000"/>
                  </a:schemeClr>
                </a:solidFill>
              </a:rPr>
              <a:t>and</a:t>
            </a:r>
            <a:r>
              <a:rPr lang="nl-BE" sz="1050" dirty="0">
                <a:solidFill>
                  <a:schemeClr val="accent6">
                    <a:lumMod val="60000"/>
                    <a:lumOff val="40000"/>
                  </a:schemeClr>
                </a:solidFill>
              </a:rPr>
              <a:t> list of </a:t>
            </a:r>
            <a:r>
              <a:rPr lang="nl-BE" sz="1050" dirty="0" err="1">
                <a:solidFill>
                  <a:schemeClr val="accent6">
                    <a:lumMod val="60000"/>
                    <a:lumOff val="40000"/>
                  </a:schemeClr>
                </a:solidFill>
              </a:rPr>
              <a:t>future</a:t>
            </a:r>
            <a:r>
              <a:rPr lang="nl-BE" sz="1050" dirty="0">
                <a:solidFill>
                  <a:schemeClr val="accent6">
                    <a:lumMod val="60000"/>
                    <a:lumOff val="40000"/>
                  </a:schemeClr>
                </a:solidFill>
              </a:rPr>
              <a:t> </a:t>
            </a:r>
            <a:r>
              <a:rPr lang="nl-BE" sz="1050" dirty="0" err="1">
                <a:solidFill>
                  <a:schemeClr val="accent6">
                    <a:lumMod val="60000"/>
                    <a:lumOff val="40000"/>
                  </a:schemeClr>
                </a:solidFill>
              </a:rPr>
              <a:t>improvements</a:t>
            </a:r>
            <a:endParaRPr lang="nl-BE" sz="1050" dirty="0">
              <a:solidFill>
                <a:schemeClr val="accent6">
                  <a:lumMod val="60000"/>
                  <a:lumOff val="40000"/>
                </a:schemeClr>
              </a:solidFill>
            </a:endParaRPr>
          </a:p>
          <a:p>
            <a:r>
              <a:rPr lang="nl-BE" sz="1050" dirty="0">
                <a:solidFill>
                  <a:schemeClr val="accent6">
                    <a:lumMod val="60000"/>
                    <a:lumOff val="40000"/>
                  </a:schemeClr>
                </a:solidFill>
              </a:rPr>
              <a:t>20220926	Bart	</a:t>
            </a:r>
            <a:r>
              <a:rPr lang="nl-BE" sz="1050" dirty="0" err="1">
                <a:solidFill>
                  <a:schemeClr val="accent6">
                    <a:lumMod val="60000"/>
                    <a:lumOff val="40000"/>
                  </a:schemeClr>
                </a:solidFill>
              </a:rPr>
              <a:t>edits</a:t>
            </a:r>
            <a:r>
              <a:rPr lang="nl-BE" sz="1050" dirty="0">
                <a:solidFill>
                  <a:schemeClr val="accent6">
                    <a:lumMod val="60000"/>
                    <a:lumOff val="40000"/>
                  </a:schemeClr>
                </a:solidFill>
              </a:rPr>
              <a:t>, </a:t>
            </a:r>
            <a:r>
              <a:rPr lang="nl-BE" sz="1050" dirty="0" err="1">
                <a:solidFill>
                  <a:schemeClr val="accent6">
                    <a:lumMod val="60000"/>
                    <a:lumOff val="40000"/>
                  </a:schemeClr>
                </a:solidFill>
              </a:rPr>
              <a:t>reordering</a:t>
            </a:r>
            <a:r>
              <a:rPr lang="nl-BE" sz="1050" dirty="0">
                <a:solidFill>
                  <a:schemeClr val="accent6">
                    <a:lumMod val="60000"/>
                    <a:lumOff val="40000"/>
                  </a:schemeClr>
                </a:solidFill>
              </a:rPr>
              <a:t> </a:t>
            </a:r>
            <a:r>
              <a:rPr lang="nl-BE" sz="1050" dirty="0" err="1">
                <a:solidFill>
                  <a:schemeClr val="accent6">
                    <a:lumMod val="60000"/>
                    <a:lumOff val="40000"/>
                  </a:schemeClr>
                </a:solidFill>
              </a:rPr>
              <a:t>chapters</a:t>
            </a:r>
            <a:endParaRPr lang="nl-BE" sz="1050" dirty="0">
              <a:solidFill>
                <a:schemeClr val="accent6">
                  <a:lumMod val="60000"/>
                  <a:lumOff val="40000"/>
                </a:schemeClr>
              </a:solidFill>
            </a:endParaRPr>
          </a:p>
          <a:p>
            <a:r>
              <a:rPr lang="nl-BE" sz="1050" dirty="0">
                <a:solidFill>
                  <a:schemeClr val="accent6">
                    <a:lumMod val="60000"/>
                    <a:lumOff val="40000"/>
                  </a:schemeClr>
                </a:solidFill>
              </a:rPr>
              <a:t>20220926	Arne	</a:t>
            </a:r>
            <a:r>
              <a:rPr lang="nl-BE" sz="1050" dirty="0" err="1">
                <a:solidFill>
                  <a:schemeClr val="accent6">
                    <a:lumMod val="60000"/>
                    <a:lumOff val="40000"/>
                  </a:schemeClr>
                </a:solidFill>
              </a:rPr>
              <a:t>incorporate</a:t>
            </a:r>
            <a:r>
              <a:rPr lang="nl-BE" sz="1050" dirty="0">
                <a:solidFill>
                  <a:schemeClr val="accent6">
                    <a:lumMod val="60000"/>
                    <a:lumOff val="40000"/>
                  </a:schemeClr>
                </a:solidFill>
              </a:rPr>
              <a:t> </a:t>
            </a:r>
            <a:r>
              <a:rPr lang="nl-BE" sz="1050" dirty="0" err="1">
                <a:solidFill>
                  <a:schemeClr val="accent6">
                    <a:lumMod val="60000"/>
                    <a:lumOff val="40000"/>
                  </a:schemeClr>
                </a:solidFill>
              </a:rPr>
              <a:t>earlier</a:t>
            </a:r>
            <a:r>
              <a:rPr lang="nl-BE" sz="1050" dirty="0">
                <a:solidFill>
                  <a:schemeClr val="accent6">
                    <a:lumMod val="60000"/>
                    <a:lumOff val="40000"/>
                  </a:schemeClr>
                </a:solidFill>
              </a:rPr>
              <a:t> course for Test team</a:t>
            </a:r>
          </a:p>
          <a:p>
            <a:r>
              <a:rPr lang="nl-BE" sz="1050" dirty="0">
                <a:solidFill>
                  <a:schemeClr val="accent6">
                    <a:lumMod val="60000"/>
                    <a:lumOff val="40000"/>
                  </a:schemeClr>
                </a:solidFill>
              </a:rPr>
              <a:t>20221005	Bart	complete </a:t>
            </a:r>
            <a:r>
              <a:rPr lang="nl-BE" sz="1050" dirty="0" err="1">
                <a:solidFill>
                  <a:schemeClr val="accent6">
                    <a:lumMod val="60000"/>
                    <a:lumOff val="40000"/>
                  </a:schemeClr>
                </a:solidFill>
              </a:rPr>
              <a:t>revision</a:t>
            </a:r>
            <a:r>
              <a:rPr lang="nl-BE" sz="1050" dirty="0">
                <a:solidFill>
                  <a:schemeClr val="accent6">
                    <a:lumMod val="60000"/>
                    <a:lumOff val="40000"/>
                  </a:schemeClr>
                </a:solidFill>
              </a:rPr>
              <a:t> </a:t>
            </a:r>
            <a:r>
              <a:rPr lang="nl-BE" sz="1050" dirty="0" err="1">
                <a:solidFill>
                  <a:schemeClr val="accent6">
                    <a:lumMod val="60000"/>
                    <a:lumOff val="40000"/>
                  </a:schemeClr>
                </a:solidFill>
              </a:rPr>
              <a:t>after</a:t>
            </a:r>
            <a:r>
              <a:rPr lang="nl-BE" sz="1050" dirty="0">
                <a:solidFill>
                  <a:schemeClr val="accent6">
                    <a:lumMod val="60000"/>
                    <a:lumOff val="40000"/>
                  </a:schemeClr>
                </a:solidFill>
              </a:rPr>
              <a:t> ATON NCR07</a:t>
            </a:r>
          </a:p>
          <a:p>
            <a:r>
              <a:rPr lang="nl-BE" sz="1050" dirty="0">
                <a:solidFill>
                  <a:schemeClr val="accent6">
                    <a:lumMod val="60000"/>
                    <a:lumOff val="40000"/>
                  </a:schemeClr>
                </a:solidFill>
              </a:rPr>
              <a:t>20221006	SCIB team	</a:t>
            </a:r>
            <a:r>
              <a:rPr lang="nl-BE" sz="1050" dirty="0" err="1">
                <a:solidFill>
                  <a:schemeClr val="accent6">
                    <a:lumMod val="60000"/>
                    <a:lumOff val="40000"/>
                  </a:schemeClr>
                </a:solidFill>
              </a:rPr>
              <a:t>offchip</a:t>
            </a:r>
            <a:r>
              <a:rPr lang="nl-BE" sz="1050" dirty="0">
                <a:solidFill>
                  <a:schemeClr val="accent6">
                    <a:lumMod val="60000"/>
                    <a:lumOff val="40000"/>
                  </a:schemeClr>
                </a:solidFill>
              </a:rPr>
              <a:t> </a:t>
            </a:r>
            <a:r>
              <a:rPr lang="nl-BE" sz="1050" dirty="0" err="1">
                <a:solidFill>
                  <a:schemeClr val="accent6">
                    <a:lumMod val="60000"/>
                    <a:lumOff val="40000"/>
                  </a:schemeClr>
                </a:solidFill>
              </a:rPr>
              <a:t>mitigation</a:t>
            </a:r>
            <a:r>
              <a:rPr lang="nl-BE" sz="1050" dirty="0">
                <a:solidFill>
                  <a:schemeClr val="accent6">
                    <a:lumMod val="60000"/>
                    <a:lumOff val="40000"/>
                  </a:schemeClr>
                </a:solidFill>
              </a:rPr>
              <a:t> of </a:t>
            </a:r>
            <a:r>
              <a:rPr lang="nl-BE" sz="1050" dirty="0" err="1">
                <a:solidFill>
                  <a:schemeClr val="accent6">
                    <a:lumMod val="60000"/>
                    <a:lumOff val="40000"/>
                  </a:schemeClr>
                </a:solidFill>
              </a:rPr>
              <a:t>odd</a:t>
            </a:r>
            <a:r>
              <a:rPr lang="nl-BE" sz="1050" dirty="0">
                <a:solidFill>
                  <a:schemeClr val="accent6">
                    <a:lumMod val="60000"/>
                    <a:lumOff val="40000"/>
                  </a:schemeClr>
                </a:solidFill>
              </a:rPr>
              <a:t>-even effect</a:t>
            </a:r>
          </a:p>
          <a:p>
            <a:r>
              <a:rPr lang="nl-BE" sz="1050" dirty="0">
                <a:solidFill>
                  <a:schemeClr val="accent6">
                    <a:lumMod val="60000"/>
                    <a:lumOff val="40000"/>
                  </a:schemeClr>
                </a:solidFill>
              </a:rPr>
              <a:t>20221007	Bart	</a:t>
            </a:r>
            <a:r>
              <a:rPr lang="nl-BE" sz="1050" dirty="0" err="1">
                <a:solidFill>
                  <a:schemeClr val="accent6">
                    <a:lumMod val="60000"/>
                    <a:lumOff val="40000"/>
                  </a:schemeClr>
                </a:solidFill>
              </a:rPr>
              <a:t>presented</a:t>
            </a:r>
            <a:r>
              <a:rPr lang="nl-BE" sz="1050" dirty="0">
                <a:solidFill>
                  <a:schemeClr val="accent6">
                    <a:lumMod val="60000"/>
                    <a:lumOff val="40000"/>
                  </a:schemeClr>
                </a:solidFill>
              </a:rPr>
              <a:t> first part at CU	</a:t>
            </a:r>
          </a:p>
          <a:p>
            <a:r>
              <a:rPr lang="nl-BE" sz="1050" dirty="0">
                <a:solidFill>
                  <a:schemeClr val="accent6">
                    <a:lumMod val="60000"/>
                    <a:lumOff val="40000"/>
                  </a:schemeClr>
                </a:solidFill>
              </a:rPr>
              <a:t>20221104	Bart	</a:t>
            </a:r>
            <a:r>
              <a:rPr lang="nl-BE" sz="1050" dirty="0" err="1">
                <a:solidFill>
                  <a:schemeClr val="accent6">
                    <a:lumMod val="60000"/>
                    <a:lumOff val="40000"/>
                  </a:schemeClr>
                </a:solidFill>
              </a:rPr>
              <a:t>presented</a:t>
            </a:r>
            <a:r>
              <a:rPr lang="nl-BE" sz="1050" dirty="0">
                <a:solidFill>
                  <a:schemeClr val="accent6">
                    <a:lumMod val="60000"/>
                    <a:lumOff val="40000"/>
                  </a:schemeClr>
                </a:solidFill>
              </a:rPr>
              <a:t> </a:t>
            </a:r>
            <a:r>
              <a:rPr lang="nl-BE" sz="1050" dirty="0" err="1">
                <a:solidFill>
                  <a:schemeClr val="accent6">
                    <a:lumMod val="60000"/>
                    <a:lumOff val="40000"/>
                  </a:schemeClr>
                </a:solidFill>
              </a:rPr>
              <a:t>remainder</a:t>
            </a:r>
            <a:r>
              <a:rPr lang="nl-BE" sz="1050" dirty="0">
                <a:solidFill>
                  <a:schemeClr val="accent6">
                    <a:lumMod val="60000"/>
                    <a:lumOff val="40000"/>
                  </a:schemeClr>
                </a:solidFill>
              </a:rPr>
              <a:t> at CU</a:t>
            </a:r>
          </a:p>
          <a:p>
            <a:r>
              <a:rPr lang="nl-BE" sz="1050" dirty="0">
                <a:solidFill>
                  <a:schemeClr val="accent6">
                    <a:lumMod val="60000"/>
                    <a:lumOff val="40000"/>
                  </a:schemeClr>
                </a:solidFill>
              </a:rPr>
              <a:t>20230127	Bart 	</a:t>
            </a:r>
            <a:r>
              <a:rPr lang="nl-BE" sz="1050" dirty="0" err="1">
                <a:solidFill>
                  <a:schemeClr val="accent6">
                    <a:lumMod val="60000"/>
                    <a:lumOff val="40000"/>
                  </a:schemeClr>
                </a:solidFill>
              </a:rPr>
              <a:t>created</a:t>
            </a:r>
            <a:r>
              <a:rPr lang="nl-BE" sz="1050" dirty="0">
                <a:solidFill>
                  <a:schemeClr val="accent6">
                    <a:lumMod val="60000"/>
                    <a:lumOff val="40000"/>
                  </a:schemeClr>
                </a:solidFill>
              </a:rPr>
              <a:t> separate </a:t>
            </a:r>
            <a:r>
              <a:rPr lang="nl-BE" sz="1050" dirty="0" err="1">
                <a:solidFill>
                  <a:schemeClr val="accent6">
                    <a:lumMod val="60000"/>
                    <a:lumOff val="40000"/>
                  </a:schemeClr>
                </a:solidFill>
              </a:rPr>
              <a:t>section</a:t>
            </a:r>
            <a:r>
              <a:rPr lang="nl-BE" sz="1050" dirty="0">
                <a:solidFill>
                  <a:schemeClr val="accent6">
                    <a:lumMod val="60000"/>
                    <a:lumOff val="40000"/>
                  </a:schemeClr>
                </a:solidFill>
              </a:rPr>
              <a:t> on </a:t>
            </a:r>
            <a:r>
              <a:rPr lang="nl-BE" sz="1050" dirty="0" err="1">
                <a:solidFill>
                  <a:schemeClr val="accent6">
                    <a:lumMod val="60000"/>
                    <a:lumOff val="40000"/>
                  </a:schemeClr>
                </a:solidFill>
              </a:rPr>
              <a:t>the</a:t>
            </a:r>
            <a:r>
              <a:rPr lang="nl-BE" sz="1050" dirty="0">
                <a:solidFill>
                  <a:schemeClr val="accent6">
                    <a:lumMod val="60000"/>
                    <a:lumOff val="40000"/>
                  </a:schemeClr>
                </a:solidFill>
              </a:rPr>
              <a:t> non-</a:t>
            </a:r>
            <a:r>
              <a:rPr lang="nl-BE" sz="1050" dirty="0" err="1">
                <a:solidFill>
                  <a:schemeClr val="accent6">
                    <a:lumMod val="60000"/>
                    <a:lumOff val="40000"/>
                  </a:schemeClr>
                </a:solidFill>
              </a:rPr>
              <a:t>binary</a:t>
            </a:r>
            <a:r>
              <a:rPr lang="nl-BE" sz="1050" dirty="0">
                <a:solidFill>
                  <a:schemeClr val="accent6">
                    <a:lumMod val="60000"/>
                    <a:lumOff val="40000"/>
                  </a:schemeClr>
                </a:solidFill>
              </a:rPr>
              <a:t> SARADC</a:t>
            </a:r>
          </a:p>
          <a:p>
            <a:r>
              <a:rPr lang="nl-BE" sz="1050" dirty="0">
                <a:solidFill>
                  <a:schemeClr val="accent6">
                    <a:lumMod val="60000"/>
                    <a:lumOff val="40000"/>
                  </a:schemeClr>
                </a:solidFill>
              </a:rPr>
              <a:t>20230315	Ahmed	</a:t>
            </a:r>
            <a:r>
              <a:rPr lang="nl-BE" sz="1050" dirty="0" err="1">
                <a:solidFill>
                  <a:schemeClr val="accent6">
                    <a:lumMod val="60000"/>
                    <a:lumOff val="40000"/>
                  </a:schemeClr>
                </a:solidFill>
              </a:rPr>
              <a:t>preparation</a:t>
            </a:r>
            <a:r>
              <a:rPr lang="nl-BE" sz="1050" dirty="0">
                <a:solidFill>
                  <a:schemeClr val="accent6">
                    <a:lumMod val="60000"/>
                    <a:lumOff val="40000"/>
                  </a:schemeClr>
                </a:solidFill>
              </a:rPr>
              <a:t> of review</a:t>
            </a:r>
          </a:p>
          <a:p>
            <a:r>
              <a:rPr lang="nl-BE" sz="1050" dirty="0">
                <a:solidFill>
                  <a:schemeClr val="accent6">
                    <a:lumMod val="60000"/>
                    <a:lumOff val="40000"/>
                  </a:schemeClr>
                </a:solidFill>
              </a:rPr>
              <a:t>20241014	Bart	</a:t>
            </a:r>
            <a:r>
              <a:rPr lang="nl-BE" sz="1050" dirty="0" err="1">
                <a:solidFill>
                  <a:schemeClr val="accent6">
                    <a:lumMod val="60000"/>
                    <a:lumOff val="40000"/>
                  </a:schemeClr>
                </a:solidFill>
              </a:rPr>
              <a:t>cleaned</a:t>
            </a:r>
            <a:r>
              <a:rPr lang="nl-BE" sz="1050" dirty="0">
                <a:solidFill>
                  <a:schemeClr val="accent6">
                    <a:lumMod val="60000"/>
                    <a:lumOff val="40000"/>
                  </a:schemeClr>
                </a:solidFill>
              </a:rPr>
              <a:t> up </a:t>
            </a:r>
            <a:r>
              <a:rPr lang="nl-BE" sz="1050" dirty="0" err="1">
                <a:solidFill>
                  <a:schemeClr val="accent6">
                    <a:lumMod val="60000"/>
                    <a:lumOff val="40000"/>
                  </a:schemeClr>
                </a:solidFill>
              </a:rPr>
              <a:t>and</a:t>
            </a:r>
            <a:r>
              <a:rPr lang="nl-BE" sz="1050" dirty="0">
                <a:solidFill>
                  <a:schemeClr val="accent6">
                    <a:lumMod val="60000"/>
                    <a:lumOff val="40000"/>
                  </a:schemeClr>
                </a:solidFill>
              </a:rPr>
              <a:t> </a:t>
            </a:r>
            <a:r>
              <a:rPr lang="nl-BE" sz="1050" dirty="0" err="1">
                <a:solidFill>
                  <a:schemeClr val="accent6">
                    <a:lumMod val="60000"/>
                    <a:lumOff val="40000"/>
                  </a:schemeClr>
                </a:solidFill>
              </a:rPr>
              <a:t>streamlined</a:t>
            </a:r>
            <a:r>
              <a:rPr lang="nl-BE" sz="1050" dirty="0">
                <a:solidFill>
                  <a:schemeClr val="accent6">
                    <a:lumMod val="60000"/>
                    <a:lumOff val="40000"/>
                  </a:schemeClr>
                </a:solidFill>
              </a:rPr>
              <a:t> </a:t>
            </a:r>
            <a:r>
              <a:rPr lang="nl-BE" sz="1050" dirty="0" err="1">
                <a:solidFill>
                  <a:schemeClr val="accent6">
                    <a:lumMod val="60000"/>
                    <a:lumOff val="40000"/>
                  </a:schemeClr>
                </a:solidFill>
              </a:rPr>
              <a:t>the</a:t>
            </a:r>
            <a:r>
              <a:rPr lang="nl-BE" sz="1050" dirty="0">
                <a:solidFill>
                  <a:schemeClr val="accent6">
                    <a:lumMod val="60000"/>
                    <a:lumOff val="40000"/>
                  </a:schemeClr>
                </a:solidFill>
              </a:rPr>
              <a:t> </a:t>
            </a:r>
            <a:r>
              <a:rPr lang="nl-BE" sz="1050" dirty="0" err="1">
                <a:solidFill>
                  <a:schemeClr val="accent6">
                    <a:lumMod val="60000"/>
                    <a:lumOff val="40000"/>
                  </a:schemeClr>
                </a:solidFill>
              </a:rPr>
              <a:t>section</a:t>
            </a:r>
            <a:r>
              <a:rPr lang="nl-BE" sz="1050" dirty="0">
                <a:solidFill>
                  <a:schemeClr val="accent6">
                    <a:lumMod val="60000"/>
                    <a:lumOff val="40000"/>
                  </a:schemeClr>
                </a:solidFill>
              </a:rPr>
              <a:t> on SASC</a:t>
            </a:r>
          </a:p>
        </p:txBody>
      </p:sp>
      <p:sp>
        <p:nvSpPr>
          <p:cNvPr id="2" name="Footer Placeholder 1"/>
          <p:cNvSpPr>
            <a:spLocks noGrp="1"/>
          </p:cNvSpPr>
          <p:nvPr>
            <p:ph type="ftr" sz="quarter" idx="11"/>
          </p:nvPr>
        </p:nvSpPr>
        <p:spPr/>
        <p:txBody>
          <a:bodyPr/>
          <a:lstStyle/>
          <a:p>
            <a:pPr lvl="0"/>
            <a:r>
              <a:rPr lang="fr-FR" noProof="0"/>
              <a:t>SARADC</a:t>
            </a:r>
            <a:endParaRPr lang="en-US" noProof="0" dirty="0"/>
          </a:p>
        </p:txBody>
      </p:sp>
      <p:sp>
        <p:nvSpPr>
          <p:cNvPr id="3" name="Slide Number Placeholder 2"/>
          <p:cNvSpPr>
            <a:spLocks noGrp="1"/>
          </p:cNvSpPr>
          <p:nvPr>
            <p:ph type="sldNum" sz="quarter" idx="12"/>
          </p:nvPr>
        </p:nvSpPr>
        <p:spPr/>
        <p:txBody>
          <a:bodyPr/>
          <a:lstStyle/>
          <a:p>
            <a:pPr lvl="0"/>
            <a:fld id="{E8DDF170-D7BF-4AC6-91C0-048DC47A0C2D}" type="slidenum">
              <a:rPr lang="en-US" noProof="0" smtClean="0"/>
              <a:pPr lvl="0"/>
              <a:t>2</a:t>
            </a:fld>
            <a:endParaRPr lang="en-US" noProof="0" dirty="0"/>
          </a:p>
        </p:txBody>
      </p:sp>
    </p:spTree>
    <p:extLst>
      <p:ext uri="{BB962C8B-B14F-4D97-AF65-F5344CB8AC3E}">
        <p14:creationId xmlns:p14="http://schemas.microsoft.com/office/powerpoint/2010/main" val="3198710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602C-1D56-D40A-AB44-5B3B469492B5}"/>
              </a:ext>
            </a:extLst>
          </p:cNvPr>
          <p:cNvSpPr>
            <a:spLocks noGrp="1"/>
          </p:cNvSpPr>
          <p:nvPr>
            <p:ph type="ctrTitle"/>
          </p:nvPr>
        </p:nvSpPr>
        <p:spPr/>
        <p:txBody>
          <a:bodyPr/>
          <a:lstStyle/>
          <a:p>
            <a:r>
              <a:rPr lang="en-US" dirty="0"/>
              <a:t>CDAC concepts</a:t>
            </a:r>
          </a:p>
        </p:txBody>
      </p:sp>
      <p:sp>
        <p:nvSpPr>
          <p:cNvPr id="7" name="Subtitle 6">
            <a:extLst>
              <a:ext uri="{FF2B5EF4-FFF2-40B4-BE49-F238E27FC236}">
                <a16:creationId xmlns:a16="http://schemas.microsoft.com/office/drawing/2014/main" id="{600EE5F4-21B6-F3BD-2F49-2177E900C8BC}"/>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181E99E8-11C2-3A9C-8CEF-D745DEEB6E5F}"/>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20</a:t>
            </a:fld>
            <a:endParaRPr lang="en-US" kern="0" dirty="0"/>
          </a:p>
        </p:txBody>
      </p:sp>
      <p:sp>
        <p:nvSpPr>
          <p:cNvPr id="4" name="Footer Placeholder 3">
            <a:extLst>
              <a:ext uri="{FF2B5EF4-FFF2-40B4-BE49-F238E27FC236}">
                <a16:creationId xmlns:a16="http://schemas.microsoft.com/office/drawing/2014/main" id="{82A7EDAE-C077-963A-0A26-4B11BCFD93C0}"/>
              </a:ext>
            </a:extLst>
          </p:cNvPr>
          <p:cNvSpPr>
            <a:spLocks noGrp="1"/>
          </p:cNvSpPr>
          <p:nvPr>
            <p:ph type="ftr" sz="quarter" idx="4294967295"/>
          </p:nvPr>
        </p:nvSpPr>
        <p:spPr>
          <a:xfrm>
            <a:off x="0" y="6477000"/>
            <a:ext cx="4673600" cy="381000"/>
          </a:xfrm>
        </p:spPr>
        <p:txBody>
          <a:bodyPr/>
          <a:lstStyle/>
          <a:p>
            <a:pPr fontAlgn="auto">
              <a:spcBef>
                <a:spcPts val="0"/>
              </a:spcBef>
              <a:spcAft>
                <a:spcPts val="0"/>
              </a:spcAft>
              <a:defRPr/>
            </a:pPr>
            <a:r>
              <a:rPr lang="fr-FR" kern="0"/>
              <a:t>SARADC</a:t>
            </a:r>
            <a:endParaRPr lang="en-US" kern="0" dirty="0"/>
          </a:p>
        </p:txBody>
      </p:sp>
    </p:spTree>
    <p:extLst>
      <p:ext uri="{BB962C8B-B14F-4D97-AF65-F5344CB8AC3E}">
        <p14:creationId xmlns:p14="http://schemas.microsoft.com/office/powerpoint/2010/main" val="400480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E43866-1C60-5E0D-380D-30B93C574E6F}"/>
              </a:ext>
            </a:extLst>
          </p:cNvPr>
          <p:cNvSpPr>
            <a:spLocks noGrp="1"/>
          </p:cNvSpPr>
          <p:nvPr>
            <p:ph type="title"/>
          </p:nvPr>
        </p:nvSpPr>
        <p:spPr/>
        <p:txBody>
          <a:bodyPr/>
          <a:lstStyle/>
          <a:p>
            <a:r>
              <a:rPr lang="en-US" dirty="0"/>
              <a:t>CDAC hierarchy</a:t>
            </a:r>
          </a:p>
        </p:txBody>
      </p:sp>
      <p:sp>
        <p:nvSpPr>
          <p:cNvPr id="7" name="Content Placeholder 6">
            <a:extLst>
              <a:ext uri="{FF2B5EF4-FFF2-40B4-BE49-F238E27FC236}">
                <a16:creationId xmlns:a16="http://schemas.microsoft.com/office/drawing/2014/main" id="{707B96EA-9201-A8AE-0822-8E184D6D6D84}"/>
              </a:ext>
            </a:extLst>
          </p:cNvPr>
          <p:cNvSpPr>
            <a:spLocks noGrp="1"/>
          </p:cNvSpPr>
          <p:nvPr>
            <p:ph idx="1"/>
          </p:nvPr>
        </p:nvSpPr>
        <p:spPr>
          <a:xfrm>
            <a:off x="609600" y="1600200"/>
            <a:ext cx="2971800" cy="4648200"/>
          </a:xfrm>
        </p:spPr>
        <p:txBody>
          <a:bodyPr/>
          <a:lstStyle/>
          <a:p>
            <a:r>
              <a:rPr lang="en-US" dirty="0"/>
              <a:t>Original concept from Notebook 0022→</a:t>
            </a:r>
          </a:p>
          <a:p>
            <a:endParaRPr lang="en-US" dirty="0"/>
          </a:p>
          <a:p>
            <a:r>
              <a:rPr lang="en-US" dirty="0"/>
              <a:t>The most significant bits are a “unary” = “thermometer code driven” capacitor bank</a:t>
            </a:r>
          </a:p>
          <a:p>
            <a:endParaRPr lang="en-US" dirty="0"/>
          </a:p>
          <a:p>
            <a:r>
              <a:rPr lang="en-US" dirty="0"/>
              <a:t>The medium bits are a classic “binary” capacitor bank.</a:t>
            </a:r>
          </a:p>
          <a:p>
            <a:endParaRPr lang="en-US" dirty="0"/>
          </a:p>
          <a:p>
            <a:r>
              <a:rPr lang="en-US" dirty="0"/>
              <a:t>The least significant bits are a single unit capacitor driven by a RDAC.</a:t>
            </a:r>
          </a:p>
          <a:p>
            <a:endParaRPr lang="en-US" dirty="0"/>
          </a:p>
          <a:p>
            <a:endParaRPr lang="en-US" dirty="0"/>
          </a:p>
        </p:txBody>
      </p:sp>
      <p:sp>
        <p:nvSpPr>
          <p:cNvPr id="4" name="Date Placeholder 3">
            <a:extLst>
              <a:ext uri="{FF2B5EF4-FFF2-40B4-BE49-F238E27FC236}">
                <a16:creationId xmlns:a16="http://schemas.microsoft.com/office/drawing/2014/main" id="{ABC5B346-D1E9-4839-39D3-F1CEDF6926E7}"/>
              </a:ext>
            </a:extLst>
          </p:cNvPr>
          <p:cNvSpPr>
            <a:spLocks noGrp="1"/>
          </p:cNvSpPr>
          <p:nvPr>
            <p:ph type="dt" sz="half" idx="2"/>
          </p:nvPr>
        </p:nvSpPr>
        <p:spPr/>
        <p:txBody>
          <a:bodyPr/>
          <a:lstStyle/>
          <a:p>
            <a:pPr>
              <a:defRPr/>
            </a:pPr>
            <a:fld id="{6459A2AD-FBC9-4503-986A-27D1B5052B46}" type="datetime1">
              <a:rPr lang="en-US" smtClean="0"/>
              <a:pPr>
                <a:defRPr/>
              </a:pPr>
              <a:t>10/14/2024</a:t>
            </a:fld>
            <a:endParaRPr lang="en-US"/>
          </a:p>
        </p:txBody>
      </p:sp>
      <p:sp>
        <p:nvSpPr>
          <p:cNvPr id="5" name="Slide Number Placeholder 4">
            <a:extLst>
              <a:ext uri="{FF2B5EF4-FFF2-40B4-BE49-F238E27FC236}">
                <a16:creationId xmlns:a16="http://schemas.microsoft.com/office/drawing/2014/main" id="{2E486816-81B2-85F5-B731-1DD7725EA848}"/>
              </a:ext>
            </a:extLst>
          </p:cNvPr>
          <p:cNvSpPr>
            <a:spLocks noGrp="1"/>
          </p:cNvSpPr>
          <p:nvPr>
            <p:ph type="sldNum" sz="quarter" idx="4"/>
          </p:nvPr>
        </p:nvSpPr>
        <p:spPr/>
        <p:txBody>
          <a:bodyPr/>
          <a:lstStyle/>
          <a:p>
            <a:fld id="{7E689A40-3C96-44CF-8AD5-B8413A1FA80F}" type="slidenum">
              <a:rPr lang="en-US" altLang="nl-BE" smtClean="0"/>
              <a:pPr/>
              <a:t>21</a:t>
            </a:fld>
            <a:endParaRPr lang="en-US" altLang="nl-BE"/>
          </a:p>
        </p:txBody>
      </p:sp>
      <p:pic>
        <p:nvPicPr>
          <p:cNvPr id="9" name="Picture 8">
            <a:extLst>
              <a:ext uri="{FF2B5EF4-FFF2-40B4-BE49-F238E27FC236}">
                <a16:creationId xmlns:a16="http://schemas.microsoft.com/office/drawing/2014/main" id="{AFEFEA3C-C495-14C2-0433-E9578BBC0F3E}"/>
              </a:ext>
            </a:extLst>
          </p:cNvPr>
          <p:cNvPicPr>
            <a:picLocks noChangeAspect="1"/>
          </p:cNvPicPr>
          <p:nvPr/>
        </p:nvPicPr>
        <p:blipFill>
          <a:blip r:embed="rId2"/>
          <a:stretch>
            <a:fillRect/>
          </a:stretch>
        </p:blipFill>
        <p:spPr>
          <a:xfrm>
            <a:off x="5181600" y="853164"/>
            <a:ext cx="6466539" cy="53952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71211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D263A2-797F-79DC-51F7-139D56A723D8}"/>
              </a:ext>
            </a:extLst>
          </p:cNvPr>
          <p:cNvSpPr>
            <a:spLocks noGrp="1"/>
          </p:cNvSpPr>
          <p:nvPr>
            <p:ph type="title"/>
          </p:nvPr>
        </p:nvSpPr>
        <p:spPr/>
        <p:txBody>
          <a:bodyPr/>
          <a:lstStyle/>
          <a:p>
            <a:r>
              <a:rPr lang="en-US" dirty="0"/>
              <a:t>The “unit capacitor” approach</a:t>
            </a:r>
          </a:p>
        </p:txBody>
      </p:sp>
      <p:sp>
        <p:nvSpPr>
          <p:cNvPr id="7" name="Content Placeholder 6">
            <a:extLst>
              <a:ext uri="{FF2B5EF4-FFF2-40B4-BE49-F238E27FC236}">
                <a16:creationId xmlns:a16="http://schemas.microsoft.com/office/drawing/2014/main" id="{4081AEB1-03E0-3671-CEE3-24B45E5881B8}"/>
              </a:ext>
            </a:extLst>
          </p:cNvPr>
          <p:cNvSpPr>
            <a:spLocks noGrp="1"/>
          </p:cNvSpPr>
          <p:nvPr>
            <p:ph idx="1"/>
          </p:nvPr>
        </p:nvSpPr>
        <p:spPr/>
        <p:txBody>
          <a:bodyPr/>
          <a:lstStyle/>
          <a:p>
            <a:r>
              <a:rPr lang="en-US" dirty="0"/>
              <a:t>The CDAC is built on unit capacitors</a:t>
            </a:r>
          </a:p>
          <a:p>
            <a:pPr marL="285750" indent="-285750">
              <a:buFont typeface="Arial" panose="020B0604020202020204" pitchFamily="34" charset="0"/>
              <a:buChar char="•"/>
            </a:pPr>
            <a:r>
              <a:rPr lang="en-US" dirty="0"/>
              <a:t>They must be all matched, however the “unary architecture” relaxes this requirement.</a:t>
            </a:r>
          </a:p>
          <a:p>
            <a:pPr marL="1028700" lvl="1">
              <a:buFont typeface="Arial" panose="020B0604020202020204" pitchFamily="34" charset="0"/>
              <a:buChar char="•"/>
            </a:pPr>
            <a:r>
              <a:rPr lang="en-US" dirty="0"/>
              <a:t>For layout matching there is a single ring of dummy unit capacitors around</a:t>
            </a:r>
          </a:p>
          <a:p>
            <a:pPr marL="285750" indent="-285750">
              <a:buFont typeface="Arial" panose="020B0604020202020204" pitchFamily="34" charset="0"/>
              <a:buChar char="•"/>
            </a:pPr>
            <a:r>
              <a:rPr lang="en-US" dirty="0"/>
              <a:t>The number of unit capacitors.</a:t>
            </a:r>
          </a:p>
          <a:p>
            <a:pPr marL="1028700" lvl="1">
              <a:buFont typeface="Arial" panose="020B0604020202020204" pitchFamily="34" charset="0"/>
              <a:buChar char="•"/>
            </a:pPr>
            <a:r>
              <a:rPr lang="en-US" dirty="0"/>
              <a:t>In a U6B2R4 (Unary 6 bits, Binary 2 bits, RDAC 4bits) the number of unit capacitors is 64*4, not counting the dummy capacitors</a:t>
            </a:r>
          </a:p>
          <a:p>
            <a:pPr marL="1028700" lvl="1">
              <a:buFont typeface="Arial" panose="020B0604020202020204" pitchFamily="34" charset="0"/>
              <a:buChar char="•"/>
            </a:pPr>
            <a:r>
              <a:rPr lang="en-US" dirty="0"/>
              <a:t>The total input capacitance are for each input, seeing this number all in parallel.</a:t>
            </a:r>
          </a:p>
          <a:p>
            <a:pPr marL="1028700" lvl="1">
              <a:buFont typeface="Arial" panose="020B0604020202020204" pitchFamily="34" charset="0"/>
              <a:buChar char="•"/>
            </a:pPr>
            <a:r>
              <a:rPr lang="en-US" dirty="0"/>
              <a:t>One desires a total ADC input capacitance</a:t>
            </a:r>
          </a:p>
          <a:p>
            <a:pPr marL="1428750" lvl="2">
              <a:buFont typeface="Arial" panose="020B0604020202020204" pitchFamily="34" charset="0"/>
              <a:buChar char="•"/>
            </a:pPr>
            <a:r>
              <a:rPr lang="en-US" dirty="0"/>
              <a:t>Not too high, for power, crosstalk, area</a:t>
            </a:r>
          </a:p>
          <a:p>
            <a:pPr marL="1428750" lvl="2">
              <a:buFont typeface="Arial" panose="020B0604020202020204" pitchFamily="34" charset="0"/>
              <a:buChar char="•"/>
            </a:pPr>
            <a:r>
              <a:rPr lang="en-US" dirty="0"/>
              <a:t>Not too low, so as to keep kTC noise low.</a:t>
            </a:r>
          </a:p>
          <a:p>
            <a:pPr marL="1428750" lvl="2">
              <a:buFont typeface="Arial" panose="020B0604020202020204" pitchFamily="34" charset="0"/>
              <a:buChar char="•"/>
            </a:pPr>
            <a:endParaRPr lang="en-US" dirty="0"/>
          </a:p>
          <a:p>
            <a:r>
              <a:rPr lang="en-US" dirty="0">
                <a:solidFill>
                  <a:schemeClr val="accent6">
                    <a:lumMod val="60000"/>
                    <a:lumOff val="40000"/>
                  </a:schemeClr>
                </a:solidFill>
              </a:rPr>
              <a:t>Example: In ATON they were 2x2µm², “POD” type, having a value of 20fF per unit cell. The ADC pure input capacitance not including </a:t>
            </a:r>
            <a:r>
              <a:rPr lang="en-US" dirty="0" err="1">
                <a:solidFill>
                  <a:schemeClr val="accent6">
                    <a:lumMod val="60000"/>
                    <a:lumOff val="40000"/>
                  </a:schemeClr>
                </a:solidFill>
              </a:rPr>
              <a:t>parasitics</a:t>
            </a:r>
            <a:r>
              <a:rPr lang="en-US" dirty="0">
                <a:solidFill>
                  <a:schemeClr val="accent6">
                    <a:lumMod val="60000"/>
                    <a:lumOff val="40000"/>
                  </a:schemeClr>
                </a:solidFill>
              </a:rPr>
              <a:t> and dummy capacitors is then (64*4*20fF=) 5.1 pF per input.</a:t>
            </a:r>
          </a:p>
        </p:txBody>
      </p:sp>
      <p:sp>
        <p:nvSpPr>
          <p:cNvPr id="4" name="Date Placeholder 3">
            <a:extLst>
              <a:ext uri="{FF2B5EF4-FFF2-40B4-BE49-F238E27FC236}">
                <a16:creationId xmlns:a16="http://schemas.microsoft.com/office/drawing/2014/main" id="{B391FAE6-A50A-824A-9930-759FF90CCBCA}"/>
              </a:ext>
            </a:extLst>
          </p:cNvPr>
          <p:cNvSpPr>
            <a:spLocks noGrp="1"/>
          </p:cNvSpPr>
          <p:nvPr>
            <p:ph type="dt" sz="half" idx="2"/>
          </p:nvPr>
        </p:nvSpPr>
        <p:spPr/>
        <p:txBody>
          <a:bodyPr/>
          <a:lstStyle/>
          <a:p>
            <a:pPr>
              <a:defRPr/>
            </a:pPr>
            <a:fld id="{6459A2AD-FBC9-4503-986A-27D1B5052B46}" type="datetime1">
              <a:rPr lang="en-US" smtClean="0"/>
              <a:pPr>
                <a:defRPr/>
              </a:pPr>
              <a:t>10/14/2024</a:t>
            </a:fld>
            <a:endParaRPr lang="en-US"/>
          </a:p>
        </p:txBody>
      </p:sp>
      <p:sp>
        <p:nvSpPr>
          <p:cNvPr id="5" name="Slide Number Placeholder 4">
            <a:extLst>
              <a:ext uri="{FF2B5EF4-FFF2-40B4-BE49-F238E27FC236}">
                <a16:creationId xmlns:a16="http://schemas.microsoft.com/office/drawing/2014/main" id="{189B7DE4-663C-AEF7-63A2-F422E4C799FA}"/>
              </a:ext>
            </a:extLst>
          </p:cNvPr>
          <p:cNvSpPr>
            <a:spLocks noGrp="1"/>
          </p:cNvSpPr>
          <p:nvPr>
            <p:ph type="sldNum" sz="quarter" idx="4"/>
          </p:nvPr>
        </p:nvSpPr>
        <p:spPr/>
        <p:txBody>
          <a:bodyPr/>
          <a:lstStyle/>
          <a:p>
            <a:fld id="{7E689A40-3C96-44CF-8AD5-B8413A1FA80F}" type="slidenum">
              <a:rPr lang="en-US" altLang="nl-BE" smtClean="0"/>
              <a:pPr/>
              <a:t>22</a:t>
            </a:fld>
            <a:endParaRPr lang="en-US" altLang="nl-BE"/>
          </a:p>
        </p:txBody>
      </p:sp>
    </p:spTree>
    <p:extLst>
      <p:ext uri="{BB962C8B-B14F-4D97-AF65-F5344CB8AC3E}">
        <p14:creationId xmlns:p14="http://schemas.microsoft.com/office/powerpoint/2010/main" val="350416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E77A-6F20-34A9-0E41-C529F6F4D1A6}"/>
              </a:ext>
            </a:extLst>
          </p:cNvPr>
          <p:cNvSpPr>
            <a:spLocks noGrp="1"/>
          </p:cNvSpPr>
          <p:nvPr>
            <p:ph type="title"/>
          </p:nvPr>
        </p:nvSpPr>
        <p:spPr/>
        <p:txBody>
          <a:bodyPr/>
          <a:lstStyle/>
          <a:p>
            <a:r>
              <a:rPr lang="en-US" dirty="0"/>
              <a:t>(not) equal speed in unary/binary/RDAC</a:t>
            </a:r>
          </a:p>
        </p:txBody>
      </p:sp>
      <p:sp>
        <p:nvSpPr>
          <p:cNvPr id="3" name="Content Placeholder 2">
            <a:extLst>
              <a:ext uri="{FF2B5EF4-FFF2-40B4-BE49-F238E27FC236}">
                <a16:creationId xmlns:a16="http://schemas.microsoft.com/office/drawing/2014/main" id="{25A71E3C-F6A7-2A7D-62B3-BC174015A50C}"/>
              </a:ext>
            </a:extLst>
          </p:cNvPr>
          <p:cNvSpPr>
            <a:spLocks noGrp="1"/>
          </p:cNvSpPr>
          <p:nvPr>
            <p:ph idx="1"/>
          </p:nvPr>
        </p:nvSpPr>
        <p:spPr/>
        <p:txBody>
          <a:bodyPr/>
          <a:lstStyle/>
          <a:p>
            <a:r>
              <a:rPr lang="en-US" dirty="0"/>
              <a:t>Ideally they should all have the same settling speed.</a:t>
            </a:r>
          </a:p>
          <a:p>
            <a:endParaRPr lang="en-US" dirty="0"/>
          </a:p>
          <a:p>
            <a:r>
              <a:rPr lang="en-US" dirty="0"/>
              <a:t>Pro: fastest in “normal” (raw) operation</a:t>
            </a:r>
          </a:p>
          <a:p>
            <a:endParaRPr lang="en-US" dirty="0"/>
          </a:p>
          <a:p>
            <a:r>
              <a:rPr lang="en-US" dirty="0"/>
              <a:t>Con: short glitch when crossing a boundary double conversion.</a:t>
            </a:r>
          </a:p>
          <a:p>
            <a:endParaRPr lang="en-US" dirty="0"/>
          </a:p>
          <a:p>
            <a:endParaRPr lang="en-US" dirty="0"/>
          </a:p>
          <a:p>
            <a:r>
              <a:rPr lang="en-US" dirty="0"/>
              <a:t>Problems</a:t>
            </a:r>
          </a:p>
          <a:p>
            <a:pPr marL="285750" indent="-285750">
              <a:buFont typeface="Arial" panose="020B0604020202020204" pitchFamily="34" charset="0"/>
              <a:buChar char="•"/>
            </a:pPr>
            <a:r>
              <a:rPr lang="en-US" dirty="0"/>
              <a:t>Switches see unequal loads in binary. </a:t>
            </a:r>
          </a:p>
          <a:p>
            <a:pPr marL="285750" indent="-285750">
              <a:buFont typeface="Arial" panose="020B0604020202020204" pitchFamily="34" charset="0"/>
              <a:buChar char="•"/>
            </a:pPr>
            <a:r>
              <a:rPr lang="en-US" dirty="0"/>
              <a:t>Extra gate delays in unary versus binary versus RDAC</a:t>
            </a:r>
          </a:p>
          <a:p>
            <a:pPr marL="285750" indent="-285750">
              <a:buFont typeface="Arial" panose="020B0604020202020204" pitchFamily="34" charset="0"/>
              <a:buChar char="•"/>
            </a:pPr>
            <a:r>
              <a:rPr lang="en-US" dirty="0"/>
              <a:t>Realistic (fast, compact) thermometer decoders have unequal speeds for different transitions. </a:t>
            </a:r>
          </a:p>
          <a:p>
            <a:r>
              <a:rPr lang="en-US" dirty="0"/>
              <a:t> </a:t>
            </a:r>
          </a:p>
        </p:txBody>
      </p:sp>
      <p:sp>
        <p:nvSpPr>
          <p:cNvPr id="4" name="Footer Placeholder 3">
            <a:extLst>
              <a:ext uri="{FF2B5EF4-FFF2-40B4-BE49-F238E27FC236}">
                <a16:creationId xmlns:a16="http://schemas.microsoft.com/office/drawing/2014/main" id="{0CC2DA4E-705F-A732-F7CA-361BA49A5D29}"/>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76C65FD7-38D4-E5B6-5897-64ABC006425C}"/>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23</a:t>
            </a:fld>
            <a:endParaRPr lang="en-US" kern="0" dirty="0"/>
          </a:p>
        </p:txBody>
      </p:sp>
    </p:spTree>
    <p:extLst>
      <p:ext uri="{BB962C8B-B14F-4D97-AF65-F5344CB8AC3E}">
        <p14:creationId xmlns:p14="http://schemas.microsoft.com/office/powerpoint/2010/main" val="2771975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931219-8784-B53F-5166-450A9B65B787}"/>
              </a:ext>
            </a:extLst>
          </p:cNvPr>
          <p:cNvPicPr>
            <a:picLocks noChangeAspect="1"/>
          </p:cNvPicPr>
          <p:nvPr/>
        </p:nvPicPr>
        <p:blipFill>
          <a:blip r:embed="rId2"/>
          <a:stretch>
            <a:fillRect/>
          </a:stretch>
        </p:blipFill>
        <p:spPr>
          <a:xfrm>
            <a:off x="685800" y="2895600"/>
            <a:ext cx="10990944" cy="3962400"/>
          </a:xfrm>
          <a:prstGeom prst="rect">
            <a:avLst/>
          </a:prstGeom>
        </p:spPr>
      </p:pic>
      <p:sp>
        <p:nvSpPr>
          <p:cNvPr id="2" name="Title 1">
            <a:extLst>
              <a:ext uri="{FF2B5EF4-FFF2-40B4-BE49-F238E27FC236}">
                <a16:creationId xmlns:a16="http://schemas.microsoft.com/office/drawing/2014/main" id="{C46D14B9-9170-2CCC-0931-22E425C50A90}"/>
              </a:ext>
            </a:extLst>
          </p:cNvPr>
          <p:cNvSpPr>
            <a:spLocks noGrp="1"/>
          </p:cNvSpPr>
          <p:nvPr>
            <p:ph type="title"/>
          </p:nvPr>
        </p:nvSpPr>
        <p:spPr/>
        <p:txBody>
          <a:bodyPr/>
          <a:lstStyle/>
          <a:p>
            <a:r>
              <a:rPr lang="en-US" dirty="0"/>
              <a:t>Noise and DNL minimum phenomenon</a:t>
            </a:r>
          </a:p>
        </p:txBody>
      </p:sp>
      <p:sp>
        <p:nvSpPr>
          <p:cNvPr id="3" name="Content Placeholder 2">
            <a:extLst>
              <a:ext uri="{FF2B5EF4-FFF2-40B4-BE49-F238E27FC236}">
                <a16:creationId xmlns:a16="http://schemas.microsoft.com/office/drawing/2014/main" id="{F2FBA00A-0FE4-614C-EE69-EAB53BE9E586}"/>
              </a:ext>
            </a:extLst>
          </p:cNvPr>
          <p:cNvSpPr>
            <a:spLocks noGrp="1"/>
          </p:cNvSpPr>
          <p:nvPr>
            <p:ph idx="1"/>
          </p:nvPr>
        </p:nvSpPr>
        <p:spPr>
          <a:xfrm>
            <a:off x="533400" y="925291"/>
            <a:ext cx="10972800" cy="1524000"/>
          </a:xfrm>
        </p:spPr>
        <p:txBody>
          <a:bodyPr/>
          <a:lstStyle/>
          <a:p>
            <a:r>
              <a:rPr lang="en-US" dirty="0"/>
              <a:t>Noise (rubbish of all kinds) that is present on the difference between HIGH/LOW reference voltages is minimal at midscale.</a:t>
            </a:r>
          </a:p>
          <a:p>
            <a:r>
              <a:rPr lang="en-US" dirty="0"/>
              <a:t>The reason is that at midscale the HIGH/LOW difference impacts each of the differential comparator  inputs in an equal way.</a:t>
            </a:r>
          </a:p>
          <a:p>
            <a:endParaRPr lang="en-US" dirty="0"/>
          </a:p>
          <a:p>
            <a:endParaRPr lang="en-US" dirty="0"/>
          </a:p>
        </p:txBody>
      </p:sp>
      <p:sp>
        <p:nvSpPr>
          <p:cNvPr id="4" name="Footer Placeholder 3">
            <a:extLst>
              <a:ext uri="{FF2B5EF4-FFF2-40B4-BE49-F238E27FC236}">
                <a16:creationId xmlns:a16="http://schemas.microsoft.com/office/drawing/2014/main" id="{301A5217-2B86-B4AE-6FD5-600506266C2B}"/>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C9B43DE6-4FBE-9C0A-94AF-1B84E1C85737}"/>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24</a:t>
            </a:fld>
            <a:endParaRPr lang="en-US" kern="0" dirty="0"/>
          </a:p>
        </p:txBody>
      </p:sp>
      <p:sp>
        <p:nvSpPr>
          <p:cNvPr id="7" name="TextBox 6">
            <a:extLst>
              <a:ext uri="{FF2B5EF4-FFF2-40B4-BE49-F238E27FC236}">
                <a16:creationId xmlns:a16="http://schemas.microsoft.com/office/drawing/2014/main" id="{B9F22BC1-A40D-2180-B039-F6CFA4B6E447}"/>
              </a:ext>
            </a:extLst>
          </p:cNvPr>
          <p:cNvSpPr txBox="1"/>
          <p:nvPr/>
        </p:nvSpPr>
        <p:spPr>
          <a:xfrm>
            <a:off x="7954193" y="2549595"/>
            <a:ext cx="3036024" cy="369332"/>
          </a:xfrm>
          <a:prstGeom prst="rect">
            <a:avLst/>
          </a:prstGeom>
          <a:noFill/>
        </p:spPr>
        <p:txBody>
          <a:bodyPr wrap="none" rtlCol="0">
            <a:spAutoFit/>
          </a:bodyPr>
          <a:lstStyle/>
          <a:p>
            <a:r>
              <a:rPr lang="en-US" dirty="0">
                <a:solidFill>
                  <a:schemeClr val="accent6">
                    <a:lumMod val="60000"/>
                    <a:lumOff val="40000"/>
                  </a:schemeClr>
                </a:solidFill>
              </a:rPr>
              <a:t>Measured on ATON 202207</a:t>
            </a:r>
          </a:p>
        </p:txBody>
      </p:sp>
    </p:spTree>
    <p:extLst>
      <p:ext uri="{BB962C8B-B14F-4D97-AF65-F5344CB8AC3E}">
        <p14:creationId xmlns:p14="http://schemas.microsoft.com/office/powerpoint/2010/main" val="1449547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1775-6863-1530-B62F-31F2F54FB4A8}"/>
              </a:ext>
            </a:extLst>
          </p:cNvPr>
          <p:cNvSpPr>
            <a:spLocks noGrp="1"/>
          </p:cNvSpPr>
          <p:nvPr>
            <p:ph type="title"/>
          </p:nvPr>
        </p:nvSpPr>
        <p:spPr/>
        <p:txBody>
          <a:bodyPr/>
          <a:lstStyle/>
          <a:p>
            <a:r>
              <a:rPr lang="en-US" dirty="0"/>
              <a:t>Origin of the noise minimum</a:t>
            </a:r>
          </a:p>
        </p:txBody>
      </p:sp>
      <p:sp>
        <p:nvSpPr>
          <p:cNvPr id="4" name="Date Placeholder 3">
            <a:extLst>
              <a:ext uri="{FF2B5EF4-FFF2-40B4-BE49-F238E27FC236}">
                <a16:creationId xmlns:a16="http://schemas.microsoft.com/office/drawing/2014/main" id="{F1F6AFA6-8CBB-4F6B-5EEA-2A6E41D3CA3C}"/>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7D3A5BBC-99C6-193A-C1BA-D7A7405A3FCA}"/>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E5C5BC13-55ED-05CC-15CC-E8E4D965F96F}"/>
              </a:ext>
            </a:extLst>
          </p:cNvPr>
          <p:cNvSpPr>
            <a:spLocks noGrp="1"/>
          </p:cNvSpPr>
          <p:nvPr>
            <p:ph type="sldNum" sz="quarter" idx="4"/>
          </p:nvPr>
        </p:nvSpPr>
        <p:spPr/>
        <p:txBody>
          <a:bodyPr/>
          <a:lstStyle/>
          <a:p>
            <a:pPr>
              <a:defRPr/>
            </a:pPr>
            <a:fld id="{D19C2587-FF4B-422C-B168-E803C62EEB52}" type="slidenum">
              <a:rPr lang="en-US" smtClean="0"/>
              <a:pPr>
                <a:defRPr/>
              </a:pPr>
              <a:t>25</a:t>
            </a:fld>
            <a:endParaRPr lang="en-US" dirty="0"/>
          </a:p>
        </p:txBody>
      </p:sp>
      <p:pic>
        <p:nvPicPr>
          <p:cNvPr id="10" name="Content Placeholder 7" descr="Diagram, schematic&#10;&#10;Description automatically generated">
            <a:extLst>
              <a:ext uri="{FF2B5EF4-FFF2-40B4-BE49-F238E27FC236}">
                <a16:creationId xmlns:a16="http://schemas.microsoft.com/office/drawing/2014/main" id="{A19A4DFF-E58E-3BE0-3966-17C271A315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6200000">
            <a:off x="5028649" y="-304249"/>
            <a:ext cx="5465929" cy="851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8">
            <a:extLst>
              <a:ext uri="{FF2B5EF4-FFF2-40B4-BE49-F238E27FC236}">
                <a16:creationId xmlns:a16="http://schemas.microsoft.com/office/drawing/2014/main" id="{8F45A249-200C-968F-77D3-727FE3241FA0}"/>
              </a:ext>
            </a:extLst>
          </p:cNvPr>
          <p:cNvSpPr>
            <a:spLocks noGrp="1"/>
          </p:cNvSpPr>
          <p:nvPr>
            <p:ph idx="1"/>
          </p:nvPr>
        </p:nvSpPr>
        <p:spPr>
          <a:xfrm>
            <a:off x="609600" y="1600200"/>
            <a:ext cx="3276600" cy="4648200"/>
          </a:xfrm>
        </p:spPr>
        <p:txBody>
          <a:bodyPr/>
          <a:lstStyle/>
          <a:p>
            <a:r>
              <a:rPr lang="en-US" dirty="0"/>
              <a:t>At midscale, an equal number of unit capacitors hangs on HIGH and LOW, as seen by each comparator input.</a:t>
            </a:r>
          </a:p>
          <a:p>
            <a:endParaRPr lang="en-US" dirty="0"/>
          </a:p>
          <a:p>
            <a:endParaRPr lang="en-US" dirty="0"/>
          </a:p>
          <a:p>
            <a:endParaRPr lang="en-US" dirty="0"/>
          </a:p>
          <a:p>
            <a:endParaRPr lang="en-US" dirty="0"/>
          </a:p>
          <a:p>
            <a:r>
              <a:rPr lang="en-US" dirty="0"/>
              <a:t>Towards scale extremities, each comparator input node sees capacitors connected all to either HIGH or LOW.</a:t>
            </a:r>
          </a:p>
        </p:txBody>
      </p:sp>
    </p:spTree>
    <p:extLst>
      <p:ext uri="{BB962C8B-B14F-4D97-AF65-F5344CB8AC3E}">
        <p14:creationId xmlns:p14="http://schemas.microsoft.com/office/powerpoint/2010/main" val="1430033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14B9-9170-2CCC-0931-22E425C50A90}"/>
              </a:ext>
            </a:extLst>
          </p:cNvPr>
          <p:cNvSpPr>
            <a:spLocks noGrp="1"/>
          </p:cNvSpPr>
          <p:nvPr>
            <p:ph type="title"/>
          </p:nvPr>
        </p:nvSpPr>
        <p:spPr/>
        <p:txBody>
          <a:bodyPr/>
          <a:lstStyle/>
          <a:p>
            <a:r>
              <a:rPr lang="en-US" dirty="0"/>
              <a:t>Noise and DNL minimum </a:t>
            </a:r>
            <a:r>
              <a:rPr lang="en-US" i="1" dirty="0"/>
              <a:t>shift</a:t>
            </a:r>
          </a:p>
        </p:txBody>
      </p:sp>
      <p:sp>
        <p:nvSpPr>
          <p:cNvPr id="3" name="Content Placeholder 2">
            <a:extLst>
              <a:ext uri="{FF2B5EF4-FFF2-40B4-BE49-F238E27FC236}">
                <a16:creationId xmlns:a16="http://schemas.microsoft.com/office/drawing/2014/main" id="{F2FBA00A-0FE4-614C-EE69-EAB53BE9E586}"/>
              </a:ext>
            </a:extLst>
          </p:cNvPr>
          <p:cNvSpPr>
            <a:spLocks noGrp="1"/>
          </p:cNvSpPr>
          <p:nvPr>
            <p:ph idx="1"/>
          </p:nvPr>
        </p:nvSpPr>
        <p:spPr/>
        <p:txBody>
          <a:bodyPr/>
          <a:lstStyle/>
          <a:p>
            <a:r>
              <a:rPr lang="en-US" dirty="0"/>
              <a:t>Noise (rubbish of all kinds) that is present on the difference between HIGH/LOW reference voltages is minimal at midscale.</a:t>
            </a:r>
          </a:p>
          <a:p>
            <a:r>
              <a:rPr lang="en-US" dirty="0"/>
              <a:t>The reason is that at midscale the HIGH/LOW difference impacts each of the differential comparator inputs in an equal way.</a:t>
            </a:r>
          </a:p>
          <a:p>
            <a:endParaRPr lang="en-US" dirty="0"/>
          </a:p>
          <a:p>
            <a:endParaRPr lang="en-US" dirty="0"/>
          </a:p>
          <a:p>
            <a:r>
              <a:rPr lang="en-US" dirty="0"/>
              <a:t>One can make use of that: add extra capacitance asymmetrically to the comparator input nodes.  In Balor and Aton, one used the dummy capacitors for that.</a:t>
            </a:r>
          </a:p>
          <a:p>
            <a:pPr lvl="1"/>
            <a:r>
              <a:rPr lang="en-US" dirty="0"/>
              <a:t>this method has a drawback: the input capacitance increases.  </a:t>
            </a:r>
          </a:p>
          <a:p>
            <a:pPr lvl="1"/>
            <a:r>
              <a:rPr lang="en-US" dirty="0"/>
              <a:t>Other drawback: the CDAC adjustment range drops below HIGH-LOW.  </a:t>
            </a:r>
          </a:p>
          <a:p>
            <a:pPr lvl="1"/>
            <a:r>
              <a:rPr lang="en-US" i="1" dirty="0"/>
              <a:t>A further variant method (“split capacitor”) does not have these drawbacks.  See further.</a:t>
            </a:r>
          </a:p>
          <a:p>
            <a:pPr lvl="1"/>
            <a:endParaRPr lang="en-US" i="1" dirty="0"/>
          </a:p>
          <a:p>
            <a:pPr lvl="1"/>
            <a:r>
              <a:rPr lang="en-US" dirty="0"/>
              <a:t>In Aton one observed this shift of the minimum, but the minimum did not improve the noise level of the baseline. </a:t>
            </a:r>
            <a:r>
              <a:rPr lang="en-US" dirty="0">
                <a:solidFill>
                  <a:srgbClr val="FF0000"/>
                </a:solidFill>
              </a:rPr>
              <a:t>Possibly the improvement was masked by another larger effect. </a:t>
            </a:r>
          </a:p>
        </p:txBody>
      </p:sp>
      <p:sp>
        <p:nvSpPr>
          <p:cNvPr id="4" name="Footer Placeholder 3">
            <a:extLst>
              <a:ext uri="{FF2B5EF4-FFF2-40B4-BE49-F238E27FC236}">
                <a16:creationId xmlns:a16="http://schemas.microsoft.com/office/drawing/2014/main" id="{301A5217-2B86-B4AE-6FD5-600506266C2B}"/>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C9B43DE6-4FBE-9C0A-94AF-1B84E1C85737}"/>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26</a:t>
            </a:fld>
            <a:endParaRPr lang="en-US" kern="0" dirty="0"/>
          </a:p>
        </p:txBody>
      </p:sp>
    </p:spTree>
    <p:extLst>
      <p:ext uri="{BB962C8B-B14F-4D97-AF65-F5344CB8AC3E}">
        <p14:creationId xmlns:p14="http://schemas.microsoft.com/office/powerpoint/2010/main" val="3863991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23EDD9-F671-3C2C-B924-E45C6F6F303B}"/>
              </a:ext>
            </a:extLst>
          </p:cNvPr>
          <p:cNvSpPr>
            <a:spLocks noGrp="1"/>
          </p:cNvSpPr>
          <p:nvPr>
            <p:ph type="ctrTitle"/>
          </p:nvPr>
        </p:nvSpPr>
        <p:spPr/>
        <p:txBody>
          <a:bodyPr/>
          <a:lstStyle/>
          <a:p>
            <a:r>
              <a:rPr lang="en-US" dirty="0"/>
              <a:t>Comparator</a:t>
            </a:r>
          </a:p>
        </p:txBody>
      </p:sp>
      <p:sp>
        <p:nvSpPr>
          <p:cNvPr id="8" name="Subtitle 7">
            <a:extLst>
              <a:ext uri="{FF2B5EF4-FFF2-40B4-BE49-F238E27FC236}">
                <a16:creationId xmlns:a16="http://schemas.microsoft.com/office/drawing/2014/main" id="{E57879B4-CCD8-56AB-F09E-BC8506A07B7F}"/>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95F4DCA7-2DC1-333F-225B-9C4E1639968F}"/>
              </a:ext>
            </a:extLst>
          </p:cNvPr>
          <p:cNvSpPr>
            <a:spLocks noGrp="1"/>
          </p:cNvSpPr>
          <p:nvPr>
            <p:ph type="dt" sz="half" idx="10"/>
          </p:nvPr>
        </p:nvSpPr>
        <p:spPr/>
        <p:txBody>
          <a:bodyPr/>
          <a:lstStyle/>
          <a:p>
            <a:pPr>
              <a:defRPr/>
            </a:pPr>
            <a:fld id="{208D7C02-6C9A-4400-A8B3-2BDB332AE552}" type="datetime3">
              <a:rPr lang="en-US" smtClean="0"/>
              <a:t>14 October 2024</a:t>
            </a:fld>
            <a:endParaRPr lang="en-US" dirty="0"/>
          </a:p>
        </p:txBody>
      </p:sp>
      <p:sp>
        <p:nvSpPr>
          <p:cNvPr id="6" name="Slide Number Placeholder 5">
            <a:extLst>
              <a:ext uri="{FF2B5EF4-FFF2-40B4-BE49-F238E27FC236}">
                <a16:creationId xmlns:a16="http://schemas.microsoft.com/office/drawing/2014/main" id="{EDE1EDB0-E872-E15F-8B73-A9E1430724AC}"/>
              </a:ext>
            </a:extLst>
          </p:cNvPr>
          <p:cNvSpPr>
            <a:spLocks noGrp="1"/>
          </p:cNvSpPr>
          <p:nvPr>
            <p:ph type="sldNum" sz="quarter" idx="12"/>
          </p:nvPr>
        </p:nvSpPr>
        <p:spPr/>
        <p:txBody>
          <a:bodyPr/>
          <a:lstStyle/>
          <a:p>
            <a:pPr>
              <a:defRPr/>
            </a:pPr>
            <a:fld id="{D19C2587-FF4B-422C-B168-E803C62EEB52}" type="slidenum">
              <a:rPr lang="en-US" smtClean="0"/>
              <a:pPr>
                <a:defRPr/>
              </a:pPr>
              <a:t>27</a:t>
            </a:fld>
            <a:endParaRPr lang="en-US" dirty="0"/>
          </a:p>
        </p:txBody>
      </p:sp>
      <p:sp>
        <p:nvSpPr>
          <p:cNvPr id="5" name="Footer Placeholder 4">
            <a:extLst>
              <a:ext uri="{FF2B5EF4-FFF2-40B4-BE49-F238E27FC236}">
                <a16:creationId xmlns:a16="http://schemas.microsoft.com/office/drawing/2014/main" id="{FC0615C4-1C1C-5E68-B30F-280B764E5893}"/>
              </a:ext>
            </a:extLst>
          </p:cNvPr>
          <p:cNvSpPr>
            <a:spLocks noGrp="1"/>
          </p:cNvSpPr>
          <p:nvPr>
            <p:ph type="ftr" sz="quarter" idx="4294967295"/>
          </p:nvPr>
        </p:nvSpPr>
        <p:spPr>
          <a:xfrm>
            <a:off x="0" y="6477000"/>
            <a:ext cx="4673600" cy="381000"/>
          </a:xfrm>
        </p:spPr>
        <p:txBody>
          <a:bodyPr/>
          <a:lstStyle/>
          <a:p>
            <a:pPr>
              <a:defRPr/>
            </a:pPr>
            <a:r>
              <a:rPr lang="en-US"/>
              <a:t>confidential</a:t>
            </a:r>
            <a:endParaRPr lang="en-US" dirty="0"/>
          </a:p>
        </p:txBody>
      </p:sp>
    </p:spTree>
    <p:extLst>
      <p:ext uri="{BB962C8B-B14F-4D97-AF65-F5344CB8AC3E}">
        <p14:creationId xmlns:p14="http://schemas.microsoft.com/office/powerpoint/2010/main" val="3068965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DF1E-4585-3248-DA18-15241F503CF1}"/>
              </a:ext>
            </a:extLst>
          </p:cNvPr>
          <p:cNvSpPr>
            <a:spLocks noGrp="1"/>
          </p:cNvSpPr>
          <p:nvPr>
            <p:ph type="title"/>
          </p:nvPr>
        </p:nvSpPr>
        <p:spPr>
          <a:xfrm>
            <a:off x="17416" y="0"/>
            <a:ext cx="11945983" cy="1143000"/>
          </a:xfrm>
        </p:spPr>
        <p:txBody>
          <a:bodyPr/>
          <a:lstStyle/>
          <a:p>
            <a:r>
              <a:rPr lang="en-US" dirty="0"/>
              <a:t>(Not) clocking the comparator (except its latch)</a:t>
            </a:r>
          </a:p>
        </p:txBody>
      </p:sp>
      <p:sp>
        <p:nvSpPr>
          <p:cNvPr id="3" name="Content Placeholder 2">
            <a:extLst>
              <a:ext uri="{FF2B5EF4-FFF2-40B4-BE49-F238E27FC236}">
                <a16:creationId xmlns:a16="http://schemas.microsoft.com/office/drawing/2014/main" id="{AB39435C-F1BA-E27C-1267-09A2F92B06D7}"/>
              </a:ext>
            </a:extLst>
          </p:cNvPr>
          <p:cNvSpPr>
            <a:spLocks noGrp="1"/>
          </p:cNvSpPr>
          <p:nvPr>
            <p:ph idx="1"/>
          </p:nvPr>
        </p:nvSpPr>
        <p:spPr>
          <a:xfrm>
            <a:off x="609599" y="1356852"/>
            <a:ext cx="7823201" cy="5120148"/>
          </a:xfrm>
        </p:spPr>
        <p:txBody>
          <a:bodyPr/>
          <a:lstStyle/>
          <a:p>
            <a:r>
              <a:rPr lang="en-US" dirty="0"/>
              <a:t>The ATON comparator was made programmable to be used both as </a:t>
            </a:r>
          </a:p>
          <a:p>
            <a:pPr marL="285750" indent="-285750">
              <a:buFont typeface="Arial" panose="020B0604020202020204" pitchFamily="34" charset="0"/>
              <a:buChar char="•"/>
            </a:pPr>
            <a:r>
              <a:rPr lang="en-US" dirty="0"/>
              <a:t>Preamplifier and gain stages clocked = reset prior to conversion</a:t>
            </a:r>
          </a:p>
          <a:p>
            <a:pPr marL="285750" indent="-285750">
              <a:buFont typeface="Arial" panose="020B0604020202020204" pitchFamily="34" charset="0"/>
              <a:buChar char="•"/>
            </a:pPr>
            <a:r>
              <a:rPr lang="en-US" dirty="0"/>
              <a:t>Preamplifier and gain stages not clocked = continuous time comparators</a:t>
            </a:r>
          </a:p>
          <a:p>
            <a:r>
              <a:rPr lang="en-US" dirty="0"/>
              <a:t>The end latch is always clocked.</a:t>
            </a:r>
          </a:p>
          <a:p>
            <a:endParaRPr lang="en-US" dirty="0"/>
          </a:p>
          <a:p>
            <a:r>
              <a:rPr lang="en-US" dirty="0"/>
              <a:t>Pro clocking: </a:t>
            </a:r>
          </a:p>
          <a:p>
            <a:pPr marL="342900" indent="-342900">
              <a:buFont typeface="+mj-lt"/>
              <a:buAutoNum type="arabicPeriod"/>
            </a:pPr>
            <a:r>
              <a:rPr lang="en-US" dirty="0"/>
              <a:t>should settle faster when large polarity change.</a:t>
            </a:r>
          </a:p>
          <a:p>
            <a:endParaRPr lang="en-US" dirty="0"/>
          </a:p>
          <a:p>
            <a:r>
              <a:rPr lang="en-US" dirty="0"/>
              <a:t>Pro not clocking: </a:t>
            </a:r>
          </a:p>
          <a:p>
            <a:pPr marL="342900" indent="-342900">
              <a:buFont typeface="+mj-lt"/>
              <a:buAutoNum type="arabicPeriod"/>
            </a:pPr>
            <a:r>
              <a:rPr lang="en-US" dirty="0"/>
              <a:t>eats up analog settling time (hypothesis not proven)</a:t>
            </a:r>
          </a:p>
          <a:p>
            <a:pPr marL="342900" indent="-342900">
              <a:buFont typeface="+mj-lt"/>
              <a:buAutoNum type="arabicPeriod"/>
            </a:pPr>
            <a:r>
              <a:rPr lang="en-US" dirty="0"/>
              <a:t>Clocking </a:t>
            </a:r>
            <a:r>
              <a:rPr lang="en-US" dirty="0" err="1"/>
              <a:t>undos</a:t>
            </a:r>
            <a:r>
              <a:rPr lang="en-US" dirty="0"/>
              <a:t> the calibration (offset cancellation) as the equilibrium of reset is not the same as equilibrium of calibration.</a:t>
            </a:r>
          </a:p>
          <a:p>
            <a:endParaRPr lang="en-US" dirty="0"/>
          </a:p>
          <a:p>
            <a:r>
              <a:rPr lang="en-US" dirty="0"/>
              <a:t>In ATON was experimentally verified that when not clocking, there were significantly more glitches.</a:t>
            </a:r>
          </a:p>
          <a:p>
            <a:r>
              <a:rPr lang="en-US" dirty="0">
                <a:solidFill>
                  <a:srgbClr val="FF0000"/>
                </a:solidFill>
              </a:rPr>
              <a:t>(from Notebook NCR07 Aton debugging)</a:t>
            </a:r>
          </a:p>
        </p:txBody>
      </p:sp>
      <p:sp>
        <p:nvSpPr>
          <p:cNvPr id="4" name="Footer Placeholder 3">
            <a:extLst>
              <a:ext uri="{FF2B5EF4-FFF2-40B4-BE49-F238E27FC236}">
                <a16:creationId xmlns:a16="http://schemas.microsoft.com/office/drawing/2014/main" id="{F302A216-4444-DFA0-0469-38626F4CD140}"/>
              </a:ext>
            </a:extLst>
          </p:cNvPr>
          <p:cNvSpPr>
            <a:spLocks noGrp="1"/>
          </p:cNvSpPr>
          <p:nvPr>
            <p:ph type="ftr" sz="quarter" idx="3"/>
          </p:nvPr>
        </p:nvSpPr>
        <p:spPr/>
        <p:txBody>
          <a:bodyPr/>
          <a:lstStyle/>
          <a:p>
            <a:pPr fontAlgn="auto">
              <a:spcBef>
                <a:spcPts val="0"/>
              </a:spcBef>
              <a:spcAft>
                <a:spcPts val="0"/>
              </a:spcAft>
              <a:defRPr/>
            </a:pPr>
            <a:r>
              <a:rPr lang="fr-FR" kern="0" dirty="0"/>
              <a:t>SARADC</a:t>
            </a:r>
            <a:endParaRPr lang="en-US" kern="0" dirty="0"/>
          </a:p>
        </p:txBody>
      </p:sp>
      <p:sp>
        <p:nvSpPr>
          <p:cNvPr id="5" name="Slide Number Placeholder 4">
            <a:extLst>
              <a:ext uri="{FF2B5EF4-FFF2-40B4-BE49-F238E27FC236}">
                <a16:creationId xmlns:a16="http://schemas.microsoft.com/office/drawing/2014/main" id="{51D08F84-FF89-1341-3B5A-8035DDB975D4}"/>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28</a:t>
            </a:fld>
            <a:endParaRPr lang="en-US" kern="0" dirty="0"/>
          </a:p>
        </p:txBody>
      </p:sp>
      <p:sp>
        <p:nvSpPr>
          <p:cNvPr id="7" name="Arrow: Right 6">
            <a:extLst>
              <a:ext uri="{FF2B5EF4-FFF2-40B4-BE49-F238E27FC236}">
                <a16:creationId xmlns:a16="http://schemas.microsoft.com/office/drawing/2014/main" id="{3D71F0E9-5D60-040A-C77F-FF6096C80D5B}"/>
              </a:ext>
            </a:extLst>
          </p:cNvPr>
          <p:cNvSpPr/>
          <p:nvPr/>
        </p:nvSpPr>
        <p:spPr bwMode="auto">
          <a:xfrm flipH="1">
            <a:off x="8432799" y="4035738"/>
            <a:ext cx="3581399" cy="1755461"/>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Conclusion:  </a:t>
            </a:r>
            <a:r>
              <a:rPr lang="en-US" b="1" dirty="0">
                <a:solidFill>
                  <a:srgbClr val="00B050"/>
                </a:solidFill>
              </a:rPr>
              <a:t>keep the programmability </a:t>
            </a:r>
            <a:r>
              <a:rPr lang="en-US" dirty="0">
                <a:solidFill>
                  <a:srgbClr val="00B050"/>
                </a:solidFill>
              </a:rPr>
              <a:t>to chose between clocking and not clocking.  As tradeoff not fully understood.</a:t>
            </a:r>
          </a:p>
        </p:txBody>
      </p:sp>
    </p:spTree>
    <p:extLst>
      <p:ext uri="{BB962C8B-B14F-4D97-AF65-F5344CB8AC3E}">
        <p14:creationId xmlns:p14="http://schemas.microsoft.com/office/powerpoint/2010/main" val="2537247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602C-1D56-D40A-AB44-5B3B469492B5}"/>
              </a:ext>
            </a:extLst>
          </p:cNvPr>
          <p:cNvSpPr>
            <a:spLocks noGrp="1"/>
          </p:cNvSpPr>
          <p:nvPr>
            <p:ph type="ctrTitle"/>
          </p:nvPr>
        </p:nvSpPr>
        <p:spPr/>
        <p:txBody>
          <a:bodyPr/>
          <a:lstStyle/>
          <a:p>
            <a:r>
              <a:rPr lang="en-US" dirty="0"/>
              <a:t>V</a:t>
            </a:r>
            <a:r>
              <a:rPr lang="en-US" baseline="-25000" dirty="0"/>
              <a:t>HIGH</a:t>
            </a:r>
            <a:r>
              <a:rPr lang="en-US" dirty="0"/>
              <a:t> and V</a:t>
            </a:r>
            <a:r>
              <a:rPr lang="en-US" baseline="-25000" dirty="0"/>
              <a:t>LOW</a:t>
            </a:r>
            <a:r>
              <a:rPr lang="en-US" dirty="0"/>
              <a:t> regulation</a:t>
            </a:r>
          </a:p>
        </p:txBody>
      </p:sp>
      <p:sp>
        <p:nvSpPr>
          <p:cNvPr id="7" name="Subtitle 6">
            <a:extLst>
              <a:ext uri="{FF2B5EF4-FFF2-40B4-BE49-F238E27FC236}">
                <a16:creationId xmlns:a16="http://schemas.microsoft.com/office/drawing/2014/main" id="{600EE5F4-21B6-F3BD-2F49-2177E900C8BC}"/>
              </a:ext>
            </a:extLst>
          </p:cNvPr>
          <p:cNvSpPr>
            <a:spLocks noGrp="1"/>
          </p:cNvSpPr>
          <p:nvPr>
            <p:ph type="subTitle" idx="1"/>
          </p:nvPr>
        </p:nvSpPr>
        <p:spPr/>
        <p:txBody>
          <a:bodyPr/>
          <a:lstStyle/>
          <a:p>
            <a:endParaRPr lang="en-US" dirty="0"/>
          </a:p>
        </p:txBody>
      </p:sp>
      <p:sp>
        <p:nvSpPr>
          <p:cNvPr id="5" name="Slide Number Placeholder 4">
            <a:extLst>
              <a:ext uri="{FF2B5EF4-FFF2-40B4-BE49-F238E27FC236}">
                <a16:creationId xmlns:a16="http://schemas.microsoft.com/office/drawing/2014/main" id="{181E99E8-11C2-3A9C-8CEF-D745DEEB6E5F}"/>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29</a:t>
            </a:fld>
            <a:endParaRPr lang="en-US" kern="0" dirty="0"/>
          </a:p>
        </p:txBody>
      </p:sp>
      <p:sp>
        <p:nvSpPr>
          <p:cNvPr id="4" name="Footer Placeholder 3">
            <a:extLst>
              <a:ext uri="{FF2B5EF4-FFF2-40B4-BE49-F238E27FC236}">
                <a16:creationId xmlns:a16="http://schemas.microsoft.com/office/drawing/2014/main" id="{82A7EDAE-C077-963A-0A26-4B11BCFD93C0}"/>
              </a:ext>
            </a:extLst>
          </p:cNvPr>
          <p:cNvSpPr>
            <a:spLocks noGrp="1"/>
          </p:cNvSpPr>
          <p:nvPr>
            <p:ph type="ftr" sz="quarter" idx="4294967295"/>
          </p:nvPr>
        </p:nvSpPr>
        <p:spPr>
          <a:xfrm>
            <a:off x="0" y="6477000"/>
            <a:ext cx="4673600" cy="381000"/>
          </a:xfrm>
        </p:spPr>
        <p:txBody>
          <a:bodyPr/>
          <a:lstStyle/>
          <a:p>
            <a:pPr fontAlgn="auto">
              <a:spcBef>
                <a:spcPts val="0"/>
              </a:spcBef>
              <a:spcAft>
                <a:spcPts val="0"/>
              </a:spcAft>
              <a:defRPr/>
            </a:pPr>
            <a:r>
              <a:rPr lang="fr-FR" kern="0"/>
              <a:t>SARADC</a:t>
            </a:r>
            <a:endParaRPr lang="en-US" kern="0" dirty="0"/>
          </a:p>
        </p:txBody>
      </p:sp>
    </p:spTree>
    <p:extLst>
      <p:ext uri="{BB962C8B-B14F-4D97-AF65-F5344CB8AC3E}">
        <p14:creationId xmlns:p14="http://schemas.microsoft.com/office/powerpoint/2010/main" val="861466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purpose</a:t>
            </a:r>
            <a:endParaRPr lang="en-US" dirty="0"/>
          </a:p>
        </p:txBody>
      </p:sp>
      <p:sp>
        <p:nvSpPr>
          <p:cNvPr id="5" name="Content Placeholder 4"/>
          <p:cNvSpPr>
            <a:spLocks noGrp="1"/>
          </p:cNvSpPr>
          <p:nvPr>
            <p:ph idx="1"/>
          </p:nvPr>
        </p:nvSpPr>
        <p:spPr/>
        <p:txBody>
          <a:bodyPr/>
          <a:lstStyle/>
          <a:p>
            <a:r>
              <a:rPr lang="en-US" b="0" dirty="0"/>
              <a:t>This course is about Caeleste’s in-house SARADCs.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Primer and reference on the basic concepts</a:t>
            </a:r>
          </a:p>
          <a:p>
            <a:pPr marL="1200150" lvl="1" indent="-457200"/>
            <a:r>
              <a:rPr lang="en-US" b="0" dirty="0"/>
              <a:t>For the designer of on-chip SARADCs</a:t>
            </a:r>
          </a:p>
          <a:p>
            <a:pPr marL="1200150" lvl="1" indent="-457200"/>
            <a:r>
              <a:rPr lang="en-US" b="0" dirty="0"/>
              <a:t>For the test engineer evaluating these</a:t>
            </a:r>
          </a:p>
          <a:p>
            <a:pPr marL="457200" indent="-457200">
              <a:buFont typeface="Arial" panose="020B0604020202020204" pitchFamily="34" charset="0"/>
              <a:buChar char="•"/>
            </a:pPr>
            <a:r>
              <a:rPr lang="en-US" b="0" dirty="0"/>
              <a:t>Overview of building blocks and features</a:t>
            </a:r>
          </a:p>
          <a:p>
            <a:pPr marL="1200150" lvl="1" indent="-457200"/>
            <a:r>
              <a:rPr lang="en-US" b="0" dirty="0"/>
              <a:t>In dept discussion on issues</a:t>
            </a:r>
          </a:p>
          <a:p>
            <a:pPr marL="457200" indent="-457200">
              <a:buFont typeface="Arial" panose="020B0604020202020204" pitchFamily="34" charset="0"/>
              <a:buChar char="•"/>
            </a:pPr>
            <a:r>
              <a:rPr lang="en-US" dirty="0"/>
              <a:t>P</a:t>
            </a:r>
            <a:r>
              <a:rPr lang="en-US" b="0" dirty="0"/>
              <a:t>aths to future improvements</a:t>
            </a:r>
          </a:p>
          <a:p>
            <a:endParaRPr lang="en-US" b="0" dirty="0">
              <a:solidFill>
                <a:schemeClr val="accent6">
                  <a:lumMod val="60000"/>
                  <a:lumOff val="40000"/>
                </a:schemeClr>
              </a:solidFill>
            </a:endParaRPr>
          </a:p>
          <a:p>
            <a:pPr marL="0" indent="0"/>
            <a:r>
              <a:rPr lang="en-US" b="0" dirty="0">
                <a:solidFill>
                  <a:schemeClr val="accent6">
                    <a:lumMod val="60000"/>
                    <a:lumOff val="40000"/>
                  </a:schemeClr>
                </a:solidFill>
              </a:rPr>
              <a:t>Disclaimer</a:t>
            </a:r>
          </a:p>
          <a:p>
            <a:pPr marL="457200" indent="-457200">
              <a:buFont typeface="Arial" panose="020B0604020202020204" pitchFamily="34" charset="0"/>
              <a:buChar char="•"/>
            </a:pPr>
            <a:r>
              <a:rPr lang="en-US" b="0" dirty="0">
                <a:solidFill>
                  <a:schemeClr val="accent6">
                    <a:lumMod val="60000"/>
                    <a:lumOff val="40000"/>
                  </a:schemeClr>
                </a:solidFill>
              </a:rPr>
              <a:t>This is not a general course on ADCs</a:t>
            </a:r>
          </a:p>
          <a:p>
            <a:pPr marL="457200" indent="-457200">
              <a:buFont typeface="Arial" panose="020B0604020202020204" pitchFamily="34" charset="0"/>
              <a:buChar char="•"/>
            </a:pPr>
            <a:r>
              <a:rPr lang="en-US" dirty="0">
                <a:solidFill>
                  <a:schemeClr val="accent6">
                    <a:lumMod val="60000"/>
                    <a:lumOff val="40000"/>
                  </a:schemeClr>
                </a:solidFill>
              </a:rPr>
              <a:t>An onset of general course is in BP049, “general ADC design”</a:t>
            </a:r>
            <a:endParaRPr lang="en-US" b="0" dirty="0">
              <a:solidFill>
                <a:schemeClr val="accent6">
                  <a:lumMod val="60000"/>
                  <a:lumOff val="40000"/>
                </a:schemeClr>
              </a:solidFill>
            </a:endParaRPr>
          </a:p>
          <a:p>
            <a:pPr marL="457200" indent="-457200">
              <a:buFont typeface="Arial" panose="020B0604020202020204" pitchFamily="34" charset="0"/>
              <a:buChar char="•"/>
            </a:pPr>
            <a:endParaRPr lang="en-US" b="0" dirty="0"/>
          </a:p>
          <a:p>
            <a:pPr marL="457200" indent="-457200">
              <a:buFont typeface="Arial" panose="020B0604020202020204" pitchFamily="34" charset="0"/>
              <a:buChar char="•"/>
            </a:pPr>
            <a:endParaRPr lang="en-US" b="0" dirty="0"/>
          </a:p>
          <a:p>
            <a:endParaRPr lang="en-US" b="0" dirty="0"/>
          </a:p>
        </p:txBody>
      </p:sp>
      <p:sp>
        <p:nvSpPr>
          <p:cNvPr id="2" name="Footer Placeholder 1"/>
          <p:cNvSpPr>
            <a:spLocks noGrp="1"/>
          </p:cNvSpPr>
          <p:nvPr>
            <p:ph type="ftr" sz="quarter" idx="3"/>
          </p:nvPr>
        </p:nvSpPr>
        <p:spPr/>
        <p:txBody>
          <a:bodyPr/>
          <a:lstStyle/>
          <a:p>
            <a:pPr fontAlgn="auto">
              <a:spcBef>
                <a:spcPts val="0"/>
              </a:spcBef>
              <a:spcAft>
                <a:spcPts val="0"/>
              </a:spcAft>
              <a:defRPr/>
            </a:pPr>
            <a:r>
              <a:rPr lang="fr-FR" sz="1800" kern="0"/>
              <a:t>SARADC</a:t>
            </a:r>
            <a:endParaRPr lang="en-US" sz="1800" kern="0" dirty="0"/>
          </a:p>
        </p:txBody>
      </p:sp>
      <p:sp>
        <p:nvSpPr>
          <p:cNvPr id="3" name="Slide Number Placeholder 2"/>
          <p:cNvSpPr>
            <a:spLocks noGrp="1"/>
          </p:cNvSpPr>
          <p:nvPr>
            <p:ph type="sldNum" sz="quarter" idx="4"/>
          </p:nvPr>
        </p:nvSpPr>
        <p:spPr/>
        <p:txBody>
          <a:bodyPr/>
          <a:lstStyle/>
          <a:p>
            <a:pPr fontAlgn="auto">
              <a:spcBef>
                <a:spcPts val="0"/>
              </a:spcBef>
              <a:spcAft>
                <a:spcPts val="0"/>
              </a:spcAft>
              <a:defRPr/>
            </a:pPr>
            <a:fld id="{E8DDF170-D7BF-4AC6-91C0-048DC47A0C2D}" type="slidenum">
              <a:rPr lang="en-US" sz="1800" kern="0"/>
              <a:pPr fontAlgn="auto">
                <a:spcBef>
                  <a:spcPts val="0"/>
                </a:spcBef>
                <a:spcAft>
                  <a:spcPts val="0"/>
                </a:spcAft>
                <a:defRPr/>
              </a:pPr>
              <a:t>3</a:t>
            </a:fld>
            <a:endParaRPr lang="en-US" sz="1800" kern="0" dirty="0"/>
          </a:p>
        </p:txBody>
      </p:sp>
    </p:spTree>
    <p:extLst>
      <p:ext uri="{BB962C8B-B14F-4D97-AF65-F5344CB8AC3E}">
        <p14:creationId xmlns:p14="http://schemas.microsoft.com/office/powerpoint/2010/main" val="302803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62D5C2-AD27-51AE-8937-7EC7B1A1406A}"/>
              </a:ext>
            </a:extLst>
          </p:cNvPr>
          <p:cNvSpPr>
            <a:spLocks noGrp="1"/>
          </p:cNvSpPr>
          <p:nvPr>
            <p:ph type="title"/>
          </p:nvPr>
        </p:nvSpPr>
        <p:spPr/>
        <p:txBody>
          <a:bodyPr/>
          <a:lstStyle/>
          <a:p>
            <a:r>
              <a:rPr lang="en-US" dirty="0"/>
              <a:t>CDAC’s HIGH and LOW reference</a:t>
            </a:r>
          </a:p>
        </p:txBody>
      </p:sp>
      <p:sp>
        <p:nvSpPr>
          <p:cNvPr id="7" name="Content Placeholder 6">
            <a:extLst>
              <a:ext uri="{FF2B5EF4-FFF2-40B4-BE49-F238E27FC236}">
                <a16:creationId xmlns:a16="http://schemas.microsoft.com/office/drawing/2014/main" id="{CE5EA27E-3736-79EB-42CB-8082ED99CC40}"/>
              </a:ext>
            </a:extLst>
          </p:cNvPr>
          <p:cNvSpPr>
            <a:spLocks noGrp="1"/>
          </p:cNvSpPr>
          <p:nvPr>
            <p:ph idx="1"/>
          </p:nvPr>
        </p:nvSpPr>
        <p:spPr>
          <a:xfrm>
            <a:off x="629265" y="1295400"/>
            <a:ext cx="10972800" cy="4343400"/>
          </a:xfrm>
        </p:spPr>
        <p:txBody>
          <a:bodyPr/>
          <a:lstStyle/>
          <a:p>
            <a:r>
              <a:rPr lang="en-US" dirty="0"/>
              <a:t>In BALOR, ATON, ELFIS2, LARADIS, on-chip regulation options exist per elementary ADC</a:t>
            </a:r>
          </a:p>
          <a:p>
            <a:r>
              <a:rPr lang="en-US" dirty="0"/>
              <a:t>The unregulated VDDU can be regulated down to a HIGH, the VSSU is then used as LOW.</a:t>
            </a:r>
          </a:p>
          <a:p>
            <a:r>
              <a:rPr lang="en-US" dirty="0"/>
              <a:t>Following programmable modes exist:</a:t>
            </a:r>
          </a:p>
          <a:p>
            <a:pPr marL="1085850" lvl="1" indent="-342900">
              <a:buFont typeface="+mj-lt"/>
              <a:buAutoNum type="arabicPeriod"/>
            </a:pPr>
            <a:r>
              <a:rPr lang="en-US" dirty="0"/>
              <a:t>Bypass, i.e. the VCCU is used as HIGH reference, via a switch in each unit ADC.</a:t>
            </a:r>
          </a:p>
          <a:p>
            <a:pPr marL="1085850" lvl="1" indent="-342900">
              <a:buFont typeface="+mj-lt"/>
              <a:buAutoNum type="arabicPeriod"/>
            </a:pPr>
            <a:r>
              <a:rPr lang="en-US" dirty="0"/>
              <a:t>Feedback SF regulation: the local HIGH is made equal to a reference by feedback. </a:t>
            </a:r>
          </a:p>
          <a:p>
            <a:pPr marL="1085850" lvl="1" indent="-342900">
              <a:buFont typeface="+mj-lt"/>
              <a:buAutoNum type="arabicPeriod"/>
            </a:pPr>
            <a:r>
              <a:rPr lang="en-US" dirty="0"/>
              <a:t>Feed Forward (FF) regulation, referencing a dummy SF regulator stage.  It does not feedback, but it compensates for temperature etc.</a:t>
            </a:r>
          </a:p>
          <a:p>
            <a:pPr marL="1085850" lvl="1" indent="-342900">
              <a:buFont typeface="+mj-lt"/>
              <a:buAutoNum type="arabicPeriod"/>
            </a:pPr>
            <a:r>
              <a:rPr lang="en-US" dirty="0"/>
              <a:t>The SF is directly driven from a DAC voltage.  Same as FF, but there is no temperature and process compensation.</a:t>
            </a:r>
          </a:p>
          <a:p>
            <a:pPr marL="285750"/>
            <a:endParaRPr lang="en-US" dirty="0"/>
          </a:p>
          <a:p>
            <a:endParaRPr lang="en-US" dirty="0"/>
          </a:p>
        </p:txBody>
      </p:sp>
      <p:sp>
        <p:nvSpPr>
          <p:cNvPr id="4" name="Footer Placeholder 3">
            <a:extLst>
              <a:ext uri="{FF2B5EF4-FFF2-40B4-BE49-F238E27FC236}">
                <a16:creationId xmlns:a16="http://schemas.microsoft.com/office/drawing/2014/main" id="{7BAB9A69-621B-B2EE-909C-A4E639028FDD}"/>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a:p>
        </p:txBody>
      </p:sp>
      <p:sp>
        <p:nvSpPr>
          <p:cNvPr id="5" name="Slide Number Placeholder 4">
            <a:extLst>
              <a:ext uri="{FF2B5EF4-FFF2-40B4-BE49-F238E27FC236}">
                <a16:creationId xmlns:a16="http://schemas.microsoft.com/office/drawing/2014/main" id="{8544CDF8-74E8-FEF2-27C1-5E6159C98CD4}"/>
              </a:ext>
            </a:extLst>
          </p:cNvPr>
          <p:cNvSpPr>
            <a:spLocks noGrp="1"/>
          </p:cNvSpPr>
          <p:nvPr>
            <p:ph type="sldNum" sz="quarter" idx="4"/>
          </p:nvPr>
        </p:nvSpPr>
        <p:spPr/>
        <p:txBody>
          <a:bodyPr/>
          <a:lstStyle/>
          <a:p>
            <a:pPr fontAlgn="auto">
              <a:spcBef>
                <a:spcPts val="0"/>
              </a:spcBef>
              <a:spcAft>
                <a:spcPts val="0"/>
              </a:spcAft>
              <a:defRPr/>
            </a:pPr>
            <a:fld id="{C8E73D66-7D89-47D5-8BE6-71FE6777882F}" type="slidenum">
              <a:rPr lang="en-US" kern="0" smtClean="0"/>
              <a:pPr fontAlgn="auto">
                <a:spcBef>
                  <a:spcPts val="0"/>
                </a:spcBef>
                <a:spcAft>
                  <a:spcPts val="0"/>
                </a:spcAft>
                <a:defRPr/>
              </a:pPr>
              <a:t>30</a:t>
            </a:fld>
            <a:endParaRPr lang="en-US" kern="0" dirty="0"/>
          </a:p>
        </p:txBody>
      </p:sp>
    </p:spTree>
    <p:extLst>
      <p:ext uri="{BB962C8B-B14F-4D97-AF65-F5344CB8AC3E}">
        <p14:creationId xmlns:p14="http://schemas.microsoft.com/office/powerpoint/2010/main" val="337746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094F-56A0-C7AE-4E87-0BB63618BE92}"/>
              </a:ext>
            </a:extLst>
          </p:cNvPr>
          <p:cNvSpPr>
            <a:spLocks noGrp="1"/>
          </p:cNvSpPr>
          <p:nvPr>
            <p:ph type="title"/>
          </p:nvPr>
        </p:nvSpPr>
        <p:spPr>
          <a:xfrm>
            <a:off x="838200" y="262600"/>
            <a:ext cx="10515600" cy="1325563"/>
          </a:xfrm>
        </p:spPr>
        <p:txBody>
          <a:bodyPr/>
          <a:lstStyle/>
          <a:p>
            <a:r>
              <a:rPr lang="en-US" dirty="0"/>
              <a:t>Regulator Modes of operation</a:t>
            </a:r>
            <a:endParaRPr lang="nl-BE" dirty="0"/>
          </a:p>
        </p:txBody>
      </p:sp>
      <p:sp>
        <p:nvSpPr>
          <p:cNvPr id="4" name="Date Placeholder 3">
            <a:extLst>
              <a:ext uri="{FF2B5EF4-FFF2-40B4-BE49-F238E27FC236}">
                <a16:creationId xmlns:a16="http://schemas.microsoft.com/office/drawing/2014/main" id="{415F41CB-CA1C-E243-3C38-E7C9E4CDBC50}"/>
              </a:ext>
            </a:extLst>
          </p:cNvPr>
          <p:cNvSpPr>
            <a:spLocks noGrp="1"/>
          </p:cNvSpPr>
          <p:nvPr>
            <p:ph type="dt" sz="half" idx="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400" kern="1200" smtClean="0">
                <a:solidFill>
                  <a:schemeClr val="accent2">
                    <a:lumMod val="60000"/>
                    <a:lumOff val="40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208D7C02-6C9A-4400-A8B3-2BDB332AE552}" type="datetime3">
              <a:rPr lang="en-US" smtClean="0"/>
              <a:pPr>
                <a:defRPr/>
              </a:pPr>
              <a:t>14 October 2024</a:t>
            </a:fld>
            <a:endParaRPr lang="en-US" dirty="0"/>
          </a:p>
        </p:txBody>
      </p:sp>
      <p:sp>
        <p:nvSpPr>
          <p:cNvPr id="5" name="Footer Placeholder 4">
            <a:extLst>
              <a:ext uri="{FF2B5EF4-FFF2-40B4-BE49-F238E27FC236}">
                <a16:creationId xmlns:a16="http://schemas.microsoft.com/office/drawing/2014/main" id="{C7524946-3FBE-B39F-C8A9-3F0776BD09E3}"/>
              </a:ext>
            </a:extLst>
          </p:cNvPr>
          <p:cNvSpPr>
            <a:spLocks noGrp="1"/>
          </p:cNvSpPr>
          <p:nvPr>
            <p:ph type="ftr" sz="quarter" idx="3"/>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400" kern="1200" smtClean="0">
                <a:solidFill>
                  <a:schemeClr val="accent2">
                    <a:lumMod val="60000"/>
                    <a:lumOff val="40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6331D6A2-ED0A-B2F5-7E65-114B8EEB1E88}"/>
              </a:ext>
            </a:extLst>
          </p:cNvPr>
          <p:cNvSpPr>
            <a:spLocks noGrp="1"/>
          </p:cNvSpPr>
          <p:nvPr>
            <p:ph type="sldNum" sz="quarter" idx="4"/>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accent2">
                    <a:lumMod val="60000"/>
                    <a:lumOff val="40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D19C2587-FF4B-422C-B168-E803C62EEB52}" type="slidenum">
              <a:rPr lang="en-US" smtClean="0"/>
              <a:pPr>
                <a:defRPr/>
              </a:pPr>
              <a:t>31</a:t>
            </a:fld>
            <a:endParaRPr lang="en-US" dirty="0"/>
          </a:p>
        </p:txBody>
      </p:sp>
      <p:pic>
        <p:nvPicPr>
          <p:cNvPr id="8" name="Picture 7">
            <a:extLst>
              <a:ext uri="{FF2B5EF4-FFF2-40B4-BE49-F238E27FC236}">
                <a16:creationId xmlns:a16="http://schemas.microsoft.com/office/drawing/2014/main" id="{A79188C1-BB38-0AFB-1CFF-3758FEB635E1}"/>
              </a:ext>
            </a:extLst>
          </p:cNvPr>
          <p:cNvPicPr>
            <a:picLocks noChangeAspect="1"/>
          </p:cNvPicPr>
          <p:nvPr/>
        </p:nvPicPr>
        <p:blipFill rotWithShape="1">
          <a:blip r:embed="rId2"/>
          <a:srcRect l="4049" t="6779" r="3855"/>
          <a:stretch/>
        </p:blipFill>
        <p:spPr>
          <a:xfrm>
            <a:off x="304800" y="1155437"/>
            <a:ext cx="5103874" cy="2337326"/>
          </a:xfrm>
          <a:prstGeom prst="rect">
            <a:avLst/>
          </a:prstGeom>
        </p:spPr>
      </p:pic>
      <p:pic>
        <p:nvPicPr>
          <p:cNvPr id="9" name="Picture 8">
            <a:extLst>
              <a:ext uri="{FF2B5EF4-FFF2-40B4-BE49-F238E27FC236}">
                <a16:creationId xmlns:a16="http://schemas.microsoft.com/office/drawing/2014/main" id="{8312C8AA-CE97-A297-A846-22F1CCDFF6CD}"/>
              </a:ext>
            </a:extLst>
          </p:cNvPr>
          <p:cNvPicPr>
            <a:picLocks noChangeAspect="1"/>
          </p:cNvPicPr>
          <p:nvPr/>
        </p:nvPicPr>
        <p:blipFill rotWithShape="1">
          <a:blip r:embed="rId2"/>
          <a:srcRect l="4049" t="6779" r="3855"/>
          <a:stretch/>
        </p:blipFill>
        <p:spPr>
          <a:xfrm>
            <a:off x="6629400" y="1155437"/>
            <a:ext cx="5103874" cy="2337326"/>
          </a:xfrm>
          <a:prstGeom prst="rect">
            <a:avLst/>
          </a:prstGeom>
        </p:spPr>
      </p:pic>
      <p:pic>
        <p:nvPicPr>
          <p:cNvPr id="10" name="Picture 9">
            <a:extLst>
              <a:ext uri="{FF2B5EF4-FFF2-40B4-BE49-F238E27FC236}">
                <a16:creationId xmlns:a16="http://schemas.microsoft.com/office/drawing/2014/main" id="{D42E2E77-0009-D5DA-0AD7-C262E69225CE}"/>
              </a:ext>
            </a:extLst>
          </p:cNvPr>
          <p:cNvPicPr>
            <a:picLocks noChangeAspect="1"/>
          </p:cNvPicPr>
          <p:nvPr/>
        </p:nvPicPr>
        <p:blipFill rotWithShape="1">
          <a:blip r:embed="rId2"/>
          <a:srcRect l="4049" t="6779" r="3855"/>
          <a:stretch/>
        </p:blipFill>
        <p:spPr>
          <a:xfrm>
            <a:off x="304800" y="3784337"/>
            <a:ext cx="5103874" cy="2337326"/>
          </a:xfrm>
          <a:prstGeom prst="rect">
            <a:avLst/>
          </a:prstGeom>
        </p:spPr>
      </p:pic>
      <p:pic>
        <p:nvPicPr>
          <p:cNvPr id="11" name="Picture 10">
            <a:extLst>
              <a:ext uri="{FF2B5EF4-FFF2-40B4-BE49-F238E27FC236}">
                <a16:creationId xmlns:a16="http://schemas.microsoft.com/office/drawing/2014/main" id="{FE3CA8D0-56D5-2D3B-8C1B-B0A30F29E0C2}"/>
              </a:ext>
            </a:extLst>
          </p:cNvPr>
          <p:cNvPicPr>
            <a:picLocks noChangeAspect="1"/>
          </p:cNvPicPr>
          <p:nvPr/>
        </p:nvPicPr>
        <p:blipFill rotWithShape="1">
          <a:blip r:embed="rId2"/>
          <a:srcRect l="4049" t="6779" r="3855"/>
          <a:stretch/>
        </p:blipFill>
        <p:spPr>
          <a:xfrm>
            <a:off x="6629400" y="3784337"/>
            <a:ext cx="5103874" cy="2337326"/>
          </a:xfrm>
          <a:prstGeom prst="rect">
            <a:avLst/>
          </a:prstGeom>
        </p:spPr>
      </p:pic>
      <p:cxnSp>
        <p:nvCxnSpPr>
          <p:cNvPr id="13" name="Straight Connector 12">
            <a:extLst>
              <a:ext uri="{FF2B5EF4-FFF2-40B4-BE49-F238E27FC236}">
                <a16:creationId xmlns:a16="http://schemas.microsoft.com/office/drawing/2014/main" id="{BD54EBB0-4028-C35E-EC51-94902CC9E114}"/>
              </a:ext>
            </a:extLst>
          </p:cNvPr>
          <p:cNvCxnSpPr/>
          <p:nvPr/>
        </p:nvCxnSpPr>
        <p:spPr bwMode="auto">
          <a:xfrm>
            <a:off x="1295400" y="1752600"/>
            <a:ext cx="19812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B950BDB4-4070-D7D1-A563-2598964468D5}"/>
              </a:ext>
            </a:extLst>
          </p:cNvPr>
          <p:cNvCxnSpPr/>
          <p:nvPr/>
        </p:nvCxnSpPr>
        <p:spPr bwMode="auto">
          <a:xfrm>
            <a:off x="3429000" y="1905000"/>
            <a:ext cx="0" cy="1371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91879264-7412-C003-C63A-35339ED12EB0}"/>
              </a:ext>
            </a:extLst>
          </p:cNvPr>
          <p:cNvCxnSpPr>
            <a:cxnSpLocks/>
          </p:cNvCxnSpPr>
          <p:nvPr/>
        </p:nvCxnSpPr>
        <p:spPr bwMode="auto">
          <a:xfrm flipV="1">
            <a:off x="2514600" y="1219200"/>
            <a:ext cx="0" cy="533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7BFA040-D1A7-E7D6-3537-EF9B9B144AD0}"/>
              </a:ext>
            </a:extLst>
          </p:cNvPr>
          <p:cNvCxnSpPr>
            <a:cxnSpLocks/>
          </p:cNvCxnSpPr>
          <p:nvPr/>
        </p:nvCxnSpPr>
        <p:spPr bwMode="auto">
          <a:xfrm flipV="1">
            <a:off x="3759200" y="1219200"/>
            <a:ext cx="0" cy="533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F6563212-5426-F392-70E7-2C3021EC7829}"/>
              </a:ext>
            </a:extLst>
          </p:cNvPr>
          <p:cNvCxnSpPr>
            <a:cxnSpLocks/>
          </p:cNvCxnSpPr>
          <p:nvPr/>
        </p:nvCxnSpPr>
        <p:spPr bwMode="auto">
          <a:xfrm>
            <a:off x="2514600" y="1228725"/>
            <a:ext cx="12446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DE37701A-653A-C5E8-969A-638E798FC616}"/>
              </a:ext>
            </a:extLst>
          </p:cNvPr>
          <p:cNvCxnSpPr>
            <a:cxnSpLocks/>
          </p:cNvCxnSpPr>
          <p:nvPr/>
        </p:nvCxnSpPr>
        <p:spPr bwMode="auto">
          <a:xfrm flipV="1">
            <a:off x="3759200" y="1752600"/>
            <a:ext cx="508000" cy="476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89A360E8-EDED-8CDD-8076-B10659D6620C}"/>
              </a:ext>
            </a:extLst>
          </p:cNvPr>
          <p:cNvCxnSpPr>
            <a:cxnSpLocks/>
          </p:cNvCxnSpPr>
          <p:nvPr/>
        </p:nvCxnSpPr>
        <p:spPr bwMode="auto">
          <a:xfrm>
            <a:off x="4362062" y="1905000"/>
            <a:ext cx="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F5C85926-34AD-237F-FC28-DA6BD73AD088}"/>
              </a:ext>
            </a:extLst>
          </p:cNvPr>
          <p:cNvCxnSpPr>
            <a:cxnSpLocks/>
          </p:cNvCxnSpPr>
          <p:nvPr/>
        </p:nvCxnSpPr>
        <p:spPr bwMode="auto">
          <a:xfrm>
            <a:off x="2514600" y="2814637"/>
            <a:ext cx="939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129FE46C-7556-4E1D-A2B9-871919497146}"/>
              </a:ext>
            </a:extLst>
          </p:cNvPr>
          <p:cNvCxnSpPr>
            <a:cxnSpLocks/>
          </p:cNvCxnSpPr>
          <p:nvPr/>
        </p:nvCxnSpPr>
        <p:spPr bwMode="auto">
          <a:xfrm>
            <a:off x="1905000" y="2814637"/>
            <a:ext cx="3302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BDC81B71-F3AC-7F14-665F-CC583195E422}"/>
              </a:ext>
            </a:extLst>
          </p:cNvPr>
          <p:cNvCxnSpPr>
            <a:cxnSpLocks/>
          </p:cNvCxnSpPr>
          <p:nvPr/>
        </p:nvCxnSpPr>
        <p:spPr bwMode="auto">
          <a:xfrm>
            <a:off x="1905000" y="2286000"/>
            <a:ext cx="0" cy="533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735B54BB-38D4-E737-FC5E-175898544B52}"/>
              </a:ext>
            </a:extLst>
          </p:cNvPr>
          <p:cNvCxnSpPr>
            <a:cxnSpLocks/>
          </p:cNvCxnSpPr>
          <p:nvPr/>
        </p:nvCxnSpPr>
        <p:spPr bwMode="auto">
          <a:xfrm>
            <a:off x="762000" y="2286000"/>
            <a:ext cx="11430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2EA57FF2-9590-E0CD-7054-FC4BC6A20201}"/>
              </a:ext>
            </a:extLst>
          </p:cNvPr>
          <p:cNvCxnSpPr>
            <a:cxnSpLocks/>
          </p:cNvCxnSpPr>
          <p:nvPr/>
        </p:nvCxnSpPr>
        <p:spPr bwMode="auto">
          <a:xfrm flipV="1">
            <a:off x="762000" y="1828800"/>
            <a:ext cx="0" cy="4572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50828D0B-20E3-1647-1783-0DC6F0FDDD26}"/>
              </a:ext>
            </a:extLst>
          </p:cNvPr>
          <p:cNvCxnSpPr>
            <a:cxnSpLocks/>
          </p:cNvCxnSpPr>
          <p:nvPr/>
        </p:nvCxnSpPr>
        <p:spPr bwMode="auto">
          <a:xfrm flipV="1">
            <a:off x="8839200" y="1219200"/>
            <a:ext cx="0" cy="533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20C6E13F-22C0-434A-DC3B-B73BC09DA250}"/>
              </a:ext>
            </a:extLst>
          </p:cNvPr>
          <p:cNvCxnSpPr>
            <a:cxnSpLocks/>
          </p:cNvCxnSpPr>
          <p:nvPr/>
        </p:nvCxnSpPr>
        <p:spPr bwMode="auto">
          <a:xfrm flipV="1">
            <a:off x="10083800" y="1219200"/>
            <a:ext cx="0" cy="533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F34126D3-0B99-F530-7955-DB83C5C8361E}"/>
              </a:ext>
            </a:extLst>
          </p:cNvPr>
          <p:cNvCxnSpPr>
            <a:cxnSpLocks/>
          </p:cNvCxnSpPr>
          <p:nvPr/>
        </p:nvCxnSpPr>
        <p:spPr bwMode="auto">
          <a:xfrm>
            <a:off x="8839200" y="1228725"/>
            <a:ext cx="12446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C6201D0D-3804-4161-A09A-CC2E85663D0C}"/>
              </a:ext>
            </a:extLst>
          </p:cNvPr>
          <p:cNvCxnSpPr>
            <a:cxnSpLocks/>
          </p:cNvCxnSpPr>
          <p:nvPr/>
        </p:nvCxnSpPr>
        <p:spPr bwMode="auto">
          <a:xfrm flipV="1">
            <a:off x="10083800" y="1752600"/>
            <a:ext cx="508000" cy="476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C387486-3DD4-D69E-003B-8835045DCA2B}"/>
              </a:ext>
            </a:extLst>
          </p:cNvPr>
          <p:cNvCxnSpPr>
            <a:cxnSpLocks/>
          </p:cNvCxnSpPr>
          <p:nvPr/>
        </p:nvCxnSpPr>
        <p:spPr bwMode="auto">
          <a:xfrm>
            <a:off x="10705324" y="1905000"/>
            <a:ext cx="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90651C2A-46F0-0614-E7FA-504B0CBB56C7}"/>
              </a:ext>
            </a:extLst>
          </p:cNvPr>
          <p:cNvCxnSpPr>
            <a:cxnSpLocks/>
          </p:cNvCxnSpPr>
          <p:nvPr/>
        </p:nvCxnSpPr>
        <p:spPr bwMode="auto">
          <a:xfrm>
            <a:off x="7086600" y="2286000"/>
            <a:ext cx="11430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6450CF0F-8B38-4B00-6AC8-83DC21A49318}"/>
              </a:ext>
            </a:extLst>
          </p:cNvPr>
          <p:cNvCxnSpPr>
            <a:cxnSpLocks/>
          </p:cNvCxnSpPr>
          <p:nvPr/>
        </p:nvCxnSpPr>
        <p:spPr bwMode="auto">
          <a:xfrm flipV="1">
            <a:off x="7086600" y="1828800"/>
            <a:ext cx="0" cy="4572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CC609C4-1A59-B25F-E21F-C2F68C660F06}"/>
              </a:ext>
            </a:extLst>
          </p:cNvPr>
          <p:cNvCxnSpPr>
            <a:cxnSpLocks/>
          </p:cNvCxnSpPr>
          <p:nvPr/>
        </p:nvCxnSpPr>
        <p:spPr bwMode="auto">
          <a:xfrm>
            <a:off x="7543800" y="1752600"/>
            <a:ext cx="12954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7637AB03-1387-4844-3D03-2538FB458279}"/>
              </a:ext>
            </a:extLst>
          </p:cNvPr>
          <p:cNvCxnSpPr>
            <a:cxnSpLocks/>
          </p:cNvCxnSpPr>
          <p:nvPr/>
        </p:nvCxnSpPr>
        <p:spPr bwMode="auto">
          <a:xfrm flipV="1">
            <a:off x="8229600" y="1752600"/>
            <a:ext cx="0" cy="533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25D270E0-71CD-24B1-8E93-0A8A5A3EF407}"/>
              </a:ext>
            </a:extLst>
          </p:cNvPr>
          <p:cNvCxnSpPr>
            <a:cxnSpLocks/>
          </p:cNvCxnSpPr>
          <p:nvPr/>
        </p:nvCxnSpPr>
        <p:spPr bwMode="auto">
          <a:xfrm>
            <a:off x="762000" y="4876800"/>
            <a:ext cx="35814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C01B6137-39A9-5359-5E6C-81CD45479B7A}"/>
              </a:ext>
            </a:extLst>
          </p:cNvPr>
          <p:cNvCxnSpPr>
            <a:cxnSpLocks/>
          </p:cNvCxnSpPr>
          <p:nvPr/>
        </p:nvCxnSpPr>
        <p:spPr bwMode="auto">
          <a:xfrm flipV="1">
            <a:off x="762000" y="4419600"/>
            <a:ext cx="0" cy="4572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541CDAFD-C1E3-ACAD-9AA6-BB3892C276AB}"/>
              </a:ext>
            </a:extLst>
          </p:cNvPr>
          <p:cNvCxnSpPr>
            <a:cxnSpLocks/>
          </p:cNvCxnSpPr>
          <p:nvPr/>
        </p:nvCxnSpPr>
        <p:spPr bwMode="auto">
          <a:xfrm>
            <a:off x="4371393" y="4572000"/>
            <a:ext cx="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88F560C4-7D51-8D0F-57C8-14BED5CD3F64}"/>
              </a:ext>
            </a:extLst>
          </p:cNvPr>
          <p:cNvCxnSpPr>
            <a:cxnSpLocks/>
          </p:cNvCxnSpPr>
          <p:nvPr/>
        </p:nvCxnSpPr>
        <p:spPr bwMode="auto">
          <a:xfrm flipV="1">
            <a:off x="3759200" y="3830928"/>
            <a:ext cx="0" cy="533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52353837-5EEC-DD7A-618F-51CBF9A7849D}"/>
              </a:ext>
            </a:extLst>
          </p:cNvPr>
          <p:cNvCxnSpPr>
            <a:cxnSpLocks/>
          </p:cNvCxnSpPr>
          <p:nvPr/>
        </p:nvCxnSpPr>
        <p:spPr bwMode="auto">
          <a:xfrm>
            <a:off x="2438400" y="3840453"/>
            <a:ext cx="1320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8B3A3CAA-CD1E-B8C4-EB5B-C13CC72F353B}"/>
              </a:ext>
            </a:extLst>
          </p:cNvPr>
          <p:cNvCxnSpPr>
            <a:cxnSpLocks/>
          </p:cNvCxnSpPr>
          <p:nvPr/>
        </p:nvCxnSpPr>
        <p:spPr bwMode="auto">
          <a:xfrm flipV="1">
            <a:off x="3759200" y="4364328"/>
            <a:ext cx="508000" cy="476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DD19A8A4-B783-95EA-488F-61A535CDC2CE}"/>
              </a:ext>
            </a:extLst>
          </p:cNvPr>
          <p:cNvCxnSpPr>
            <a:cxnSpLocks/>
          </p:cNvCxnSpPr>
          <p:nvPr/>
        </p:nvCxnSpPr>
        <p:spPr bwMode="auto">
          <a:xfrm>
            <a:off x="1219200" y="4364328"/>
            <a:ext cx="12192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29EA08D0-8232-9DE3-75D8-2B17B107F877}"/>
              </a:ext>
            </a:extLst>
          </p:cNvPr>
          <p:cNvCxnSpPr>
            <a:cxnSpLocks/>
          </p:cNvCxnSpPr>
          <p:nvPr/>
        </p:nvCxnSpPr>
        <p:spPr bwMode="auto">
          <a:xfrm flipV="1">
            <a:off x="2438400" y="3840453"/>
            <a:ext cx="0" cy="533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AFDC5C36-42F0-6D2E-6971-60B2CC1AE240}"/>
              </a:ext>
            </a:extLst>
          </p:cNvPr>
          <p:cNvCxnSpPr>
            <a:cxnSpLocks/>
          </p:cNvCxnSpPr>
          <p:nvPr/>
        </p:nvCxnSpPr>
        <p:spPr bwMode="auto">
          <a:xfrm>
            <a:off x="10700187" y="3840453"/>
            <a:ext cx="0" cy="1501194"/>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77" name="TextBox 76">
            <a:extLst>
              <a:ext uri="{FF2B5EF4-FFF2-40B4-BE49-F238E27FC236}">
                <a16:creationId xmlns:a16="http://schemas.microsoft.com/office/drawing/2014/main" id="{E3F1AB94-2DAA-B0A9-D91F-41CEFD6B11DA}"/>
              </a:ext>
            </a:extLst>
          </p:cNvPr>
          <p:cNvSpPr txBox="1"/>
          <p:nvPr/>
        </p:nvSpPr>
        <p:spPr>
          <a:xfrm>
            <a:off x="1130300" y="3333802"/>
            <a:ext cx="4597399" cy="369332"/>
          </a:xfrm>
          <a:prstGeom prst="rect">
            <a:avLst/>
          </a:prstGeom>
          <a:noFill/>
        </p:spPr>
        <p:txBody>
          <a:bodyPr wrap="square" rtlCol="0">
            <a:spAutoFit/>
          </a:bodyPr>
          <a:lstStyle/>
          <a:p>
            <a:pPr algn="ctr"/>
            <a:r>
              <a:rPr lang="en-GB" dirty="0">
                <a:highlight>
                  <a:srgbClr val="FFFEFE"/>
                </a:highlight>
              </a:rPr>
              <a:t>Feedforward mode (FF)</a:t>
            </a:r>
          </a:p>
        </p:txBody>
      </p:sp>
      <p:sp>
        <p:nvSpPr>
          <p:cNvPr id="78" name="TextBox 77">
            <a:extLst>
              <a:ext uri="{FF2B5EF4-FFF2-40B4-BE49-F238E27FC236}">
                <a16:creationId xmlns:a16="http://schemas.microsoft.com/office/drawing/2014/main" id="{D1CD0CE5-7B8C-6D02-BF10-AAA24CC67F85}"/>
              </a:ext>
            </a:extLst>
          </p:cNvPr>
          <p:cNvSpPr txBox="1"/>
          <p:nvPr/>
        </p:nvSpPr>
        <p:spPr>
          <a:xfrm>
            <a:off x="1231900" y="6057131"/>
            <a:ext cx="3733800" cy="369332"/>
          </a:xfrm>
          <a:prstGeom prst="rect">
            <a:avLst/>
          </a:prstGeom>
          <a:noFill/>
        </p:spPr>
        <p:txBody>
          <a:bodyPr wrap="square" rtlCol="0">
            <a:spAutoFit/>
          </a:bodyPr>
          <a:lstStyle/>
          <a:p>
            <a:pPr algn="ctr"/>
            <a:r>
              <a:rPr lang="en-GB" dirty="0">
                <a:highlight>
                  <a:srgbClr val="FFFEFE"/>
                </a:highlight>
              </a:rPr>
              <a:t>Feedback over SF (Full Regulator)</a:t>
            </a:r>
          </a:p>
        </p:txBody>
      </p:sp>
      <p:sp>
        <p:nvSpPr>
          <p:cNvPr id="79" name="TextBox 78">
            <a:extLst>
              <a:ext uri="{FF2B5EF4-FFF2-40B4-BE49-F238E27FC236}">
                <a16:creationId xmlns:a16="http://schemas.microsoft.com/office/drawing/2014/main" id="{7F482B9E-0D7D-AAC7-7870-956A6F167C3F}"/>
              </a:ext>
            </a:extLst>
          </p:cNvPr>
          <p:cNvSpPr txBox="1"/>
          <p:nvPr/>
        </p:nvSpPr>
        <p:spPr>
          <a:xfrm>
            <a:off x="6850888" y="3324226"/>
            <a:ext cx="5036312" cy="369332"/>
          </a:xfrm>
          <a:prstGeom prst="rect">
            <a:avLst/>
          </a:prstGeom>
          <a:noFill/>
        </p:spPr>
        <p:txBody>
          <a:bodyPr wrap="square" rtlCol="0">
            <a:spAutoFit/>
          </a:bodyPr>
          <a:lstStyle/>
          <a:p>
            <a:pPr algn="ctr"/>
            <a:r>
              <a:rPr lang="en-GB" dirty="0">
                <a:highlight>
                  <a:srgbClr val="FFFEFE"/>
                </a:highlight>
              </a:rPr>
              <a:t>DAC + buffer drives the SF gate (UG Buffered) </a:t>
            </a:r>
          </a:p>
        </p:txBody>
      </p:sp>
      <p:sp>
        <p:nvSpPr>
          <p:cNvPr id="80" name="TextBox 79">
            <a:extLst>
              <a:ext uri="{FF2B5EF4-FFF2-40B4-BE49-F238E27FC236}">
                <a16:creationId xmlns:a16="http://schemas.microsoft.com/office/drawing/2014/main" id="{97A31FD7-F845-B51C-B3EE-9BC0CBF0152A}"/>
              </a:ext>
            </a:extLst>
          </p:cNvPr>
          <p:cNvSpPr txBox="1"/>
          <p:nvPr/>
        </p:nvSpPr>
        <p:spPr>
          <a:xfrm>
            <a:off x="7542274" y="6040951"/>
            <a:ext cx="3733800" cy="369332"/>
          </a:xfrm>
          <a:prstGeom prst="rect">
            <a:avLst/>
          </a:prstGeom>
          <a:noFill/>
        </p:spPr>
        <p:txBody>
          <a:bodyPr wrap="square" rtlCol="0">
            <a:spAutoFit/>
          </a:bodyPr>
          <a:lstStyle/>
          <a:p>
            <a:pPr algn="ctr"/>
            <a:r>
              <a:rPr lang="en-GB" dirty="0">
                <a:highlight>
                  <a:srgbClr val="FFFEFE"/>
                </a:highlight>
              </a:rPr>
              <a:t>Bypass (SF as switch fully on)</a:t>
            </a:r>
          </a:p>
        </p:txBody>
      </p:sp>
      <p:cxnSp>
        <p:nvCxnSpPr>
          <p:cNvPr id="3" name="Straight Connector 2">
            <a:extLst>
              <a:ext uri="{FF2B5EF4-FFF2-40B4-BE49-F238E27FC236}">
                <a16:creationId xmlns:a16="http://schemas.microsoft.com/office/drawing/2014/main" id="{7A19CB50-56BD-8513-406E-352F2A2521FF}"/>
              </a:ext>
            </a:extLst>
          </p:cNvPr>
          <p:cNvCxnSpPr>
            <a:cxnSpLocks/>
          </p:cNvCxnSpPr>
          <p:nvPr/>
        </p:nvCxnSpPr>
        <p:spPr bwMode="auto">
          <a:xfrm flipV="1">
            <a:off x="8839200" y="3852200"/>
            <a:ext cx="0" cy="533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ACE04148-A177-0534-56B6-B58826F3C67F}"/>
              </a:ext>
            </a:extLst>
          </p:cNvPr>
          <p:cNvCxnSpPr>
            <a:cxnSpLocks/>
          </p:cNvCxnSpPr>
          <p:nvPr/>
        </p:nvCxnSpPr>
        <p:spPr bwMode="auto">
          <a:xfrm flipV="1">
            <a:off x="10083800" y="3852200"/>
            <a:ext cx="0" cy="533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1AC66BDA-1727-B6D4-B378-4958D59928E0}"/>
              </a:ext>
            </a:extLst>
          </p:cNvPr>
          <p:cNvCxnSpPr>
            <a:cxnSpLocks/>
          </p:cNvCxnSpPr>
          <p:nvPr/>
        </p:nvCxnSpPr>
        <p:spPr bwMode="auto">
          <a:xfrm>
            <a:off x="8839200" y="3861725"/>
            <a:ext cx="12446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489F4FB-3898-DEA7-40B2-0C8021CCC3E8}"/>
              </a:ext>
            </a:extLst>
          </p:cNvPr>
          <p:cNvCxnSpPr>
            <a:cxnSpLocks/>
          </p:cNvCxnSpPr>
          <p:nvPr/>
        </p:nvCxnSpPr>
        <p:spPr bwMode="auto">
          <a:xfrm flipV="1">
            <a:off x="10083800" y="4385600"/>
            <a:ext cx="508000" cy="476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C155BB70-052F-290E-ED52-845F5E52CAA1}"/>
              </a:ext>
            </a:extLst>
          </p:cNvPr>
          <p:cNvCxnSpPr>
            <a:cxnSpLocks/>
          </p:cNvCxnSpPr>
          <p:nvPr/>
        </p:nvCxnSpPr>
        <p:spPr bwMode="auto">
          <a:xfrm>
            <a:off x="8229600" y="4385600"/>
            <a:ext cx="6096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B9F8F4CE-E284-FCF5-4A10-0C025DF0412A}"/>
              </a:ext>
            </a:extLst>
          </p:cNvPr>
          <p:cNvCxnSpPr>
            <a:cxnSpLocks/>
          </p:cNvCxnSpPr>
          <p:nvPr/>
        </p:nvCxnSpPr>
        <p:spPr bwMode="auto">
          <a:xfrm flipV="1">
            <a:off x="8245151" y="3886200"/>
            <a:ext cx="0" cy="533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734314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26FE-E017-D8B2-E9CC-930812900A81}"/>
              </a:ext>
            </a:extLst>
          </p:cNvPr>
          <p:cNvSpPr>
            <a:spLocks noGrp="1"/>
          </p:cNvSpPr>
          <p:nvPr>
            <p:ph type="title"/>
          </p:nvPr>
        </p:nvSpPr>
        <p:spPr/>
        <p:txBody>
          <a:bodyPr/>
          <a:lstStyle/>
          <a:p>
            <a:r>
              <a:rPr lang="en-US" dirty="0"/>
              <a:t>VDDU / VSSU network</a:t>
            </a:r>
          </a:p>
        </p:txBody>
      </p:sp>
      <p:sp>
        <p:nvSpPr>
          <p:cNvPr id="3" name="Content Placeholder 2">
            <a:extLst>
              <a:ext uri="{FF2B5EF4-FFF2-40B4-BE49-F238E27FC236}">
                <a16:creationId xmlns:a16="http://schemas.microsoft.com/office/drawing/2014/main" id="{D0F75F5A-CF42-88BA-DB0B-59B9EF6A4EE0}"/>
              </a:ext>
            </a:extLst>
          </p:cNvPr>
          <p:cNvSpPr>
            <a:spLocks noGrp="1"/>
          </p:cNvSpPr>
          <p:nvPr>
            <p:ph idx="1"/>
          </p:nvPr>
        </p:nvSpPr>
        <p:spPr/>
        <p:txBody>
          <a:bodyPr/>
          <a:lstStyle/>
          <a:p>
            <a:r>
              <a:rPr lang="en-US" dirty="0"/>
              <a:t>In order to limit the “IR drop” generated crosstalk, two viewpoints:</a:t>
            </a:r>
          </a:p>
          <a:p>
            <a:pPr marL="285750"/>
            <a:endParaRPr lang="en-US" dirty="0"/>
          </a:p>
          <a:p>
            <a:pPr marL="1028700" lvl="1"/>
            <a:r>
              <a:rPr lang="en-US" dirty="0"/>
              <a:t>VDDU/VSSU (or VCCU/VEEU) wires are separated per [interleaving] phase (i.e. elementary ADC) and joined at the bondpad (as in Balor, </a:t>
            </a:r>
            <a:r>
              <a:rPr lang="en-US" dirty="0" err="1"/>
              <a:t>Laradis</a:t>
            </a:r>
            <a:r>
              <a:rPr lang="en-US" dirty="0"/>
              <a:t>…)</a:t>
            </a:r>
          </a:p>
          <a:p>
            <a:pPr marL="1028700" lvl="1"/>
            <a:endParaRPr lang="en-US" dirty="0"/>
          </a:p>
          <a:p>
            <a:pPr marL="1028700" lvl="1"/>
            <a:r>
              <a:rPr lang="en-US" dirty="0"/>
              <a:t>Have a single low impedance track (as in Aton).  A simple design, and an unquantified risk on phase to phase crosstalk.</a:t>
            </a:r>
          </a:p>
          <a:p>
            <a:endParaRPr lang="en-US" dirty="0"/>
          </a:p>
          <a:p>
            <a:endParaRPr lang="en-US" dirty="0"/>
          </a:p>
          <a:p>
            <a:endParaRPr lang="en-US" dirty="0"/>
          </a:p>
          <a:p>
            <a:r>
              <a:rPr lang="en-US" dirty="0" err="1"/>
              <a:t>Furtheron</a:t>
            </a:r>
            <a:r>
              <a:rPr lang="en-US" dirty="0"/>
              <a:t> we will discuss possible further improvements to limit phase to phase crosstalk.</a:t>
            </a:r>
          </a:p>
          <a:p>
            <a:endParaRPr lang="en-US" dirty="0"/>
          </a:p>
        </p:txBody>
      </p:sp>
      <p:sp>
        <p:nvSpPr>
          <p:cNvPr id="4" name="Date Placeholder 3">
            <a:extLst>
              <a:ext uri="{FF2B5EF4-FFF2-40B4-BE49-F238E27FC236}">
                <a16:creationId xmlns:a16="http://schemas.microsoft.com/office/drawing/2014/main" id="{3F737C92-FCD0-415B-9B53-4B0A081D4792}"/>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0482C519-1ED3-9082-F9E2-8B78847B46C8}"/>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96E71463-7398-4CF1-9F15-038A10C94B5A}"/>
              </a:ext>
            </a:extLst>
          </p:cNvPr>
          <p:cNvSpPr>
            <a:spLocks noGrp="1"/>
          </p:cNvSpPr>
          <p:nvPr>
            <p:ph type="sldNum" sz="quarter" idx="4"/>
          </p:nvPr>
        </p:nvSpPr>
        <p:spPr/>
        <p:txBody>
          <a:bodyPr/>
          <a:lstStyle/>
          <a:p>
            <a:pPr>
              <a:defRPr/>
            </a:pPr>
            <a:fld id="{D19C2587-FF4B-422C-B168-E803C62EEB52}" type="slidenum">
              <a:rPr lang="en-US" smtClean="0"/>
              <a:pPr>
                <a:defRPr/>
              </a:pPr>
              <a:t>32</a:t>
            </a:fld>
            <a:endParaRPr lang="en-US" dirty="0"/>
          </a:p>
        </p:txBody>
      </p:sp>
    </p:spTree>
    <p:extLst>
      <p:ext uri="{BB962C8B-B14F-4D97-AF65-F5344CB8AC3E}">
        <p14:creationId xmlns:p14="http://schemas.microsoft.com/office/powerpoint/2010/main" val="3335298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602C-1D56-D40A-AB44-5B3B469492B5}"/>
              </a:ext>
            </a:extLst>
          </p:cNvPr>
          <p:cNvSpPr>
            <a:spLocks noGrp="1"/>
          </p:cNvSpPr>
          <p:nvPr>
            <p:ph type="ctrTitle"/>
          </p:nvPr>
        </p:nvSpPr>
        <p:spPr/>
        <p:txBody>
          <a:bodyPr/>
          <a:lstStyle/>
          <a:p>
            <a:r>
              <a:rPr lang="en-US" dirty="0"/>
              <a:t>Double conversion and </a:t>
            </a:r>
            <a:r>
              <a:rPr lang="en-US" dirty="0" err="1"/>
              <a:t>postcorrection</a:t>
            </a:r>
            <a:endParaRPr lang="en-US" dirty="0"/>
          </a:p>
        </p:txBody>
      </p:sp>
      <p:sp>
        <p:nvSpPr>
          <p:cNvPr id="7" name="Subtitle 6">
            <a:extLst>
              <a:ext uri="{FF2B5EF4-FFF2-40B4-BE49-F238E27FC236}">
                <a16:creationId xmlns:a16="http://schemas.microsoft.com/office/drawing/2014/main" id="{600EE5F4-21B6-F3BD-2F49-2177E900C8BC}"/>
              </a:ext>
            </a:extLst>
          </p:cNvPr>
          <p:cNvSpPr>
            <a:spLocks noGrp="1"/>
          </p:cNvSpPr>
          <p:nvPr>
            <p:ph type="subTitle" idx="1"/>
          </p:nvPr>
        </p:nvSpPr>
        <p:spPr/>
        <p:txBody>
          <a:bodyPr/>
          <a:lstStyle/>
          <a:p>
            <a:endParaRPr lang="en-US" dirty="0"/>
          </a:p>
        </p:txBody>
      </p:sp>
      <p:sp>
        <p:nvSpPr>
          <p:cNvPr id="5" name="Slide Number Placeholder 4">
            <a:extLst>
              <a:ext uri="{FF2B5EF4-FFF2-40B4-BE49-F238E27FC236}">
                <a16:creationId xmlns:a16="http://schemas.microsoft.com/office/drawing/2014/main" id="{181E99E8-11C2-3A9C-8CEF-D745DEEB6E5F}"/>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33</a:t>
            </a:fld>
            <a:endParaRPr lang="en-US" kern="0" dirty="0"/>
          </a:p>
        </p:txBody>
      </p:sp>
      <p:sp>
        <p:nvSpPr>
          <p:cNvPr id="4" name="Footer Placeholder 3">
            <a:extLst>
              <a:ext uri="{FF2B5EF4-FFF2-40B4-BE49-F238E27FC236}">
                <a16:creationId xmlns:a16="http://schemas.microsoft.com/office/drawing/2014/main" id="{82A7EDAE-C077-963A-0A26-4B11BCFD93C0}"/>
              </a:ext>
            </a:extLst>
          </p:cNvPr>
          <p:cNvSpPr>
            <a:spLocks noGrp="1"/>
          </p:cNvSpPr>
          <p:nvPr>
            <p:ph type="ftr" sz="quarter" idx="4294967295"/>
          </p:nvPr>
        </p:nvSpPr>
        <p:spPr>
          <a:xfrm>
            <a:off x="0" y="6477000"/>
            <a:ext cx="4673600" cy="381000"/>
          </a:xfrm>
        </p:spPr>
        <p:txBody>
          <a:bodyPr/>
          <a:lstStyle/>
          <a:p>
            <a:pPr fontAlgn="auto">
              <a:spcBef>
                <a:spcPts val="0"/>
              </a:spcBef>
              <a:spcAft>
                <a:spcPts val="0"/>
              </a:spcAft>
              <a:defRPr/>
            </a:pPr>
            <a:r>
              <a:rPr lang="fr-FR" kern="0"/>
              <a:t>SARADC</a:t>
            </a:r>
            <a:endParaRPr lang="en-US" kern="0" dirty="0"/>
          </a:p>
        </p:txBody>
      </p:sp>
    </p:spTree>
    <p:extLst>
      <p:ext uri="{BB962C8B-B14F-4D97-AF65-F5344CB8AC3E}">
        <p14:creationId xmlns:p14="http://schemas.microsoft.com/office/powerpoint/2010/main" val="792861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4BB9-5A43-B941-3183-C4B9805C5488}"/>
              </a:ext>
            </a:extLst>
          </p:cNvPr>
          <p:cNvSpPr>
            <a:spLocks noGrp="1"/>
          </p:cNvSpPr>
          <p:nvPr>
            <p:ph type="title"/>
          </p:nvPr>
        </p:nvSpPr>
        <p:spPr/>
        <p:txBody>
          <a:bodyPr/>
          <a:lstStyle/>
          <a:p>
            <a:r>
              <a:rPr lang="en-US" dirty="0"/>
              <a:t>What is “double conversion”</a:t>
            </a:r>
          </a:p>
        </p:txBody>
      </p:sp>
      <p:sp>
        <p:nvSpPr>
          <p:cNvPr id="3" name="Content Placeholder 2">
            <a:extLst>
              <a:ext uri="{FF2B5EF4-FFF2-40B4-BE49-F238E27FC236}">
                <a16:creationId xmlns:a16="http://schemas.microsoft.com/office/drawing/2014/main" id="{2BF08DF1-1020-447F-E1CB-67515F335B15}"/>
              </a:ext>
            </a:extLst>
          </p:cNvPr>
          <p:cNvSpPr>
            <a:spLocks noGrp="1"/>
          </p:cNvSpPr>
          <p:nvPr>
            <p:ph idx="1"/>
          </p:nvPr>
        </p:nvSpPr>
        <p:spPr>
          <a:xfrm>
            <a:off x="609600" y="990600"/>
            <a:ext cx="10972800" cy="5257800"/>
          </a:xfrm>
        </p:spPr>
        <p:txBody>
          <a:bodyPr/>
          <a:lstStyle/>
          <a:p>
            <a:r>
              <a:rPr lang="en-US" dirty="0"/>
              <a:t>Double conversion is an “unsupervised error correction mechanism”.</a:t>
            </a:r>
          </a:p>
          <a:p>
            <a:r>
              <a:rPr lang="en-US" dirty="0"/>
              <a:t>Suppose that the ADC makes a (dynamic or static ) error at some bit.  Subsequent lower bits can never fully correct the error, by nature of the </a:t>
            </a:r>
            <a:r>
              <a:rPr lang="en-US" i="1" dirty="0"/>
              <a:t>basic</a:t>
            </a:r>
            <a:r>
              <a:rPr lang="en-US" dirty="0"/>
              <a:t> SAR principle.</a:t>
            </a:r>
          </a:p>
          <a:p>
            <a:endParaRPr lang="en-US" dirty="0"/>
          </a:p>
          <a:p>
            <a:r>
              <a:rPr lang="en-US" dirty="0"/>
              <a:t>Our solution is to allow (a number of, statically programmed) bits to act twice, each time having a conversion that can eventually result in twice that bit being 1 or 0 in the converted digital value.  </a:t>
            </a:r>
          </a:p>
          <a:p>
            <a:r>
              <a:rPr lang="en-US" dirty="0"/>
              <a:t>This will be realized as an adder that receives the bit value twice, either in upward counting or downward counting mode.</a:t>
            </a:r>
          </a:p>
          <a:p>
            <a:endParaRPr lang="en-US" dirty="0"/>
          </a:p>
          <a:p>
            <a:r>
              <a:rPr lang="en-US" dirty="0"/>
              <a:t>The method allows to cross the major bit boundary by lower bits.</a:t>
            </a:r>
          </a:p>
          <a:p>
            <a:endParaRPr lang="en-US" dirty="0"/>
          </a:p>
          <a:p>
            <a:r>
              <a:rPr lang="en-US" dirty="0"/>
              <a:t>The method is intended to reduce large conversion errors.</a:t>
            </a:r>
          </a:p>
          <a:p>
            <a:endParaRPr lang="en-US" dirty="0"/>
          </a:p>
          <a:p>
            <a:r>
              <a:rPr lang="en-US" dirty="0">
                <a:solidFill>
                  <a:schemeClr val="accent6">
                    <a:lumMod val="60000"/>
                    <a:lumOff val="40000"/>
                  </a:schemeClr>
                </a:solidFill>
              </a:rPr>
              <a:t>At run time one can program the ADC to have such double conversion on any bit position.  Of course, if you do this for every bit, the conversion time will almost double.  In reality, one will choose the bit position where double conversion is foreseen carefully.</a:t>
            </a:r>
          </a:p>
          <a:p>
            <a:endParaRPr lang="en-US" dirty="0"/>
          </a:p>
        </p:txBody>
      </p:sp>
      <p:sp>
        <p:nvSpPr>
          <p:cNvPr id="4" name="Footer Placeholder 3">
            <a:extLst>
              <a:ext uri="{FF2B5EF4-FFF2-40B4-BE49-F238E27FC236}">
                <a16:creationId xmlns:a16="http://schemas.microsoft.com/office/drawing/2014/main" id="{61D574AC-25F5-AEFF-5590-EE0C528C8BAE}"/>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66E7F7C9-E3D5-4005-910F-6E557F4E3788}"/>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34</a:t>
            </a:fld>
            <a:endParaRPr lang="en-US" kern="0" dirty="0"/>
          </a:p>
        </p:txBody>
      </p:sp>
    </p:spTree>
    <p:extLst>
      <p:ext uri="{BB962C8B-B14F-4D97-AF65-F5344CB8AC3E}">
        <p14:creationId xmlns:p14="http://schemas.microsoft.com/office/powerpoint/2010/main" val="1555449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CCE4-1C87-57F4-36C0-BF97AFBBBB77}"/>
              </a:ext>
            </a:extLst>
          </p:cNvPr>
          <p:cNvSpPr>
            <a:spLocks noGrp="1"/>
          </p:cNvSpPr>
          <p:nvPr>
            <p:ph type="title"/>
          </p:nvPr>
        </p:nvSpPr>
        <p:spPr/>
        <p:txBody>
          <a:bodyPr/>
          <a:lstStyle/>
          <a:p>
            <a:r>
              <a:rPr lang="en-US" dirty="0"/>
              <a:t>What is </a:t>
            </a:r>
            <a:r>
              <a:rPr lang="en-US" dirty="0" err="1"/>
              <a:t>postcorrection</a:t>
            </a:r>
            <a:endParaRPr lang="en-US" dirty="0"/>
          </a:p>
        </p:txBody>
      </p:sp>
      <p:sp>
        <p:nvSpPr>
          <p:cNvPr id="3" name="Content Placeholder 2">
            <a:extLst>
              <a:ext uri="{FF2B5EF4-FFF2-40B4-BE49-F238E27FC236}">
                <a16:creationId xmlns:a16="http://schemas.microsoft.com/office/drawing/2014/main" id="{BD8E7B04-EF4A-4BEC-36F3-94365E8BBC9A}"/>
              </a:ext>
            </a:extLst>
          </p:cNvPr>
          <p:cNvSpPr>
            <a:spLocks noGrp="1"/>
          </p:cNvSpPr>
          <p:nvPr>
            <p:ph idx="1"/>
          </p:nvPr>
        </p:nvSpPr>
        <p:spPr/>
        <p:txBody>
          <a:bodyPr/>
          <a:lstStyle/>
          <a:p>
            <a:r>
              <a:rPr lang="en-US" dirty="0" err="1"/>
              <a:t>Postcorrection</a:t>
            </a:r>
            <a:r>
              <a:rPr lang="en-US" dirty="0"/>
              <a:t> is a double conversion on the LSB.  It can happen multiple times.</a:t>
            </a:r>
          </a:p>
          <a:p>
            <a:r>
              <a:rPr lang="en-US" dirty="0" err="1"/>
              <a:t>Postcorrection</a:t>
            </a:r>
            <a:r>
              <a:rPr lang="en-US" dirty="0"/>
              <a:t> is also a non-supervised error correction method.</a:t>
            </a:r>
          </a:p>
          <a:p>
            <a:endParaRPr lang="en-US" dirty="0"/>
          </a:p>
          <a:p>
            <a:r>
              <a:rPr lang="en-US" dirty="0"/>
              <a:t>After the regular (e.g. 12bit) ADC conversion cycle, one might not effectively have reached the ideal ADC output value.  If this happens at random output codes, we speak about noise.  If this is systematic for certain output codes, we call it “large DNL” or “code gap”.</a:t>
            </a:r>
          </a:p>
          <a:p>
            <a:endParaRPr lang="en-US" dirty="0"/>
          </a:p>
          <a:p>
            <a:endParaRPr lang="en-US" dirty="0"/>
          </a:p>
          <a:p>
            <a:endParaRPr lang="en-US" dirty="0"/>
          </a:p>
          <a:p>
            <a:r>
              <a:rPr lang="en-US" dirty="0"/>
              <a:t>Such code gap is solved after the regular conversion by executing a series of comparisons, and acting by adding or subtracting one LSB to the end result.  This solves code gaps and should improve DNL and noise, as far as it is not due to mismatch inside the CDAC.</a:t>
            </a:r>
          </a:p>
          <a:p>
            <a:endParaRPr lang="en-US" dirty="0"/>
          </a:p>
          <a:p>
            <a:endParaRPr lang="en-US" dirty="0"/>
          </a:p>
        </p:txBody>
      </p:sp>
      <p:sp>
        <p:nvSpPr>
          <p:cNvPr id="4" name="Footer Placeholder 3">
            <a:extLst>
              <a:ext uri="{FF2B5EF4-FFF2-40B4-BE49-F238E27FC236}">
                <a16:creationId xmlns:a16="http://schemas.microsoft.com/office/drawing/2014/main" id="{DE864A64-217F-64C6-8975-9D0BCF6E2412}"/>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67F2B749-34EE-AA0C-92A1-F6148AC62D94}"/>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35</a:t>
            </a:fld>
            <a:endParaRPr lang="en-US" kern="0" dirty="0"/>
          </a:p>
        </p:txBody>
      </p:sp>
    </p:spTree>
    <p:extLst>
      <p:ext uri="{BB962C8B-B14F-4D97-AF65-F5344CB8AC3E}">
        <p14:creationId xmlns:p14="http://schemas.microsoft.com/office/powerpoint/2010/main" val="127324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16ED-FB29-E994-0D38-080564EA22B6}"/>
              </a:ext>
            </a:extLst>
          </p:cNvPr>
          <p:cNvSpPr>
            <a:spLocks noGrp="1"/>
          </p:cNvSpPr>
          <p:nvPr>
            <p:ph type="title"/>
          </p:nvPr>
        </p:nvSpPr>
        <p:spPr/>
        <p:txBody>
          <a:bodyPr/>
          <a:lstStyle/>
          <a:p>
            <a:r>
              <a:rPr lang="en-US" dirty="0"/>
              <a:t>The odd/even effect of </a:t>
            </a:r>
            <a:r>
              <a:rPr lang="en-US" dirty="0" err="1"/>
              <a:t>postcorrection</a:t>
            </a:r>
            <a:endParaRPr lang="en-US" dirty="0"/>
          </a:p>
        </p:txBody>
      </p:sp>
      <p:sp>
        <p:nvSpPr>
          <p:cNvPr id="3" name="Content Placeholder 2">
            <a:extLst>
              <a:ext uri="{FF2B5EF4-FFF2-40B4-BE49-F238E27FC236}">
                <a16:creationId xmlns:a16="http://schemas.microsoft.com/office/drawing/2014/main" id="{44F9F38D-666B-1960-2E65-2973CBCEC534}"/>
              </a:ext>
            </a:extLst>
          </p:cNvPr>
          <p:cNvSpPr>
            <a:spLocks noGrp="1"/>
          </p:cNvSpPr>
          <p:nvPr>
            <p:ph idx="1"/>
          </p:nvPr>
        </p:nvSpPr>
        <p:spPr/>
        <p:txBody>
          <a:bodyPr/>
          <a:lstStyle/>
          <a:p>
            <a:r>
              <a:rPr lang="en-US" dirty="0"/>
              <a:t>As </a:t>
            </a:r>
            <a:r>
              <a:rPr lang="en-US" dirty="0" err="1"/>
              <a:t>postcorrection</a:t>
            </a:r>
            <a:r>
              <a:rPr lang="en-US" dirty="0"/>
              <a:t> adds or subtracts a +1 or -1 to the regular ADC result, it will have </a:t>
            </a:r>
            <a:r>
              <a:rPr lang="en-US" b="1" dirty="0"/>
              <a:t>only odd </a:t>
            </a:r>
            <a:r>
              <a:rPr lang="en-US" dirty="0"/>
              <a:t>or </a:t>
            </a:r>
            <a:r>
              <a:rPr lang="en-US" b="1" dirty="0"/>
              <a:t>only even </a:t>
            </a:r>
            <a:r>
              <a:rPr lang="en-US" dirty="0"/>
              <a:t>results, depending the number of </a:t>
            </a:r>
            <a:r>
              <a:rPr lang="en-US" dirty="0" err="1"/>
              <a:t>postcorrections</a:t>
            </a:r>
            <a:r>
              <a:rPr lang="en-US" dirty="0"/>
              <a:t>, only depending if the regular result was odd or even.</a:t>
            </a:r>
          </a:p>
          <a:p>
            <a:endParaRPr lang="en-US" dirty="0">
              <a:solidFill>
                <a:srgbClr val="FF0000"/>
              </a:solidFill>
              <a:highlight>
                <a:srgbClr val="FFFF00"/>
              </a:highlight>
            </a:endParaRPr>
          </a:p>
          <a:p>
            <a:r>
              <a:rPr lang="en-US" dirty="0">
                <a:solidFill>
                  <a:srgbClr val="FF0000"/>
                </a:solidFill>
                <a:highlight>
                  <a:srgbClr val="FFFF00"/>
                </a:highlight>
              </a:rPr>
              <a:t>Also the regular ADC converted result (without </a:t>
            </a:r>
            <a:r>
              <a:rPr lang="en-US" dirty="0" err="1">
                <a:solidFill>
                  <a:srgbClr val="FF0000"/>
                </a:solidFill>
                <a:highlight>
                  <a:srgbClr val="FFFF00"/>
                </a:highlight>
              </a:rPr>
              <a:t>postcorrection</a:t>
            </a:r>
            <a:r>
              <a:rPr lang="en-US" dirty="0">
                <a:solidFill>
                  <a:srgbClr val="FF0000"/>
                </a:solidFill>
                <a:highlight>
                  <a:srgbClr val="FFFF00"/>
                </a:highlight>
              </a:rPr>
              <a:t>) suffers from this odd-even effect. This is a major FLAW of our ADC.</a:t>
            </a:r>
          </a:p>
          <a:p>
            <a:endParaRPr lang="en-US" dirty="0"/>
          </a:p>
          <a:p>
            <a:r>
              <a:rPr lang="en-US" dirty="0"/>
              <a:t>This increases the random noise of the end result.</a:t>
            </a:r>
          </a:p>
          <a:p>
            <a:r>
              <a:rPr lang="en-US" dirty="0"/>
              <a:t>It also degrades the result if one would use the series of </a:t>
            </a:r>
            <a:r>
              <a:rPr lang="en-US" dirty="0" err="1"/>
              <a:t>postcorrected</a:t>
            </a:r>
            <a:r>
              <a:rPr lang="en-US" dirty="0"/>
              <a:t> results for oversampling.</a:t>
            </a:r>
          </a:p>
          <a:p>
            <a:endParaRPr lang="en-US" dirty="0"/>
          </a:p>
          <a:p>
            <a:r>
              <a:rPr lang="en-US" dirty="0"/>
              <a:t>A number of tricks has been proposed to remove the odd even effect AND reduce the associated discretization noise.</a:t>
            </a:r>
          </a:p>
          <a:p>
            <a:endParaRPr lang="en-US" dirty="0"/>
          </a:p>
        </p:txBody>
      </p:sp>
      <p:sp>
        <p:nvSpPr>
          <p:cNvPr id="4" name="Footer Placeholder 3">
            <a:extLst>
              <a:ext uri="{FF2B5EF4-FFF2-40B4-BE49-F238E27FC236}">
                <a16:creationId xmlns:a16="http://schemas.microsoft.com/office/drawing/2014/main" id="{07A9CA59-389C-D74A-B64E-3C8E24AFEB76}"/>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A90A0C7B-923D-9FE5-59DD-C7F9369D2BF7}"/>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36</a:t>
            </a:fld>
            <a:endParaRPr lang="en-US" kern="0" dirty="0"/>
          </a:p>
        </p:txBody>
      </p:sp>
    </p:spTree>
    <p:extLst>
      <p:ext uri="{BB962C8B-B14F-4D97-AF65-F5344CB8AC3E}">
        <p14:creationId xmlns:p14="http://schemas.microsoft.com/office/powerpoint/2010/main" val="3174826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The </a:t>
            </a:r>
            <a:r>
              <a:rPr lang="nl-BE" dirty="0" err="1"/>
              <a:t>odd</a:t>
            </a:r>
            <a:r>
              <a:rPr lang="nl-BE" dirty="0"/>
              <a:t>-even effect, </a:t>
            </a:r>
            <a:r>
              <a:rPr lang="nl-BE" dirty="0" err="1"/>
              <a:t>countermeasures</a:t>
            </a:r>
            <a:endParaRPr lang="en-US" dirty="0"/>
          </a:p>
        </p:txBody>
      </p:sp>
      <p:sp>
        <p:nvSpPr>
          <p:cNvPr id="3" name="Content Placeholder 2"/>
          <p:cNvSpPr>
            <a:spLocks noGrp="1"/>
          </p:cNvSpPr>
          <p:nvPr>
            <p:ph idx="1"/>
          </p:nvPr>
        </p:nvSpPr>
        <p:spPr>
          <a:xfrm>
            <a:off x="533400" y="1143000"/>
            <a:ext cx="10896600" cy="5105400"/>
          </a:xfrm>
        </p:spPr>
        <p:txBody>
          <a:bodyPr/>
          <a:lstStyle/>
          <a:p>
            <a:r>
              <a:rPr lang="nl-BE" dirty="0" err="1"/>
              <a:t>Our</a:t>
            </a:r>
            <a:r>
              <a:rPr lang="nl-BE" dirty="0"/>
              <a:t> SAR ADC in simple </a:t>
            </a:r>
            <a:r>
              <a:rPr lang="nl-BE" dirty="0" err="1"/>
              <a:t>operation</a:t>
            </a:r>
            <a:r>
              <a:rPr lang="nl-BE" dirty="0"/>
              <a:t> (</a:t>
            </a:r>
            <a:r>
              <a:rPr lang="nl-BE" dirty="0" err="1"/>
              <a:t>raw</a:t>
            </a:r>
            <a:r>
              <a:rPr lang="nl-BE" dirty="0"/>
              <a:t> mode without double </a:t>
            </a:r>
            <a:r>
              <a:rPr lang="nl-BE" dirty="0" err="1"/>
              <a:t>conversion</a:t>
            </a:r>
            <a:r>
              <a:rPr lang="nl-BE" dirty="0"/>
              <a:t> </a:t>
            </a:r>
            <a:r>
              <a:rPr lang="nl-BE" dirty="0" err="1"/>
              <a:t>and</a:t>
            </a:r>
            <a:r>
              <a:rPr lang="nl-BE" dirty="0"/>
              <a:t> without </a:t>
            </a:r>
            <a:r>
              <a:rPr lang="nl-BE" dirty="0" err="1"/>
              <a:t>postcorrection</a:t>
            </a:r>
            <a:r>
              <a:rPr lang="nl-BE" dirty="0"/>
              <a:t>)</a:t>
            </a:r>
          </a:p>
          <a:p>
            <a:r>
              <a:rPr lang="nl-BE" dirty="0"/>
              <a:t>has an </a:t>
            </a:r>
            <a:r>
              <a:rPr lang="nl-BE" dirty="0" err="1"/>
              <a:t>odd</a:t>
            </a:r>
            <a:r>
              <a:rPr lang="nl-BE" dirty="0"/>
              <a:t>-even effect</a:t>
            </a:r>
          </a:p>
          <a:p>
            <a:endParaRPr lang="nl-BE" dirty="0"/>
          </a:p>
          <a:p>
            <a:r>
              <a:rPr lang="nl-BE" dirty="0" err="1"/>
              <a:t>the</a:t>
            </a:r>
            <a:r>
              <a:rPr lang="nl-BE" dirty="0"/>
              <a:t> solutions implemented and preferred (since Balor) are</a:t>
            </a:r>
          </a:p>
          <a:p>
            <a:pPr marL="285750" lvl="2" indent="-285750"/>
            <a:r>
              <a:rPr lang="nl-BE" dirty="0"/>
              <a:t>Alternating between up/same and same/down</a:t>
            </a:r>
          </a:p>
          <a:p>
            <a:pPr marL="742950" lvl="3" indent="-285750"/>
            <a:r>
              <a:rPr lang="nl-BE" dirty="0"/>
              <a:t>For </a:t>
            </a:r>
            <a:r>
              <a:rPr lang="nl-BE" dirty="0" err="1"/>
              <a:t>the</a:t>
            </a:r>
            <a:r>
              <a:rPr lang="nl-BE" dirty="0"/>
              <a:t> last </a:t>
            </a:r>
            <a:r>
              <a:rPr lang="nl-BE" dirty="0" err="1"/>
              <a:t>conversion</a:t>
            </a:r>
            <a:r>
              <a:rPr lang="nl-BE" dirty="0"/>
              <a:t>, </a:t>
            </a:r>
            <a:r>
              <a:rPr lang="nl-BE" dirty="0" err="1"/>
              <a:t>and</a:t>
            </a:r>
            <a:r>
              <a:rPr lang="nl-BE" dirty="0"/>
              <a:t> for </a:t>
            </a:r>
            <a:r>
              <a:rPr lang="nl-BE" dirty="0" err="1"/>
              <a:t>each</a:t>
            </a:r>
            <a:r>
              <a:rPr lang="nl-BE" dirty="0"/>
              <a:t> </a:t>
            </a:r>
            <a:r>
              <a:rPr lang="nl-BE" dirty="0" err="1"/>
              <a:t>subsequent</a:t>
            </a:r>
            <a:r>
              <a:rPr lang="nl-BE" dirty="0"/>
              <a:t> </a:t>
            </a:r>
            <a:r>
              <a:rPr lang="nl-BE" dirty="0" err="1"/>
              <a:t>postcorrection</a:t>
            </a:r>
            <a:endParaRPr lang="nl-BE" dirty="0"/>
          </a:p>
          <a:p>
            <a:pPr marL="285750" lvl="2" indent="-285750"/>
            <a:r>
              <a:rPr lang="nl-BE" dirty="0"/>
              <a:t>A </a:t>
            </a:r>
            <a:r>
              <a:rPr lang="nl-BE" dirty="0" err="1"/>
              <a:t>better</a:t>
            </a:r>
            <a:r>
              <a:rPr lang="nl-BE" dirty="0"/>
              <a:t> root </a:t>
            </a:r>
            <a:r>
              <a:rPr lang="nl-BE" dirty="0" err="1"/>
              <a:t>cause</a:t>
            </a:r>
            <a:r>
              <a:rPr lang="nl-BE" dirty="0"/>
              <a:t> solution was </a:t>
            </a:r>
            <a:r>
              <a:rPr lang="nl-BE" dirty="0" err="1"/>
              <a:t>implemented</a:t>
            </a:r>
            <a:r>
              <a:rPr lang="nl-BE" dirty="0"/>
              <a:t> </a:t>
            </a:r>
            <a:r>
              <a:rPr lang="nl-BE" dirty="0" err="1"/>
              <a:t>since</a:t>
            </a:r>
            <a:r>
              <a:rPr lang="nl-BE" dirty="0"/>
              <a:t> </a:t>
            </a:r>
            <a:r>
              <a:rPr lang="nl-BE" dirty="0" err="1"/>
              <a:t>Generation</a:t>
            </a:r>
            <a:r>
              <a:rPr lang="nl-BE" dirty="0"/>
              <a:t> 8 (2021 ELFIS2) </a:t>
            </a:r>
            <a:r>
              <a:rPr lang="nl-BE" dirty="0">
                <a:solidFill>
                  <a:srgbClr val="FF0000"/>
                </a:solidFill>
                <a:highlight>
                  <a:srgbClr val="FFFF00"/>
                </a:highlight>
              </a:rPr>
              <a:t>(is </a:t>
            </a:r>
            <a:r>
              <a:rPr lang="nl-BE" dirty="0" err="1">
                <a:solidFill>
                  <a:srgbClr val="FF0000"/>
                </a:solidFill>
                <a:highlight>
                  <a:srgbClr val="FFFF00"/>
                </a:highlight>
              </a:rPr>
              <a:t>that</a:t>
            </a:r>
            <a:r>
              <a:rPr lang="nl-BE" dirty="0">
                <a:solidFill>
                  <a:srgbClr val="FF0000"/>
                </a:solidFill>
                <a:highlight>
                  <a:srgbClr val="FFFF00"/>
                </a:highlight>
              </a:rPr>
              <a:t> </a:t>
            </a:r>
            <a:r>
              <a:rPr lang="nl-BE" dirty="0" err="1">
                <a:solidFill>
                  <a:srgbClr val="FF0000"/>
                </a:solidFill>
                <a:highlight>
                  <a:srgbClr val="FFFF00"/>
                </a:highlight>
              </a:rPr>
              <a:t>true</a:t>
            </a:r>
            <a:r>
              <a:rPr lang="nl-BE" dirty="0">
                <a:solidFill>
                  <a:srgbClr val="FF0000"/>
                </a:solidFill>
                <a:highlight>
                  <a:srgbClr val="FFFF00"/>
                </a:highlight>
              </a:rPr>
              <a:t>?)</a:t>
            </a:r>
          </a:p>
          <a:p>
            <a:pPr marL="285750" lvl="2" indent="-285750"/>
            <a:endParaRPr lang="nl-BE" dirty="0"/>
          </a:p>
          <a:p>
            <a:pPr marL="0" lvl="2" indent="0">
              <a:buNone/>
            </a:pPr>
            <a:r>
              <a:rPr lang="nl-BE" dirty="0">
                <a:solidFill>
                  <a:srgbClr val="FF0000"/>
                </a:solidFill>
                <a:highlight>
                  <a:srgbClr val="FFFF00"/>
                </a:highlight>
              </a:rPr>
              <a:t>Q: </a:t>
            </a:r>
            <a:r>
              <a:rPr lang="nl-BE" dirty="0" err="1">
                <a:solidFill>
                  <a:srgbClr val="FF0000"/>
                </a:solidFill>
                <a:highlight>
                  <a:srgbClr val="FFFF00"/>
                </a:highlight>
              </a:rPr>
              <a:t>what</a:t>
            </a:r>
            <a:r>
              <a:rPr lang="nl-BE" dirty="0">
                <a:solidFill>
                  <a:srgbClr val="FF0000"/>
                </a:solidFill>
                <a:highlight>
                  <a:srgbClr val="FFFF00"/>
                </a:highlight>
              </a:rPr>
              <a:t> is </a:t>
            </a:r>
            <a:r>
              <a:rPr lang="nl-BE" dirty="0" err="1">
                <a:solidFill>
                  <a:srgbClr val="FF0000"/>
                </a:solidFill>
                <a:highlight>
                  <a:srgbClr val="FFFF00"/>
                </a:highlight>
              </a:rPr>
              <a:t>the</a:t>
            </a:r>
            <a:r>
              <a:rPr lang="nl-BE" dirty="0">
                <a:solidFill>
                  <a:srgbClr val="FF0000"/>
                </a:solidFill>
                <a:highlight>
                  <a:srgbClr val="FFFF00"/>
                </a:highlight>
              </a:rPr>
              <a:t> baseline? (Cfr </a:t>
            </a:r>
            <a:r>
              <a:rPr lang="nl-BE" dirty="0" err="1">
                <a:solidFill>
                  <a:srgbClr val="FF0000"/>
                </a:solidFill>
                <a:highlight>
                  <a:srgbClr val="FFFF00"/>
                </a:highlight>
              </a:rPr>
              <a:t>Nitara</a:t>
            </a:r>
            <a:r>
              <a:rPr lang="nl-BE" dirty="0">
                <a:solidFill>
                  <a:srgbClr val="FF0000"/>
                </a:solidFill>
                <a:highlight>
                  <a:srgbClr val="FFFF00"/>
                </a:highlight>
              </a:rPr>
              <a:t> / </a:t>
            </a:r>
            <a:r>
              <a:rPr lang="nl-BE" dirty="0" err="1">
                <a:solidFill>
                  <a:srgbClr val="FF0000"/>
                </a:solidFill>
                <a:highlight>
                  <a:srgbClr val="FFFF00"/>
                </a:highlight>
              </a:rPr>
              <a:t>Amir</a:t>
            </a:r>
            <a:r>
              <a:rPr lang="nl-BE" dirty="0">
                <a:solidFill>
                  <a:srgbClr val="FF0000"/>
                </a:solidFill>
                <a:highlight>
                  <a:srgbClr val="FFFF00"/>
                </a:highlight>
              </a:rPr>
              <a:t>?)  </a:t>
            </a:r>
            <a:r>
              <a:rPr lang="nl-BE" dirty="0" err="1">
                <a:solidFill>
                  <a:srgbClr val="FF0000"/>
                </a:solidFill>
                <a:highlight>
                  <a:srgbClr val="FFFF00"/>
                </a:highlight>
              </a:rPr>
              <a:t>please</a:t>
            </a:r>
            <a:r>
              <a:rPr lang="nl-BE" dirty="0">
                <a:solidFill>
                  <a:srgbClr val="FF0000"/>
                </a:solidFill>
                <a:highlight>
                  <a:srgbClr val="FFFF00"/>
                </a:highlight>
              </a:rPr>
              <a:t> document here.</a:t>
            </a:r>
          </a:p>
          <a:p>
            <a:pPr marL="285750" lvl="2" indent="-285750"/>
            <a:endParaRPr lang="nl-BE" dirty="0"/>
          </a:p>
          <a:p>
            <a:pPr marL="0" lvl="1" indent="0"/>
            <a:endParaRPr lang="nl-BE" dirty="0"/>
          </a:p>
          <a:p>
            <a:endParaRPr lang="en-US" dirty="0"/>
          </a:p>
        </p:txBody>
      </p:sp>
      <p:sp>
        <p:nvSpPr>
          <p:cNvPr id="4" name="Footer Placeholder 3"/>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a:pPr fontAlgn="auto">
                <a:spcBef>
                  <a:spcPts val="0"/>
                </a:spcBef>
                <a:spcAft>
                  <a:spcPts val="0"/>
                </a:spcAft>
                <a:defRPr/>
              </a:pPr>
              <a:t>37</a:t>
            </a:fld>
            <a:endParaRPr lang="en-US" kern="0" dirty="0"/>
          </a:p>
        </p:txBody>
      </p:sp>
    </p:spTree>
    <p:extLst>
      <p:ext uri="{BB962C8B-B14F-4D97-AF65-F5344CB8AC3E}">
        <p14:creationId xmlns:p14="http://schemas.microsoft.com/office/powerpoint/2010/main" val="2340161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719389-64F9-3BCC-BCE5-8443723ABA12}"/>
              </a:ext>
            </a:extLst>
          </p:cNvPr>
          <p:cNvSpPr>
            <a:spLocks noGrp="1"/>
          </p:cNvSpPr>
          <p:nvPr>
            <p:ph type="ctrTitle"/>
          </p:nvPr>
        </p:nvSpPr>
        <p:spPr/>
        <p:txBody>
          <a:bodyPr/>
          <a:lstStyle/>
          <a:p>
            <a:r>
              <a:rPr lang="en-US" dirty="0"/>
              <a:t>Oversampling</a:t>
            </a:r>
          </a:p>
        </p:txBody>
      </p:sp>
      <p:sp>
        <p:nvSpPr>
          <p:cNvPr id="7" name="Subtitle 6">
            <a:extLst>
              <a:ext uri="{FF2B5EF4-FFF2-40B4-BE49-F238E27FC236}">
                <a16:creationId xmlns:a16="http://schemas.microsoft.com/office/drawing/2014/main" id="{921C7D82-3ED8-E79D-DF3F-0A5DFC3B3529}"/>
              </a:ext>
            </a:extLst>
          </p:cNvPr>
          <p:cNvSpPr>
            <a:spLocks noGrp="1"/>
          </p:cNvSpPr>
          <p:nvPr>
            <p:ph type="subTitle" idx="1"/>
          </p:nvPr>
        </p:nvSpPr>
        <p:spPr/>
        <p:txBody>
          <a:bodyPr/>
          <a:lstStyle/>
          <a:p>
            <a:endParaRPr lang="en-US" dirty="0"/>
          </a:p>
        </p:txBody>
      </p:sp>
      <p:sp>
        <p:nvSpPr>
          <p:cNvPr id="5" name="Slide Number Placeholder 4">
            <a:extLst>
              <a:ext uri="{FF2B5EF4-FFF2-40B4-BE49-F238E27FC236}">
                <a16:creationId xmlns:a16="http://schemas.microsoft.com/office/drawing/2014/main" id="{02B6745F-6E3B-B52D-D723-59981482DE46}"/>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38</a:t>
            </a:fld>
            <a:endParaRPr lang="en-US" kern="0" dirty="0"/>
          </a:p>
        </p:txBody>
      </p:sp>
      <p:sp>
        <p:nvSpPr>
          <p:cNvPr id="4" name="Footer Placeholder 3">
            <a:extLst>
              <a:ext uri="{FF2B5EF4-FFF2-40B4-BE49-F238E27FC236}">
                <a16:creationId xmlns:a16="http://schemas.microsoft.com/office/drawing/2014/main" id="{EBB5B310-3CE6-D14B-76F7-4BE0573FEB5D}"/>
              </a:ext>
            </a:extLst>
          </p:cNvPr>
          <p:cNvSpPr>
            <a:spLocks noGrp="1"/>
          </p:cNvSpPr>
          <p:nvPr>
            <p:ph type="ftr" sz="quarter" idx="4294967295"/>
          </p:nvPr>
        </p:nvSpPr>
        <p:spPr>
          <a:xfrm>
            <a:off x="0" y="6477000"/>
            <a:ext cx="4673600" cy="381000"/>
          </a:xfrm>
        </p:spPr>
        <p:txBody>
          <a:bodyPr/>
          <a:lstStyle/>
          <a:p>
            <a:pPr fontAlgn="auto">
              <a:spcBef>
                <a:spcPts val="0"/>
              </a:spcBef>
              <a:spcAft>
                <a:spcPts val="0"/>
              </a:spcAft>
              <a:defRPr/>
            </a:pPr>
            <a:r>
              <a:rPr lang="fr-FR" kern="0"/>
              <a:t>SARADC</a:t>
            </a:r>
            <a:endParaRPr lang="en-US" kern="0" dirty="0"/>
          </a:p>
        </p:txBody>
      </p:sp>
    </p:spTree>
    <p:extLst>
      <p:ext uri="{BB962C8B-B14F-4D97-AF65-F5344CB8AC3E}">
        <p14:creationId xmlns:p14="http://schemas.microsoft.com/office/powerpoint/2010/main" val="146266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2BFAB4-D4D4-E7FF-E2F9-E8D835E6C1D8}"/>
              </a:ext>
            </a:extLst>
          </p:cNvPr>
          <p:cNvSpPr>
            <a:spLocks noGrp="1"/>
          </p:cNvSpPr>
          <p:nvPr>
            <p:ph type="title"/>
          </p:nvPr>
        </p:nvSpPr>
        <p:spPr/>
        <p:txBody>
          <a:bodyPr/>
          <a:lstStyle/>
          <a:p>
            <a:r>
              <a:rPr lang="en-US" dirty="0"/>
              <a:t>Oversampling concepts</a:t>
            </a:r>
          </a:p>
        </p:txBody>
      </p:sp>
      <p:sp>
        <p:nvSpPr>
          <p:cNvPr id="7" name="Content Placeholder 6">
            <a:extLst>
              <a:ext uri="{FF2B5EF4-FFF2-40B4-BE49-F238E27FC236}">
                <a16:creationId xmlns:a16="http://schemas.microsoft.com/office/drawing/2014/main" id="{4495694E-1CF4-A189-023F-17237A371728}"/>
              </a:ext>
            </a:extLst>
          </p:cNvPr>
          <p:cNvSpPr>
            <a:spLocks noGrp="1"/>
          </p:cNvSpPr>
          <p:nvPr>
            <p:ph idx="1"/>
          </p:nvPr>
        </p:nvSpPr>
        <p:spPr>
          <a:xfrm>
            <a:off x="609600" y="1600200"/>
            <a:ext cx="5181600" cy="4648200"/>
          </a:xfrm>
        </p:spPr>
        <p:txBody>
          <a:bodyPr/>
          <a:lstStyle/>
          <a:p>
            <a:r>
              <a:rPr lang="en-US" b="1" dirty="0"/>
              <a:t>Actual concept, </a:t>
            </a:r>
            <a:r>
              <a:rPr lang="en-US" dirty="0"/>
              <a:t>used in BALOR </a:t>
            </a:r>
            <a:r>
              <a:rPr lang="en-US" dirty="0" err="1"/>
              <a:t>a.o.</a:t>
            </a:r>
            <a:endParaRPr lang="en-US" dirty="0"/>
          </a:p>
          <a:p>
            <a:endParaRPr lang="en-US" dirty="0"/>
          </a:p>
          <a:p>
            <a:r>
              <a:rPr lang="en-US" dirty="0"/>
              <a:t>A separate 16 bit adder accumulates 4 or 16 values coming out the ADC while </a:t>
            </a:r>
            <a:r>
              <a:rPr lang="en-US" dirty="0" err="1"/>
              <a:t>postcorrecting</a:t>
            </a:r>
            <a:r>
              <a:rPr lang="en-US" dirty="0"/>
              <a:t>.  </a:t>
            </a:r>
          </a:p>
          <a:p>
            <a:endParaRPr lang="en-US" dirty="0"/>
          </a:p>
          <a:p>
            <a:r>
              <a:rPr lang="en-US" dirty="0"/>
              <a:t>Assuming that </a:t>
            </a:r>
            <a:r>
              <a:rPr lang="en-US" dirty="0" err="1"/>
              <a:t>postcorrection</a:t>
            </a:r>
            <a:r>
              <a:rPr lang="en-US" dirty="0"/>
              <a:t> results are uncorrelated results of the AD conversion (which they are not!), the average has less noise.</a:t>
            </a:r>
          </a:p>
          <a:p>
            <a:endParaRPr lang="en-US" dirty="0"/>
          </a:p>
          <a:p>
            <a:r>
              <a:rPr lang="en-US" b="1" dirty="0"/>
              <a:t>Alternate concepts, </a:t>
            </a:r>
            <a:r>
              <a:rPr lang="en-US" dirty="0"/>
              <a:t>not elaborated:</a:t>
            </a:r>
          </a:p>
          <a:p>
            <a:pPr marL="285750" indent="-285750">
              <a:buFont typeface="Courier New" panose="02070309020205020404" pitchFamily="49" charset="0"/>
              <a:buChar char="o"/>
            </a:pPr>
            <a:r>
              <a:rPr lang="en-US" dirty="0"/>
              <a:t>Register and readout the last N comparator bits, so that off-chip the intermediate values can be reconstructed.</a:t>
            </a:r>
          </a:p>
          <a:p>
            <a:pPr marL="285750" indent="-285750">
              <a:buFont typeface="Courier New" panose="02070309020205020404" pitchFamily="49" charset="0"/>
              <a:buChar char="o"/>
            </a:pPr>
            <a:r>
              <a:rPr lang="en-US" dirty="0"/>
              <a:t>Other methods see under future improvements</a:t>
            </a:r>
          </a:p>
          <a:p>
            <a:endParaRPr lang="en-US" dirty="0"/>
          </a:p>
        </p:txBody>
      </p:sp>
      <p:sp>
        <p:nvSpPr>
          <p:cNvPr id="4" name="Date Placeholder 3">
            <a:extLst>
              <a:ext uri="{FF2B5EF4-FFF2-40B4-BE49-F238E27FC236}">
                <a16:creationId xmlns:a16="http://schemas.microsoft.com/office/drawing/2014/main" id="{8697FE3D-92B8-30F2-3B24-2E6B1AF3362E}"/>
              </a:ext>
            </a:extLst>
          </p:cNvPr>
          <p:cNvSpPr>
            <a:spLocks noGrp="1"/>
          </p:cNvSpPr>
          <p:nvPr>
            <p:ph type="dt" sz="half" idx="2"/>
          </p:nvPr>
        </p:nvSpPr>
        <p:spPr/>
        <p:txBody>
          <a:bodyPr/>
          <a:lstStyle/>
          <a:p>
            <a:pPr>
              <a:defRPr/>
            </a:pPr>
            <a:fld id="{6459A2AD-FBC9-4503-986A-27D1B5052B46}" type="datetime1">
              <a:rPr lang="en-US" smtClean="0"/>
              <a:pPr>
                <a:defRPr/>
              </a:pPr>
              <a:t>10/14/2024</a:t>
            </a:fld>
            <a:endParaRPr lang="en-US"/>
          </a:p>
        </p:txBody>
      </p:sp>
      <p:sp>
        <p:nvSpPr>
          <p:cNvPr id="5" name="Slide Number Placeholder 4">
            <a:extLst>
              <a:ext uri="{FF2B5EF4-FFF2-40B4-BE49-F238E27FC236}">
                <a16:creationId xmlns:a16="http://schemas.microsoft.com/office/drawing/2014/main" id="{4426DCC2-9CFC-DE90-5F71-420091C8095A}"/>
              </a:ext>
            </a:extLst>
          </p:cNvPr>
          <p:cNvSpPr>
            <a:spLocks noGrp="1"/>
          </p:cNvSpPr>
          <p:nvPr>
            <p:ph type="sldNum" sz="quarter" idx="4"/>
          </p:nvPr>
        </p:nvSpPr>
        <p:spPr/>
        <p:txBody>
          <a:bodyPr/>
          <a:lstStyle/>
          <a:p>
            <a:fld id="{7E689A40-3C96-44CF-8AD5-B8413A1FA80F}" type="slidenum">
              <a:rPr lang="en-US" altLang="nl-BE" smtClean="0"/>
              <a:pPr/>
              <a:t>39</a:t>
            </a:fld>
            <a:endParaRPr lang="en-US" altLang="nl-BE"/>
          </a:p>
        </p:txBody>
      </p:sp>
    </p:spTree>
    <p:extLst>
      <p:ext uri="{BB962C8B-B14F-4D97-AF65-F5344CB8AC3E}">
        <p14:creationId xmlns:p14="http://schemas.microsoft.com/office/powerpoint/2010/main" val="1105470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7B15-9D86-5A4D-F360-457A6BA9BDDE}"/>
              </a:ext>
            </a:extLst>
          </p:cNvPr>
          <p:cNvSpPr>
            <a:spLocks noGrp="1"/>
          </p:cNvSpPr>
          <p:nvPr>
            <p:ph type="title"/>
          </p:nvPr>
        </p:nvSpPr>
        <p:spPr/>
        <p:txBody>
          <a:bodyPr/>
          <a:lstStyle/>
          <a:p>
            <a:r>
              <a:rPr lang="en-US" dirty="0"/>
              <a:t>History of Caeleste SARADCs</a:t>
            </a:r>
          </a:p>
        </p:txBody>
      </p:sp>
      <p:sp>
        <p:nvSpPr>
          <p:cNvPr id="3" name="Content Placeholder 2">
            <a:extLst>
              <a:ext uri="{FF2B5EF4-FFF2-40B4-BE49-F238E27FC236}">
                <a16:creationId xmlns:a16="http://schemas.microsoft.com/office/drawing/2014/main" id="{1DC6279A-9E1A-4AF9-2D2A-026202CCF9C2}"/>
              </a:ext>
            </a:extLst>
          </p:cNvPr>
          <p:cNvSpPr>
            <a:spLocks noGrp="1"/>
          </p:cNvSpPr>
          <p:nvPr>
            <p:ph idx="1"/>
          </p:nvPr>
        </p:nvSpPr>
        <p:spPr>
          <a:xfrm>
            <a:off x="617376" y="1104900"/>
            <a:ext cx="10972800" cy="5295900"/>
          </a:xfrm>
        </p:spPr>
        <p:txBody>
          <a:bodyPr/>
          <a:lstStyle/>
          <a:p>
            <a:r>
              <a:rPr lang="en-US" dirty="0"/>
              <a:t>Generation 1 was a 16-bit traditional SARADC designed for Campanion1</a:t>
            </a:r>
          </a:p>
          <a:p>
            <a:r>
              <a:rPr lang="en-US" dirty="0"/>
              <a:t>Generations 2-9 and 11 were 12-bit SARADCs with improvements as unary/binary/RDAC, </a:t>
            </a:r>
            <a:r>
              <a:rPr lang="en-US" dirty="0" err="1"/>
              <a:t>postcorrection</a:t>
            </a:r>
            <a:r>
              <a:rPr lang="en-US" dirty="0"/>
              <a:t> and double conversion. They had in-ADC regulation and oversampling.  It used interleaving groups.</a:t>
            </a:r>
          </a:p>
          <a:p>
            <a:r>
              <a:rPr lang="en-US" dirty="0"/>
              <a:t>Up to SARADC generation 9, the architecture was essentially a binary code SARADC</a:t>
            </a:r>
          </a:p>
          <a:p>
            <a:endParaRPr lang="en-US" dirty="0"/>
          </a:p>
          <a:p>
            <a:r>
              <a:rPr lang="en-US" dirty="0"/>
              <a:t>As a consequence of NRC07 or ATON, radical improvements were proposed, under which a new approach to substitute the unary/binary CDAC by a pure capacitive non-binary CDAC.</a:t>
            </a:r>
          </a:p>
          <a:p>
            <a:r>
              <a:rPr lang="en-US" dirty="0"/>
              <a:t>Generation 10 is the non-binary SARADC.  The reason to move to non-binary is self-correction of conversion errors and code gaps.  Secondly it has a much more compact sequencer and logic, simpler and smaller CDAC, faster operation and lower power.  It has however a calibration burden.</a:t>
            </a:r>
          </a:p>
          <a:p>
            <a:endParaRPr lang="en-US" dirty="0"/>
          </a:p>
          <a:p>
            <a:r>
              <a:rPr lang="en-US" dirty="0"/>
              <a:t>Then came Helena.  Helena inherited much of the Generation 10 and before, however it is conceived for low EPC and high CSA.  It is built around the “SASC” library.  The SARADC is of the monotonic switching type. It abandons in-ADC regulation and replaces it by the “split capacitor” trick.  It allows both binary and non-binary implementations.  It abandons interleaving.</a:t>
            </a:r>
          </a:p>
          <a:p>
            <a:endParaRPr lang="en-US" dirty="0"/>
          </a:p>
        </p:txBody>
      </p:sp>
      <p:sp>
        <p:nvSpPr>
          <p:cNvPr id="4" name="Footer Placeholder 3">
            <a:extLst>
              <a:ext uri="{FF2B5EF4-FFF2-40B4-BE49-F238E27FC236}">
                <a16:creationId xmlns:a16="http://schemas.microsoft.com/office/drawing/2014/main" id="{F87FE726-93E8-9F6D-D02E-7A3F1F3C1652}"/>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C00F534C-1939-FA4F-9860-5BB5ED052E61}"/>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4</a:t>
            </a:fld>
            <a:endParaRPr lang="en-US" kern="0" dirty="0"/>
          </a:p>
        </p:txBody>
      </p:sp>
    </p:spTree>
    <p:extLst>
      <p:ext uri="{BB962C8B-B14F-4D97-AF65-F5344CB8AC3E}">
        <p14:creationId xmlns:p14="http://schemas.microsoft.com/office/powerpoint/2010/main" val="3747669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719389-64F9-3BCC-BCE5-8443723ABA12}"/>
              </a:ext>
            </a:extLst>
          </p:cNvPr>
          <p:cNvSpPr>
            <a:spLocks noGrp="1"/>
          </p:cNvSpPr>
          <p:nvPr>
            <p:ph type="ctrTitle"/>
          </p:nvPr>
        </p:nvSpPr>
        <p:spPr/>
        <p:txBody>
          <a:bodyPr/>
          <a:lstStyle/>
          <a:p>
            <a:r>
              <a:rPr lang="en-US" dirty="0"/>
              <a:t>int2float</a:t>
            </a:r>
          </a:p>
        </p:txBody>
      </p:sp>
      <p:sp>
        <p:nvSpPr>
          <p:cNvPr id="7" name="Subtitle 6">
            <a:extLst>
              <a:ext uri="{FF2B5EF4-FFF2-40B4-BE49-F238E27FC236}">
                <a16:creationId xmlns:a16="http://schemas.microsoft.com/office/drawing/2014/main" id="{921C7D82-3ED8-E79D-DF3F-0A5DFC3B3529}"/>
              </a:ext>
            </a:extLst>
          </p:cNvPr>
          <p:cNvSpPr>
            <a:spLocks noGrp="1"/>
          </p:cNvSpPr>
          <p:nvPr>
            <p:ph type="subTitle" idx="1"/>
          </p:nvPr>
        </p:nvSpPr>
        <p:spPr/>
        <p:txBody>
          <a:bodyPr/>
          <a:lstStyle/>
          <a:p>
            <a:r>
              <a:rPr lang="en-US" dirty="0"/>
              <a:t>A subcircuit that converts in a combinatoric fashion a 14bit integer to a 12bit float</a:t>
            </a:r>
          </a:p>
        </p:txBody>
      </p:sp>
      <p:sp>
        <p:nvSpPr>
          <p:cNvPr id="5" name="Slide Number Placeholder 4">
            <a:extLst>
              <a:ext uri="{FF2B5EF4-FFF2-40B4-BE49-F238E27FC236}">
                <a16:creationId xmlns:a16="http://schemas.microsoft.com/office/drawing/2014/main" id="{02B6745F-6E3B-B52D-D723-59981482DE46}"/>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40</a:t>
            </a:fld>
            <a:endParaRPr lang="en-US" kern="0" dirty="0"/>
          </a:p>
        </p:txBody>
      </p:sp>
      <p:sp>
        <p:nvSpPr>
          <p:cNvPr id="4" name="Footer Placeholder 3">
            <a:extLst>
              <a:ext uri="{FF2B5EF4-FFF2-40B4-BE49-F238E27FC236}">
                <a16:creationId xmlns:a16="http://schemas.microsoft.com/office/drawing/2014/main" id="{EBB5B310-3CE6-D14B-76F7-4BE0573FEB5D}"/>
              </a:ext>
            </a:extLst>
          </p:cNvPr>
          <p:cNvSpPr>
            <a:spLocks noGrp="1"/>
          </p:cNvSpPr>
          <p:nvPr>
            <p:ph type="ftr" sz="quarter" idx="4294967295"/>
          </p:nvPr>
        </p:nvSpPr>
        <p:spPr>
          <a:xfrm>
            <a:off x="0" y="6477000"/>
            <a:ext cx="4673600" cy="381000"/>
          </a:xfrm>
        </p:spPr>
        <p:txBody>
          <a:bodyPr/>
          <a:lstStyle/>
          <a:p>
            <a:pPr fontAlgn="auto">
              <a:spcBef>
                <a:spcPts val="0"/>
              </a:spcBef>
              <a:spcAft>
                <a:spcPts val="0"/>
              </a:spcAft>
              <a:defRPr/>
            </a:pPr>
            <a:r>
              <a:rPr lang="fr-FR" kern="0"/>
              <a:t>SARADC</a:t>
            </a:r>
            <a:endParaRPr lang="en-US" kern="0" dirty="0"/>
          </a:p>
        </p:txBody>
      </p:sp>
    </p:spTree>
    <p:extLst>
      <p:ext uri="{BB962C8B-B14F-4D97-AF65-F5344CB8AC3E}">
        <p14:creationId xmlns:p14="http://schemas.microsoft.com/office/powerpoint/2010/main" val="109175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FF54BD-5CE6-1717-39B9-406E90EE4418}"/>
              </a:ext>
            </a:extLst>
          </p:cNvPr>
          <p:cNvSpPr>
            <a:spLocks noGrp="1"/>
          </p:cNvSpPr>
          <p:nvPr>
            <p:ph type="title"/>
          </p:nvPr>
        </p:nvSpPr>
        <p:spPr/>
        <p:txBody>
          <a:bodyPr/>
          <a:lstStyle/>
          <a:p>
            <a:r>
              <a:rPr lang="en-US" dirty="0"/>
              <a:t>INT2FLOAT</a:t>
            </a:r>
          </a:p>
        </p:txBody>
      </p:sp>
      <p:sp>
        <p:nvSpPr>
          <p:cNvPr id="7" name="Content Placeholder 6">
            <a:extLst>
              <a:ext uri="{FF2B5EF4-FFF2-40B4-BE49-F238E27FC236}">
                <a16:creationId xmlns:a16="http://schemas.microsoft.com/office/drawing/2014/main" id="{2036D1AA-E9C6-4C94-0310-91C4B1306B0A}"/>
              </a:ext>
            </a:extLst>
          </p:cNvPr>
          <p:cNvSpPr>
            <a:spLocks noGrp="1"/>
          </p:cNvSpPr>
          <p:nvPr>
            <p:ph idx="1"/>
          </p:nvPr>
        </p:nvSpPr>
        <p:spPr>
          <a:xfrm>
            <a:off x="609600" y="1600200"/>
            <a:ext cx="5257800" cy="4648200"/>
          </a:xfrm>
        </p:spPr>
        <p:txBody>
          <a:bodyPr/>
          <a:lstStyle/>
          <a:p>
            <a:r>
              <a:rPr lang="en-US" dirty="0"/>
              <a:t>The ADCs of LARADIS and ELFIS2 both have a INT2FLOAT encoder acting on the 14 MSB of the 16 bit </a:t>
            </a:r>
            <a:r>
              <a:rPr lang="en-US" dirty="0" err="1"/>
              <a:t>oversampler</a:t>
            </a:r>
            <a:r>
              <a:rPr lang="en-US" dirty="0"/>
              <a:t>.</a:t>
            </a:r>
          </a:p>
          <a:p>
            <a:r>
              <a:rPr lang="en-US" dirty="0">
                <a:solidFill>
                  <a:schemeClr val="accent6">
                    <a:lumMod val="60000"/>
                    <a:lumOff val="40000"/>
                  </a:schemeClr>
                </a:solidFill>
              </a:rPr>
              <a:t>See </a:t>
            </a:r>
            <a:r>
              <a:rPr lang="en-GB" dirty="0">
                <a:solidFill>
                  <a:schemeClr val="accent6">
                    <a:lumMod val="60000"/>
                    <a:lumOff val="40000"/>
                  </a:schemeClr>
                </a:solidFill>
              </a:rPr>
              <a:t>Notebooks 0226 and 0328, also 05</a:t>
            </a:r>
            <a:r>
              <a:rPr lang="nl-BE" dirty="0">
                <a:solidFill>
                  <a:schemeClr val="accent6">
                    <a:lumMod val="60000"/>
                    <a:lumOff val="40000"/>
                  </a:schemeClr>
                </a:solidFill>
              </a:rPr>
              <a:t>71</a:t>
            </a:r>
          </a:p>
          <a:p>
            <a:endParaRPr lang="nl-BE" dirty="0">
              <a:solidFill>
                <a:schemeClr val="accent6">
                  <a:lumMod val="60000"/>
                  <a:lumOff val="40000"/>
                </a:schemeClr>
              </a:solidFill>
            </a:endParaRPr>
          </a:p>
          <a:p>
            <a:r>
              <a:rPr lang="nl-BE" b="1" dirty="0">
                <a:solidFill>
                  <a:schemeClr val="accent6">
                    <a:lumMod val="60000"/>
                    <a:lumOff val="40000"/>
                  </a:schemeClr>
                </a:solidFill>
              </a:rPr>
              <a:t>Project SENSATION</a:t>
            </a:r>
            <a:endParaRPr lang="en-US" b="1" dirty="0">
              <a:solidFill>
                <a:schemeClr val="accent6">
                  <a:lumMod val="60000"/>
                  <a:lumOff val="40000"/>
                </a:schemeClr>
              </a:solidFill>
            </a:endParaRPr>
          </a:p>
          <a:p>
            <a:r>
              <a:rPr lang="en-US" dirty="0"/>
              <a:t>In project SENSATION the </a:t>
            </a:r>
            <a:r>
              <a:rPr lang="en-US" dirty="0" err="1"/>
              <a:t>Laradis</a:t>
            </a:r>
            <a:r>
              <a:rPr lang="en-US" dirty="0"/>
              <a:t> ADC was tested in 4x oversampling (14bit mode) and 16x oversampling (16bit modes).</a:t>
            </a:r>
          </a:p>
          <a:p>
            <a:r>
              <a:rPr lang="en-US" dirty="0"/>
              <a:t>In both cases the 14 highest bits are encoded to 12 bit words and expanded at the computer side to the original 14 and 16 bits.  Results were reported in the </a:t>
            </a:r>
            <a:r>
              <a:rPr lang="en-US" i="1" dirty="0"/>
              <a:t>Sensation WP3, D3.6, Final evaluation report, Version 1.0, 17-06-2021</a:t>
            </a:r>
          </a:p>
          <a:p>
            <a:endParaRPr lang="en-US" dirty="0"/>
          </a:p>
        </p:txBody>
      </p:sp>
      <p:sp>
        <p:nvSpPr>
          <p:cNvPr id="4" name="Date Placeholder 3">
            <a:extLst>
              <a:ext uri="{FF2B5EF4-FFF2-40B4-BE49-F238E27FC236}">
                <a16:creationId xmlns:a16="http://schemas.microsoft.com/office/drawing/2014/main" id="{55555A99-8C54-49F0-3E95-C1037BD7C3DD}"/>
              </a:ext>
            </a:extLst>
          </p:cNvPr>
          <p:cNvSpPr>
            <a:spLocks noGrp="1"/>
          </p:cNvSpPr>
          <p:nvPr>
            <p:ph type="dt" sz="half" idx="2"/>
          </p:nvPr>
        </p:nvSpPr>
        <p:spPr/>
        <p:txBody>
          <a:bodyPr/>
          <a:lstStyle/>
          <a:p>
            <a:pPr>
              <a:defRPr/>
            </a:pPr>
            <a:fld id="{6459A2AD-FBC9-4503-986A-27D1B5052B46}" type="datetime1">
              <a:rPr lang="en-US" smtClean="0"/>
              <a:pPr>
                <a:defRPr/>
              </a:pPr>
              <a:t>10/14/2024</a:t>
            </a:fld>
            <a:endParaRPr lang="en-US"/>
          </a:p>
        </p:txBody>
      </p:sp>
      <p:sp>
        <p:nvSpPr>
          <p:cNvPr id="5" name="Slide Number Placeholder 4">
            <a:extLst>
              <a:ext uri="{FF2B5EF4-FFF2-40B4-BE49-F238E27FC236}">
                <a16:creationId xmlns:a16="http://schemas.microsoft.com/office/drawing/2014/main" id="{2A33691B-F014-05F0-0223-4F2F72BA2F82}"/>
              </a:ext>
            </a:extLst>
          </p:cNvPr>
          <p:cNvSpPr>
            <a:spLocks noGrp="1"/>
          </p:cNvSpPr>
          <p:nvPr>
            <p:ph type="sldNum" sz="quarter" idx="4"/>
          </p:nvPr>
        </p:nvSpPr>
        <p:spPr/>
        <p:txBody>
          <a:bodyPr/>
          <a:lstStyle/>
          <a:p>
            <a:fld id="{7E689A40-3C96-44CF-8AD5-B8413A1FA80F}" type="slidenum">
              <a:rPr lang="en-US" altLang="nl-BE" smtClean="0"/>
              <a:pPr/>
              <a:t>41</a:t>
            </a:fld>
            <a:endParaRPr lang="en-US" altLang="nl-BE"/>
          </a:p>
        </p:txBody>
      </p:sp>
    </p:spTree>
    <p:extLst>
      <p:ext uri="{BB962C8B-B14F-4D97-AF65-F5344CB8AC3E}">
        <p14:creationId xmlns:p14="http://schemas.microsoft.com/office/powerpoint/2010/main" val="2893502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3897-3E51-581B-B29F-44B23AF78ECB}"/>
              </a:ext>
            </a:extLst>
          </p:cNvPr>
          <p:cNvSpPr>
            <a:spLocks noGrp="1"/>
          </p:cNvSpPr>
          <p:nvPr>
            <p:ph type="title"/>
          </p:nvPr>
        </p:nvSpPr>
        <p:spPr>
          <a:xfrm>
            <a:off x="609600" y="152400"/>
            <a:ext cx="2362200" cy="1143000"/>
          </a:xfrm>
        </p:spPr>
        <p:txBody>
          <a:bodyPr/>
          <a:lstStyle/>
          <a:p>
            <a:r>
              <a:rPr lang="en-US" dirty="0"/>
              <a:t>14bit mode</a:t>
            </a:r>
          </a:p>
        </p:txBody>
      </p:sp>
      <p:sp>
        <p:nvSpPr>
          <p:cNvPr id="3" name="Content Placeholder 2">
            <a:extLst>
              <a:ext uri="{FF2B5EF4-FFF2-40B4-BE49-F238E27FC236}">
                <a16:creationId xmlns:a16="http://schemas.microsoft.com/office/drawing/2014/main" id="{AB5E40BA-37B3-BA75-C19D-2AF4440570E1}"/>
              </a:ext>
            </a:extLst>
          </p:cNvPr>
          <p:cNvSpPr>
            <a:spLocks noGrp="1"/>
          </p:cNvSpPr>
          <p:nvPr>
            <p:ph idx="1"/>
          </p:nvPr>
        </p:nvSpPr>
        <p:spPr>
          <a:xfrm>
            <a:off x="609600" y="1600200"/>
            <a:ext cx="1905000" cy="4648200"/>
          </a:xfrm>
        </p:spPr>
        <p:txBody>
          <a:bodyPr/>
          <a:lstStyle/>
          <a:p>
            <a:r>
              <a:rPr lang="en-US" dirty="0"/>
              <a:t>From report</a:t>
            </a:r>
          </a:p>
        </p:txBody>
      </p:sp>
      <p:sp>
        <p:nvSpPr>
          <p:cNvPr id="4" name="Date Placeholder 3">
            <a:extLst>
              <a:ext uri="{FF2B5EF4-FFF2-40B4-BE49-F238E27FC236}">
                <a16:creationId xmlns:a16="http://schemas.microsoft.com/office/drawing/2014/main" id="{8F12BA3C-7DFB-7525-108C-BE5984E11C23}"/>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1B4B6443-5D71-FD4C-04CC-AAEF510C4968}"/>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442D21D8-225B-C486-B156-CD0EB00B8188}"/>
              </a:ext>
            </a:extLst>
          </p:cNvPr>
          <p:cNvSpPr>
            <a:spLocks noGrp="1"/>
          </p:cNvSpPr>
          <p:nvPr>
            <p:ph type="sldNum" sz="quarter" idx="4"/>
          </p:nvPr>
        </p:nvSpPr>
        <p:spPr/>
        <p:txBody>
          <a:bodyPr/>
          <a:lstStyle/>
          <a:p>
            <a:pPr>
              <a:defRPr/>
            </a:pPr>
            <a:fld id="{D19C2587-FF4B-422C-B168-E803C62EEB52}" type="slidenum">
              <a:rPr lang="en-US" smtClean="0"/>
              <a:pPr>
                <a:defRPr/>
              </a:pPr>
              <a:t>42</a:t>
            </a:fld>
            <a:endParaRPr lang="en-US" dirty="0"/>
          </a:p>
        </p:txBody>
      </p:sp>
      <p:pic>
        <p:nvPicPr>
          <p:cNvPr id="8" name="Picture 7">
            <a:extLst>
              <a:ext uri="{FF2B5EF4-FFF2-40B4-BE49-F238E27FC236}">
                <a16:creationId xmlns:a16="http://schemas.microsoft.com/office/drawing/2014/main" id="{D0A57706-C9CD-3CF5-939C-B6E68E2DB2C8}"/>
              </a:ext>
            </a:extLst>
          </p:cNvPr>
          <p:cNvPicPr>
            <a:picLocks noChangeAspect="1"/>
          </p:cNvPicPr>
          <p:nvPr/>
        </p:nvPicPr>
        <p:blipFill>
          <a:blip r:embed="rId2"/>
          <a:stretch>
            <a:fillRect/>
          </a:stretch>
        </p:blipFill>
        <p:spPr>
          <a:xfrm>
            <a:off x="2501069" y="1"/>
            <a:ext cx="9690931" cy="6858000"/>
          </a:xfrm>
          <a:prstGeom prst="rect">
            <a:avLst/>
          </a:prstGeom>
        </p:spPr>
      </p:pic>
    </p:spTree>
    <p:extLst>
      <p:ext uri="{BB962C8B-B14F-4D97-AF65-F5344CB8AC3E}">
        <p14:creationId xmlns:p14="http://schemas.microsoft.com/office/powerpoint/2010/main" val="2816135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69C7-81C5-9E2A-FAE6-4A12AD4F588E}"/>
              </a:ext>
            </a:extLst>
          </p:cNvPr>
          <p:cNvSpPr>
            <a:spLocks noGrp="1"/>
          </p:cNvSpPr>
          <p:nvPr>
            <p:ph type="title"/>
          </p:nvPr>
        </p:nvSpPr>
        <p:spPr/>
        <p:txBody>
          <a:bodyPr/>
          <a:lstStyle/>
          <a:p>
            <a:r>
              <a:rPr lang="en-US" dirty="0"/>
              <a:t>16x oversampling, read out via int2float</a:t>
            </a:r>
          </a:p>
        </p:txBody>
      </p:sp>
      <p:sp>
        <p:nvSpPr>
          <p:cNvPr id="3" name="Content Placeholder 2">
            <a:extLst>
              <a:ext uri="{FF2B5EF4-FFF2-40B4-BE49-F238E27FC236}">
                <a16:creationId xmlns:a16="http://schemas.microsoft.com/office/drawing/2014/main" id="{ABDD0E9C-1C9E-1D14-281B-5D64377054A7}"/>
              </a:ext>
            </a:extLst>
          </p:cNvPr>
          <p:cNvSpPr>
            <a:spLocks noGrp="1"/>
          </p:cNvSpPr>
          <p:nvPr>
            <p:ph idx="1"/>
          </p:nvPr>
        </p:nvSpPr>
        <p:spPr>
          <a:xfrm>
            <a:off x="76200" y="1143000"/>
            <a:ext cx="2133600" cy="5105400"/>
          </a:xfrm>
        </p:spPr>
        <p:txBody>
          <a:bodyPr/>
          <a:lstStyle/>
          <a:p>
            <a:r>
              <a:rPr lang="en-US" dirty="0"/>
              <a:t>From report. Oversampling results in baselevel noise going from 0.64DN (nominal) to 0.41DN.</a:t>
            </a:r>
          </a:p>
          <a:p>
            <a:endParaRPr lang="en-US" dirty="0"/>
          </a:p>
          <a:p>
            <a:r>
              <a:rPr lang="en-US" dirty="0"/>
              <a:t>This is a very modest noise reduction.  The discretization limit would be 0.23DN, the effect of perfect uncorrelated oversampling would result in 0.16DN </a:t>
            </a:r>
          </a:p>
        </p:txBody>
      </p:sp>
      <p:sp>
        <p:nvSpPr>
          <p:cNvPr id="4" name="Date Placeholder 3">
            <a:extLst>
              <a:ext uri="{FF2B5EF4-FFF2-40B4-BE49-F238E27FC236}">
                <a16:creationId xmlns:a16="http://schemas.microsoft.com/office/drawing/2014/main" id="{89C709FD-A7EF-995F-6612-3AFE23237677}"/>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02BFDE1E-E05F-F8BF-585E-B49B3FCC2D47}"/>
              </a:ext>
            </a:extLst>
          </p:cNvPr>
          <p:cNvSpPr>
            <a:spLocks noGrp="1"/>
          </p:cNvSpPr>
          <p:nvPr>
            <p:ph type="ftr" sz="quarter" idx="3"/>
          </p:nvPr>
        </p:nvSpPr>
        <p:spPr/>
        <p:txBody>
          <a:bodyPr/>
          <a:lstStyle/>
          <a:p>
            <a:pPr>
              <a:defRPr/>
            </a:pPr>
            <a:r>
              <a:rPr lang="en-US"/>
              <a:t>confidential</a:t>
            </a:r>
            <a:endParaRPr lang="en-US" dirty="0"/>
          </a:p>
        </p:txBody>
      </p:sp>
      <p:sp>
        <p:nvSpPr>
          <p:cNvPr id="6" name="Slide Number Placeholder 5">
            <a:extLst>
              <a:ext uri="{FF2B5EF4-FFF2-40B4-BE49-F238E27FC236}">
                <a16:creationId xmlns:a16="http://schemas.microsoft.com/office/drawing/2014/main" id="{40556CFA-AF78-9835-33DD-B6FAF5F6B0A4}"/>
              </a:ext>
            </a:extLst>
          </p:cNvPr>
          <p:cNvSpPr>
            <a:spLocks noGrp="1"/>
          </p:cNvSpPr>
          <p:nvPr>
            <p:ph type="sldNum" sz="quarter" idx="4"/>
          </p:nvPr>
        </p:nvSpPr>
        <p:spPr/>
        <p:txBody>
          <a:bodyPr/>
          <a:lstStyle/>
          <a:p>
            <a:pPr>
              <a:defRPr/>
            </a:pPr>
            <a:fld id="{D19C2587-FF4B-422C-B168-E803C62EEB52}" type="slidenum">
              <a:rPr lang="en-US" smtClean="0"/>
              <a:pPr>
                <a:defRPr/>
              </a:pPr>
              <a:t>43</a:t>
            </a:fld>
            <a:endParaRPr lang="en-US" dirty="0"/>
          </a:p>
        </p:txBody>
      </p:sp>
      <p:pic>
        <p:nvPicPr>
          <p:cNvPr id="8" name="Picture 7">
            <a:extLst>
              <a:ext uri="{FF2B5EF4-FFF2-40B4-BE49-F238E27FC236}">
                <a16:creationId xmlns:a16="http://schemas.microsoft.com/office/drawing/2014/main" id="{DBFB8847-45D0-CBFB-9B1C-8F8A4B4AE4F9}"/>
              </a:ext>
            </a:extLst>
          </p:cNvPr>
          <p:cNvPicPr>
            <a:picLocks noChangeAspect="1"/>
          </p:cNvPicPr>
          <p:nvPr/>
        </p:nvPicPr>
        <p:blipFill>
          <a:blip r:embed="rId2"/>
          <a:stretch>
            <a:fillRect/>
          </a:stretch>
        </p:blipFill>
        <p:spPr>
          <a:xfrm>
            <a:off x="2059835" y="1524000"/>
            <a:ext cx="10132165" cy="5334000"/>
          </a:xfrm>
          <a:prstGeom prst="rect">
            <a:avLst/>
          </a:prstGeom>
        </p:spPr>
      </p:pic>
      <p:sp>
        <p:nvSpPr>
          <p:cNvPr id="9" name="Arrow: Right 8">
            <a:extLst>
              <a:ext uri="{FF2B5EF4-FFF2-40B4-BE49-F238E27FC236}">
                <a16:creationId xmlns:a16="http://schemas.microsoft.com/office/drawing/2014/main" id="{9B91009D-5897-F5E7-D01B-44B548FDD05A}"/>
              </a:ext>
            </a:extLst>
          </p:cNvPr>
          <p:cNvSpPr/>
          <p:nvPr/>
        </p:nvSpPr>
        <p:spPr bwMode="auto">
          <a:xfrm>
            <a:off x="8822038" y="990600"/>
            <a:ext cx="3378200" cy="1600200"/>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sz="1600" dirty="0">
                <a:solidFill>
                  <a:srgbClr val="FF0000"/>
                </a:solidFill>
              </a:rPr>
              <a:t>Conclusion: (this way of) oversampling is barely worth the effort.</a:t>
            </a:r>
          </a:p>
          <a:p>
            <a:endParaRPr lang="en-US" sz="1600" dirty="0">
              <a:solidFill>
                <a:srgbClr val="FF0000"/>
              </a:solidFill>
            </a:endParaRPr>
          </a:p>
          <a:p>
            <a:r>
              <a:rPr lang="en-US" sz="1600" dirty="0">
                <a:solidFill>
                  <a:srgbClr val="FF0000"/>
                </a:solidFill>
              </a:rPr>
              <a:t>Vernier or alike is more promising</a:t>
            </a:r>
          </a:p>
        </p:txBody>
      </p:sp>
    </p:spTree>
    <p:extLst>
      <p:ext uri="{BB962C8B-B14F-4D97-AF65-F5344CB8AC3E}">
        <p14:creationId xmlns:p14="http://schemas.microsoft.com/office/powerpoint/2010/main" val="1032096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BE" dirty="0"/>
              <a:t>Array issues</a:t>
            </a:r>
            <a:endParaRPr lang="en-US" dirty="0"/>
          </a:p>
        </p:txBody>
      </p:sp>
      <p:sp>
        <p:nvSpPr>
          <p:cNvPr id="3" name="Text Placeholder 2"/>
          <p:cNvSpPr>
            <a:spLocks noGrp="1"/>
          </p:cNvSpPr>
          <p:nvPr>
            <p:ph type="subTitle" idx="1"/>
          </p:nvPr>
        </p:nvSpPr>
        <p:spPr/>
        <p:txBody>
          <a:bodyPr/>
          <a:lstStyle/>
          <a:p>
            <a:endParaRPr lang="en-US" dirty="0"/>
          </a:p>
        </p:txBody>
      </p:sp>
      <p:sp>
        <p:nvSpPr>
          <p:cNvPr id="5" name="Slide Number Placeholder 4"/>
          <p:cNvSpPr>
            <a:spLocks noGrp="1"/>
          </p:cNvSpPr>
          <p:nvPr>
            <p:ph type="sldNum" sz="quarter" idx="12"/>
          </p:nvPr>
        </p:nvSpPr>
        <p:spPr/>
        <p:txBody>
          <a:bodyPr/>
          <a:lstStyle/>
          <a:p>
            <a:pPr fontAlgn="auto">
              <a:spcBef>
                <a:spcPts val="0"/>
              </a:spcBef>
              <a:spcAft>
                <a:spcPts val="0"/>
              </a:spcAft>
              <a:defRPr/>
            </a:pPr>
            <a:fld id="{C8E73D66-7D89-47D5-8BE6-71FE6777882F}" type="slidenum">
              <a:rPr lang="en-US" sz="1800" kern="0"/>
              <a:pPr fontAlgn="auto">
                <a:spcBef>
                  <a:spcPts val="0"/>
                </a:spcBef>
                <a:spcAft>
                  <a:spcPts val="0"/>
                </a:spcAft>
                <a:defRPr/>
              </a:pPr>
              <a:t>44</a:t>
            </a:fld>
            <a:endParaRPr lang="en-US" sz="1800" kern="0" dirty="0"/>
          </a:p>
        </p:txBody>
      </p:sp>
      <p:sp>
        <p:nvSpPr>
          <p:cNvPr id="4" name="Footer Placeholder 3"/>
          <p:cNvSpPr>
            <a:spLocks noGrp="1"/>
          </p:cNvSpPr>
          <p:nvPr>
            <p:ph type="ftr" sz="quarter" idx="4294967295"/>
          </p:nvPr>
        </p:nvSpPr>
        <p:spPr>
          <a:xfrm>
            <a:off x="0" y="6477000"/>
            <a:ext cx="4673600" cy="381000"/>
          </a:xfrm>
        </p:spPr>
        <p:txBody>
          <a:bodyPr/>
          <a:lstStyle/>
          <a:p>
            <a:pPr fontAlgn="auto">
              <a:spcBef>
                <a:spcPts val="0"/>
              </a:spcBef>
              <a:spcAft>
                <a:spcPts val="0"/>
              </a:spcAft>
              <a:defRPr/>
            </a:pPr>
            <a:r>
              <a:rPr lang="fr-FR" sz="1800" kern="0"/>
              <a:t>SARADC</a:t>
            </a:r>
            <a:endParaRPr lang="en-US" sz="1800" kern="0"/>
          </a:p>
        </p:txBody>
      </p:sp>
    </p:spTree>
    <p:extLst>
      <p:ext uri="{BB962C8B-B14F-4D97-AF65-F5344CB8AC3E}">
        <p14:creationId xmlns:p14="http://schemas.microsoft.com/office/powerpoint/2010/main" val="3314014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a:t>Array issues</a:t>
            </a:r>
            <a:endParaRPr lang="en-US" dirty="0"/>
          </a:p>
        </p:txBody>
      </p:sp>
      <p:sp>
        <p:nvSpPr>
          <p:cNvPr id="7" name="Content Placeholder 6"/>
          <p:cNvSpPr>
            <a:spLocks noGrp="1"/>
          </p:cNvSpPr>
          <p:nvPr>
            <p:ph idx="1"/>
          </p:nvPr>
        </p:nvSpPr>
        <p:spPr/>
        <p:txBody>
          <a:bodyPr/>
          <a:lstStyle/>
          <a:p>
            <a:r>
              <a:rPr lang="nl-BE" b="0" dirty="0"/>
              <a:t>In practice, the issues encountered with image sensor on-chip ADCs are related to the fact that there are many more </a:t>
            </a:r>
            <a:r>
              <a:rPr lang="nl-BE" b="0" dirty="0" err="1"/>
              <a:t>than</a:t>
            </a:r>
            <a:r>
              <a:rPr lang="nl-BE" b="0" dirty="0"/>
              <a:t> </a:t>
            </a:r>
            <a:r>
              <a:rPr lang="nl-BE" b="0" dirty="0" err="1"/>
              <a:t>one</a:t>
            </a:r>
            <a:r>
              <a:rPr lang="nl-BE" b="0" dirty="0"/>
              <a:t> in </a:t>
            </a:r>
            <a:r>
              <a:rPr lang="nl-BE" b="0" dirty="0" err="1"/>
              <a:t>an</a:t>
            </a:r>
            <a:r>
              <a:rPr lang="nl-BE" b="0" dirty="0"/>
              <a:t> </a:t>
            </a:r>
            <a:r>
              <a:rPr lang="nl-BE" b="0" dirty="0" err="1"/>
              <a:t>intensily</a:t>
            </a:r>
            <a:r>
              <a:rPr lang="nl-BE" b="0" dirty="0"/>
              <a:t> </a:t>
            </a:r>
            <a:r>
              <a:rPr lang="nl-BE" b="0" dirty="0" err="1"/>
              <a:t>connected</a:t>
            </a:r>
            <a:r>
              <a:rPr lang="nl-BE" b="0" dirty="0"/>
              <a:t> </a:t>
            </a:r>
            <a:r>
              <a:rPr lang="nl-BE" b="0" dirty="0" err="1"/>
              <a:t>network</a:t>
            </a:r>
            <a:r>
              <a:rPr lang="nl-BE" b="0" dirty="0"/>
              <a:t>.</a:t>
            </a:r>
          </a:p>
          <a:p>
            <a:pPr marL="457200" indent="-457200">
              <a:buFont typeface="Arial" panose="020B0604020202020204" pitchFamily="34" charset="0"/>
              <a:buChar char="→"/>
            </a:pPr>
            <a:r>
              <a:rPr lang="nl-BE" b="0" dirty="0"/>
              <a:t>A single ADC may work fine, in an array of such, inter-ADC crosstalk results in significant noise and artifact increase</a:t>
            </a:r>
          </a:p>
          <a:p>
            <a:pPr marL="457200" indent="-457200">
              <a:buFont typeface="Arial" panose="020B0604020202020204" pitchFamily="34" charset="0"/>
              <a:buChar char="→"/>
            </a:pPr>
            <a:r>
              <a:rPr lang="nl-BE" b="0" dirty="0" err="1"/>
              <a:t>This</a:t>
            </a:r>
            <a:r>
              <a:rPr lang="nl-BE" b="0" dirty="0"/>
              <a:t> </a:t>
            </a:r>
            <a:r>
              <a:rPr lang="nl-BE" b="0" dirty="0" err="1"/>
              <a:t>problem</a:t>
            </a:r>
            <a:r>
              <a:rPr lang="nl-BE" b="0" dirty="0"/>
              <a:t> </a:t>
            </a:r>
            <a:r>
              <a:rPr lang="nl-BE" dirty="0" err="1"/>
              <a:t>a</a:t>
            </a:r>
            <a:r>
              <a:rPr lang="nl-BE" b="0" dirty="0" err="1"/>
              <a:t>pplies</a:t>
            </a:r>
            <a:r>
              <a:rPr lang="nl-BE" b="0" dirty="0"/>
              <a:t> to all types, such as Ramp ADCs, SAR </a:t>
            </a:r>
            <a:r>
              <a:rPr lang="nl-BE" b="0" dirty="0" err="1"/>
              <a:t>ADCs</a:t>
            </a:r>
            <a:r>
              <a:rPr lang="nl-BE" b="0" dirty="0"/>
              <a:t>…</a:t>
            </a:r>
          </a:p>
          <a:p>
            <a:pPr marL="457200" indent="-457200">
              <a:buFont typeface="Arial" panose="020B0604020202020204" pitchFamily="34" charset="0"/>
              <a:buChar char="→"/>
            </a:pPr>
            <a:r>
              <a:rPr lang="nl-BE" b="0" dirty="0"/>
              <a:t>Most root causes are related to the common nodes (supplies, substrate, </a:t>
            </a:r>
            <a:r>
              <a:rPr lang="nl-BE" b="0" dirty="0" err="1"/>
              <a:t>biasing</a:t>
            </a:r>
            <a:r>
              <a:rPr lang="nl-BE" b="0" dirty="0"/>
              <a:t>)</a:t>
            </a:r>
          </a:p>
          <a:p>
            <a:pPr marL="457200" indent="-457200">
              <a:buFont typeface="Arial" panose="020B0604020202020204" pitchFamily="34" charset="0"/>
              <a:buChar char="→"/>
            </a:pPr>
            <a:r>
              <a:rPr lang="nl-BE" dirty="0"/>
              <a:t>The </a:t>
            </a:r>
            <a:r>
              <a:rPr lang="nl-BE" dirty="0" err="1"/>
              <a:t>other</a:t>
            </a:r>
            <a:r>
              <a:rPr lang="nl-BE" dirty="0"/>
              <a:t> </a:t>
            </a:r>
            <a:r>
              <a:rPr lang="nl-BE" dirty="0" err="1"/>
              <a:t>causes</a:t>
            </a:r>
            <a:r>
              <a:rPr lang="nl-BE" dirty="0"/>
              <a:t> </a:t>
            </a:r>
            <a:r>
              <a:rPr lang="nl-BE" dirty="0" err="1"/>
              <a:t>may</a:t>
            </a:r>
            <a:r>
              <a:rPr lang="nl-BE" dirty="0"/>
              <a:t> </a:t>
            </a:r>
            <a:r>
              <a:rPr lang="nl-BE" dirty="0" err="1"/>
              <a:t>be</a:t>
            </a:r>
            <a:r>
              <a:rPr lang="nl-BE" dirty="0"/>
              <a:t> </a:t>
            </a:r>
            <a:r>
              <a:rPr lang="nl-BE" dirty="0" err="1"/>
              <a:t>due</a:t>
            </a:r>
            <a:r>
              <a:rPr lang="nl-BE" dirty="0"/>
              <a:t> </a:t>
            </a:r>
            <a:r>
              <a:rPr lang="nl-BE" dirty="0" err="1"/>
              <a:t>to</a:t>
            </a:r>
            <a:r>
              <a:rPr lang="nl-BE" dirty="0"/>
              <a:t> “</a:t>
            </a:r>
            <a:r>
              <a:rPr lang="nl-BE" dirty="0" err="1"/>
              <a:t>plain</a:t>
            </a:r>
            <a:r>
              <a:rPr lang="nl-BE" dirty="0"/>
              <a:t>” crosstalk </a:t>
            </a:r>
            <a:r>
              <a:rPr lang="nl-BE" dirty="0" err="1"/>
              <a:t>between</a:t>
            </a:r>
            <a:r>
              <a:rPr lang="nl-BE" dirty="0"/>
              <a:t> e.g. digital </a:t>
            </a:r>
            <a:r>
              <a:rPr lang="nl-BE" dirty="0" err="1"/>
              <a:t>parts</a:t>
            </a:r>
            <a:r>
              <a:rPr lang="nl-BE" dirty="0"/>
              <a:t> </a:t>
            </a:r>
            <a:r>
              <a:rPr lang="nl-BE" dirty="0" err="1"/>
              <a:t>and</a:t>
            </a:r>
            <a:r>
              <a:rPr lang="nl-BE" dirty="0"/>
              <a:t> </a:t>
            </a:r>
            <a:r>
              <a:rPr lang="nl-BE" dirty="0" err="1"/>
              <a:t>analog</a:t>
            </a:r>
            <a:r>
              <a:rPr lang="nl-BE" dirty="0"/>
              <a:t> </a:t>
            </a:r>
            <a:r>
              <a:rPr lang="nl-BE" dirty="0" err="1"/>
              <a:t>parts</a:t>
            </a:r>
            <a:r>
              <a:rPr lang="nl-BE" dirty="0"/>
              <a:t>.</a:t>
            </a:r>
            <a:endParaRPr lang="nl-BE" b="0" dirty="0"/>
          </a:p>
          <a:p>
            <a:pPr marL="457200" indent="-457200">
              <a:buFont typeface="Arial" panose="020B0604020202020204" pitchFamily="34" charset="0"/>
              <a:buChar char="→"/>
            </a:pPr>
            <a:endParaRPr lang="nl-BE" b="0" dirty="0"/>
          </a:p>
          <a:p>
            <a:pPr marL="0" indent="0"/>
            <a:endParaRPr lang="nl-BE" b="0" dirty="0"/>
          </a:p>
          <a:p>
            <a:endParaRPr lang="en-US" b="0" dirty="0"/>
          </a:p>
        </p:txBody>
      </p:sp>
      <p:sp>
        <p:nvSpPr>
          <p:cNvPr id="4" name="Footer Placeholder 3"/>
          <p:cNvSpPr>
            <a:spLocks noGrp="1"/>
          </p:cNvSpPr>
          <p:nvPr>
            <p:ph type="ftr" sz="quarter" idx="3"/>
          </p:nvPr>
        </p:nvSpPr>
        <p:spPr/>
        <p:txBody>
          <a:bodyPr/>
          <a:lstStyle/>
          <a:p>
            <a:pPr fontAlgn="auto">
              <a:spcBef>
                <a:spcPts val="0"/>
              </a:spcBef>
              <a:spcAft>
                <a:spcPts val="0"/>
              </a:spcAft>
              <a:defRPr/>
            </a:pPr>
            <a:r>
              <a:rPr lang="fr-FR" sz="1800" kern="0"/>
              <a:t>SARADC</a:t>
            </a:r>
            <a:endParaRPr lang="en-US" sz="1800" kern="0"/>
          </a:p>
        </p:txBody>
      </p:sp>
      <p:sp>
        <p:nvSpPr>
          <p:cNvPr id="5" name="Slide Number Placeholder 4"/>
          <p:cNvSpPr>
            <a:spLocks noGrp="1"/>
          </p:cNvSpPr>
          <p:nvPr>
            <p:ph type="sldNum" sz="quarter" idx="4"/>
          </p:nvPr>
        </p:nvSpPr>
        <p:spPr/>
        <p:txBody>
          <a:bodyPr/>
          <a:lstStyle/>
          <a:p>
            <a:pPr fontAlgn="auto">
              <a:spcBef>
                <a:spcPts val="0"/>
              </a:spcBef>
              <a:spcAft>
                <a:spcPts val="0"/>
              </a:spcAft>
              <a:defRPr/>
            </a:pPr>
            <a:fld id="{C8E73D66-7D89-47D5-8BE6-71FE6777882F}" type="slidenum">
              <a:rPr lang="en-US" sz="1800" kern="0"/>
              <a:pPr fontAlgn="auto">
                <a:spcBef>
                  <a:spcPts val="0"/>
                </a:spcBef>
                <a:spcAft>
                  <a:spcPts val="0"/>
                </a:spcAft>
                <a:defRPr/>
              </a:pPr>
              <a:t>45</a:t>
            </a:fld>
            <a:endParaRPr lang="en-US" sz="1800" kern="0" dirty="0"/>
          </a:p>
        </p:txBody>
      </p:sp>
    </p:spTree>
    <p:extLst>
      <p:ext uri="{BB962C8B-B14F-4D97-AF65-F5344CB8AC3E}">
        <p14:creationId xmlns:p14="http://schemas.microsoft.com/office/powerpoint/2010/main" val="88876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Arrays issues  (</a:t>
            </a:r>
            <a:r>
              <a:rPr lang="nl-BE" dirty="0" err="1"/>
              <a:t>general</a:t>
            </a:r>
            <a:r>
              <a:rPr lang="nl-BE" dirty="0"/>
              <a:t> </a:t>
            </a:r>
            <a:r>
              <a:rPr lang="nl-BE" dirty="0" err="1"/>
              <a:t>concepts</a:t>
            </a:r>
            <a:r>
              <a:rPr lang="nl-BE" dirty="0"/>
              <a:t>)</a:t>
            </a:r>
            <a:endParaRPr lang="en-US" dirty="0"/>
          </a:p>
        </p:txBody>
      </p:sp>
      <p:sp>
        <p:nvSpPr>
          <p:cNvPr id="3" name="Content Placeholder 2"/>
          <p:cNvSpPr>
            <a:spLocks noGrp="1"/>
          </p:cNvSpPr>
          <p:nvPr>
            <p:ph idx="1"/>
          </p:nvPr>
        </p:nvSpPr>
        <p:spPr>
          <a:xfrm>
            <a:off x="381000" y="685800"/>
            <a:ext cx="10972800" cy="4648200"/>
          </a:xfrm>
        </p:spPr>
        <p:txBody>
          <a:bodyPr/>
          <a:lstStyle/>
          <a:p>
            <a:r>
              <a:rPr lang="nl-BE" dirty="0">
                <a:solidFill>
                  <a:srgbClr val="FF0000"/>
                </a:solidFill>
                <a:highlight>
                  <a:srgbClr val="FFFF00"/>
                </a:highlight>
              </a:rPr>
              <a:t>&lt;&lt;&lt; insert here relevant parts of notebook 0124&gt;&gt;&gt;</a:t>
            </a:r>
            <a:endParaRPr lang="en-US" dirty="0">
              <a:solidFill>
                <a:srgbClr val="FF0000"/>
              </a:solidFill>
              <a:highlight>
                <a:srgbClr val="FFFF00"/>
              </a:highlight>
            </a:endParaRPr>
          </a:p>
        </p:txBody>
      </p:sp>
      <p:sp>
        <p:nvSpPr>
          <p:cNvPr id="4" name="Footer Placeholder 3"/>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a:pPr fontAlgn="auto">
                <a:spcBef>
                  <a:spcPts val="0"/>
                </a:spcBef>
                <a:spcAft>
                  <a:spcPts val="0"/>
                </a:spcAft>
                <a:defRPr/>
              </a:pPr>
              <a:t>46</a:t>
            </a:fld>
            <a:endParaRPr lang="en-US" kern="0" dirty="0"/>
          </a:p>
        </p:txBody>
      </p:sp>
      <p:pic>
        <p:nvPicPr>
          <p:cNvPr id="7" name="Picture 6">
            <a:extLst>
              <a:ext uri="{FF2B5EF4-FFF2-40B4-BE49-F238E27FC236}">
                <a16:creationId xmlns:a16="http://schemas.microsoft.com/office/drawing/2014/main" id="{49A2DB87-62D7-8219-5A7A-52E4789B2118}"/>
              </a:ext>
            </a:extLst>
          </p:cNvPr>
          <p:cNvPicPr>
            <a:picLocks noChangeAspect="1"/>
          </p:cNvPicPr>
          <p:nvPr/>
        </p:nvPicPr>
        <p:blipFill>
          <a:blip r:embed="rId2"/>
          <a:stretch>
            <a:fillRect/>
          </a:stretch>
        </p:blipFill>
        <p:spPr>
          <a:xfrm>
            <a:off x="186169" y="1676400"/>
            <a:ext cx="6120192" cy="4705619"/>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FE803C24-35E8-8029-26C4-00A5B3885B89}"/>
              </a:ext>
            </a:extLst>
          </p:cNvPr>
          <p:cNvPicPr>
            <a:picLocks noChangeAspect="1"/>
          </p:cNvPicPr>
          <p:nvPr/>
        </p:nvPicPr>
        <p:blipFill>
          <a:blip r:embed="rId3"/>
          <a:stretch>
            <a:fillRect/>
          </a:stretch>
        </p:blipFill>
        <p:spPr>
          <a:xfrm>
            <a:off x="6037788" y="1506613"/>
            <a:ext cx="6119799" cy="3827388"/>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25746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8524-26B7-6243-2FC6-3BD7A912027D}"/>
              </a:ext>
            </a:extLst>
          </p:cNvPr>
          <p:cNvSpPr>
            <a:spLocks noGrp="1"/>
          </p:cNvSpPr>
          <p:nvPr>
            <p:ph type="title"/>
          </p:nvPr>
        </p:nvSpPr>
        <p:spPr/>
        <p:txBody>
          <a:bodyPr/>
          <a:lstStyle/>
          <a:p>
            <a:r>
              <a:rPr lang="en-US" dirty="0"/>
              <a:t>Not all crosstalk is adverse</a:t>
            </a:r>
          </a:p>
        </p:txBody>
      </p:sp>
      <p:sp>
        <p:nvSpPr>
          <p:cNvPr id="4" name="Footer Placeholder 3">
            <a:extLst>
              <a:ext uri="{FF2B5EF4-FFF2-40B4-BE49-F238E27FC236}">
                <a16:creationId xmlns:a16="http://schemas.microsoft.com/office/drawing/2014/main" id="{542A8803-EC8E-C707-F1AF-4DFDE12EAD5C}"/>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DC7A0F1A-8C39-6BC0-6C42-6BEF9C8572DC}"/>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47</a:t>
            </a:fld>
            <a:endParaRPr lang="en-US" kern="0" dirty="0"/>
          </a:p>
        </p:txBody>
      </p:sp>
      <p:pic>
        <p:nvPicPr>
          <p:cNvPr id="7" name="Picture 6">
            <a:extLst>
              <a:ext uri="{FF2B5EF4-FFF2-40B4-BE49-F238E27FC236}">
                <a16:creationId xmlns:a16="http://schemas.microsoft.com/office/drawing/2014/main" id="{8411E3D5-B703-4AB1-0142-9EBAEB94F39C}"/>
              </a:ext>
            </a:extLst>
          </p:cNvPr>
          <p:cNvPicPr>
            <a:picLocks noChangeAspect="1"/>
          </p:cNvPicPr>
          <p:nvPr/>
        </p:nvPicPr>
        <p:blipFill>
          <a:blip r:embed="rId2"/>
          <a:stretch>
            <a:fillRect/>
          </a:stretch>
        </p:blipFill>
        <p:spPr>
          <a:xfrm>
            <a:off x="4191000" y="910323"/>
            <a:ext cx="7783286" cy="5791389"/>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6" name="Arrow: Right 5">
            <a:extLst>
              <a:ext uri="{FF2B5EF4-FFF2-40B4-BE49-F238E27FC236}">
                <a16:creationId xmlns:a16="http://schemas.microsoft.com/office/drawing/2014/main" id="{546F31D7-0771-5F7B-B6F3-D53EF4AABFB2}"/>
              </a:ext>
            </a:extLst>
          </p:cNvPr>
          <p:cNvSpPr/>
          <p:nvPr/>
        </p:nvSpPr>
        <p:spPr bwMode="auto">
          <a:xfrm>
            <a:off x="36078" y="2133600"/>
            <a:ext cx="1473200" cy="457200"/>
          </a:xfrm>
          <a:prstGeom prst="rightArrow">
            <a:avLst>
              <a:gd name="adj1" fmla="val 100000"/>
              <a:gd name="adj2" fmla="val 50000"/>
            </a:avLst>
          </a:prstGeom>
          <a:solidFill>
            <a:srgbClr val="CCFF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harmless</a:t>
            </a:r>
          </a:p>
        </p:txBody>
      </p:sp>
      <p:sp>
        <p:nvSpPr>
          <p:cNvPr id="8" name="Arrow: Right 7">
            <a:extLst>
              <a:ext uri="{FF2B5EF4-FFF2-40B4-BE49-F238E27FC236}">
                <a16:creationId xmlns:a16="http://schemas.microsoft.com/office/drawing/2014/main" id="{5E3C524B-30E2-2444-114E-4AA87E572575}"/>
              </a:ext>
            </a:extLst>
          </p:cNvPr>
          <p:cNvSpPr/>
          <p:nvPr/>
        </p:nvSpPr>
        <p:spPr bwMode="auto">
          <a:xfrm>
            <a:off x="31102" y="2689548"/>
            <a:ext cx="1473200" cy="457200"/>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hurts</a:t>
            </a:r>
          </a:p>
        </p:txBody>
      </p:sp>
      <p:sp>
        <p:nvSpPr>
          <p:cNvPr id="9" name="Arrow: Right 8">
            <a:extLst>
              <a:ext uri="{FF2B5EF4-FFF2-40B4-BE49-F238E27FC236}">
                <a16:creationId xmlns:a16="http://schemas.microsoft.com/office/drawing/2014/main" id="{9E575AB1-EA07-F77B-A706-D93E404ADE99}"/>
              </a:ext>
            </a:extLst>
          </p:cNvPr>
          <p:cNvSpPr/>
          <p:nvPr/>
        </p:nvSpPr>
        <p:spPr bwMode="auto">
          <a:xfrm>
            <a:off x="17417" y="3297982"/>
            <a:ext cx="1473200" cy="457200"/>
          </a:xfrm>
          <a:prstGeom prst="rightArrow">
            <a:avLst>
              <a:gd name="adj1" fmla="val 100000"/>
              <a:gd name="adj2" fmla="val 50000"/>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noise</a:t>
            </a:r>
          </a:p>
        </p:txBody>
      </p:sp>
      <p:sp>
        <p:nvSpPr>
          <p:cNvPr id="3" name="Content Placeholder 2">
            <a:extLst>
              <a:ext uri="{FF2B5EF4-FFF2-40B4-BE49-F238E27FC236}">
                <a16:creationId xmlns:a16="http://schemas.microsoft.com/office/drawing/2014/main" id="{F170AEDD-962E-D5F7-2E3A-C33A250CF4BE}"/>
              </a:ext>
            </a:extLst>
          </p:cNvPr>
          <p:cNvSpPr>
            <a:spLocks noGrp="1"/>
          </p:cNvSpPr>
          <p:nvPr>
            <p:ph idx="1"/>
          </p:nvPr>
        </p:nvSpPr>
        <p:spPr>
          <a:xfrm>
            <a:off x="1447800" y="1509227"/>
            <a:ext cx="2971800" cy="4648200"/>
          </a:xfrm>
        </p:spPr>
        <p:txBody>
          <a:bodyPr/>
          <a:lstStyle/>
          <a:p>
            <a:r>
              <a:rPr lang="en-US" dirty="0"/>
              <a:t>There is a fundamental difference between </a:t>
            </a:r>
          </a:p>
          <a:p>
            <a:pPr marL="342900" indent="-342900">
              <a:buFont typeface="+mj-lt"/>
              <a:buAutoNum type="arabicPeriod"/>
            </a:pPr>
            <a:r>
              <a:rPr lang="en-US" dirty="0"/>
              <a:t>Synchronous, reproducible crosstalk</a:t>
            </a:r>
          </a:p>
          <a:p>
            <a:pPr marL="342900" indent="-342900">
              <a:buFont typeface="+mj-lt"/>
              <a:buAutoNum type="arabicPeriod"/>
            </a:pPr>
            <a:r>
              <a:rPr lang="en-US" dirty="0"/>
              <a:t>Signal dependent crosstalk</a:t>
            </a:r>
          </a:p>
          <a:p>
            <a:pPr marL="342900" indent="-342900">
              <a:buFont typeface="+mj-lt"/>
              <a:buAutoNum type="arabicPeriod"/>
            </a:pPr>
            <a:r>
              <a:rPr lang="en-US" dirty="0"/>
              <a:t>Random crosstalk</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r>
              <a:rPr lang="en-US" dirty="0"/>
              <a:t>Understand this difference in prioritizing counter measures.</a:t>
            </a:r>
          </a:p>
          <a:p>
            <a:pPr marL="342900" indent="-342900">
              <a:buFont typeface="+mj-lt"/>
              <a:buAutoNum type="arabicPeriod"/>
            </a:pPr>
            <a:endParaRPr lang="en-US" dirty="0"/>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1387859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nl-BE" dirty="0" err="1"/>
              <a:t>Radiation</a:t>
            </a:r>
            <a:r>
              <a:rPr lang="nl-BE" dirty="0"/>
              <a:t> </a:t>
            </a:r>
            <a:r>
              <a:rPr lang="nl-BE" dirty="0" err="1"/>
              <a:t>tolerance</a:t>
            </a:r>
            <a:endParaRPr lang="en-US" dirty="0"/>
          </a:p>
        </p:txBody>
      </p:sp>
      <p:sp>
        <p:nvSpPr>
          <p:cNvPr id="5" name="Slide Number Placeholder 4"/>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a:solidFill>
                  <a:schemeClr val="accent2">
                    <a:lumMod val="60000"/>
                    <a:lumOff val="40000"/>
                  </a:schemeClr>
                </a:solidFill>
              </a:rPr>
              <a:pPr fontAlgn="auto">
                <a:spcBef>
                  <a:spcPts val="0"/>
                </a:spcBef>
                <a:spcAft>
                  <a:spcPts val="0"/>
                </a:spcAft>
                <a:defRPr/>
              </a:pPr>
              <a:t>48</a:t>
            </a:fld>
            <a:endParaRPr lang="en-US" kern="0" dirty="0">
              <a:solidFill>
                <a:schemeClr val="accent2">
                  <a:lumMod val="60000"/>
                  <a:lumOff val="40000"/>
                </a:schemeClr>
              </a:solidFill>
            </a:endParaRPr>
          </a:p>
        </p:txBody>
      </p:sp>
    </p:spTree>
    <p:extLst>
      <p:ext uri="{BB962C8B-B14F-4D97-AF65-F5344CB8AC3E}">
        <p14:creationId xmlns:p14="http://schemas.microsoft.com/office/powerpoint/2010/main" val="948510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6D40-5A60-4D73-B1B2-C2B23595E55A}"/>
              </a:ext>
            </a:extLst>
          </p:cNvPr>
          <p:cNvSpPr>
            <a:spLocks noGrp="1"/>
          </p:cNvSpPr>
          <p:nvPr>
            <p:ph type="title"/>
          </p:nvPr>
        </p:nvSpPr>
        <p:spPr/>
        <p:txBody>
          <a:bodyPr/>
          <a:lstStyle/>
          <a:p>
            <a:r>
              <a:rPr lang="en-US" dirty="0"/>
              <a:t>Radiation hard</a:t>
            </a:r>
            <a:endParaRPr lang="en-GB" dirty="0"/>
          </a:p>
        </p:txBody>
      </p:sp>
      <p:sp>
        <p:nvSpPr>
          <p:cNvPr id="4" name="Footer Placeholder 3">
            <a:extLst>
              <a:ext uri="{FF2B5EF4-FFF2-40B4-BE49-F238E27FC236}">
                <a16:creationId xmlns:a16="http://schemas.microsoft.com/office/drawing/2014/main" id="{04485BBC-87E3-4EF8-854C-8AD2BCEB4D8D}"/>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C6ED54B8-EEAA-438F-A018-A997B2157ACC}"/>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49</a:t>
            </a:fld>
            <a:endParaRPr lang="en-US" kern="0" dirty="0"/>
          </a:p>
        </p:txBody>
      </p:sp>
      <p:sp>
        <p:nvSpPr>
          <p:cNvPr id="3" name="TextBox 2">
            <a:extLst>
              <a:ext uri="{FF2B5EF4-FFF2-40B4-BE49-F238E27FC236}">
                <a16:creationId xmlns:a16="http://schemas.microsoft.com/office/drawing/2014/main" id="{20A5ACF0-ECED-E74B-2E03-E7ADAB7FF662}"/>
              </a:ext>
            </a:extLst>
          </p:cNvPr>
          <p:cNvSpPr txBox="1"/>
          <p:nvPr/>
        </p:nvSpPr>
        <p:spPr>
          <a:xfrm>
            <a:off x="980234" y="1380469"/>
            <a:ext cx="10830766" cy="2862322"/>
          </a:xfrm>
          <a:prstGeom prst="rect">
            <a:avLst/>
          </a:prstGeom>
          <a:noFill/>
        </p:spPr>
        <p:txBody>
          <a:bodyPr wrap="square" rtlCol="0">
            <a:spAutoFit/>
          </a:bodyPr>
          <a:lstStyle/>
          <a:p>
            <a:r>
              <a:rPr lang="en-US" dirty="0"/>
              <a:t>The same approach as in image sensors is adhered.</a:t>
            </a:r>
          </a:p>
          <a:p>
            <a:endParaRPr lang="en-US" dirty="0"/>
          </a:p>
          <a:p>
            <a:r>
              <a:rPr lang="en-US" dirty="0">
                <a:solidFill>
                  <a:srgbClr val="FF0000"/>
                </a:solidFill>
              </a:rPr>
              <a:t>Approach</a:t>
            </a:r>
          </a:p>
          <a:p>
            <a:pPr marL="285750" indent="-285750">
              <a:buFont typeface="Arial" panose="020B0604020202020204" pitchFamily="34" charset="0"/>
              <a:buChar char="•"/>
            </a:pPr>
            <a:r>
              <a:rPr lang="en-US" dirty="0">
                <a:solidFill>
                  <a:srgbClr val="FF0000"/>
                </a:solidFill>
              </a:rPr>
              <a:t>TID hard layout</a:t>
            </a:r>
          </a:p>
          <a:p>
            <a:pPr marL="285750" indent="-285750">
              <a:buFont typeface="Arial" panose="020B0604020202020204" pitchFamily="34" charset="0"/>
              <a:buChar char="•"/>
            </a:pPr>
            <a:r>
              <a:rPr lang="en-US" dirty="0">
                <a:solidFill>
                  <a:srgbClr val="FF0000"/>
                </a:solidFill>
              </a:rPr>
              <a:t>DICE in the static ASPI registers</a:t>
            </a:r>
          </a:p>
          <a:p>
            <a:pPr marL="285750" indent="-285750">
              <a:buFont typeface="Arial" panose="020B0604020202020204" pitchFamily="34" charset="0"/>
              <a:buChar char="•"/>
            </a:pPr>
            <a:r>
              <a:rPr lang="en-US" dirty="0">
                <a:solidFill>
                  <a:srgbClr val="FF0000"/>
                </a:solidFill>
              </a:rPr>
              <a:t>Not DICE nor TR for the fast in-ADC registers </a:t>
            </a:r>
          </a:p>
          <a:p>
            <a:pPr marL="742950" lvl="1" indent="-285750">
              <a:buFont typeface="Arial" panose="020B0604020202020204" pitchFamily="34" charset="0"/>
              <a:buChar char="•"/>
            </a:pPr>
            <a:r>
              <a:rPr lang="en-US" dirty="0">
                <a:solidFill>
                  <a:srgbClr val="FF0000"/>
                </a:solidFill>
              </a:rPr>
              <a:t>Thus an event in one of these might result in a one-code error, similar to a large conversion error.</a:t>
            </a:r>
          </a:p>
          <a:p>
            <a:pPr marL="742950" lvl="1" indent="-285750">
              <a:buFont typeface="Arial" panose="020B0604020202020204" pitchFamily="34" charset="0"/>
              <a:buChar char="•"/>
            </a:pPr>
            <a:r>
              <a:rPr lang="en-US" dirty="0">
                <a:solidFill>
                  <a:srgbClr val="FF0000"/>
                </a:solidFill>
              </a:rPr>
              <a:t>If really wanted, one can equip also the internal fast registers and latches with DICE, making these slower. </a:t>
            </a:r>
          </a:p>
          <a:p>
            <a:endParaRPr lang="en-US" dirty="0">
              <a:solidFill>
                <a:srgbClr val="FF0000"/>
              </a:solidFill>
            </a:endParaRPr>
          </a:p>
        </p:txBody>
      </p:sp>
    </p:spTree>
    <p:extLst>
      <p:ext uri="{BB962C8B-B14F-4D97-AF65-F5344CB8AC3E}">
        <p14:creationId xmlns:p14="http://schemas.microsoft.com/office/powerpoint/2010/main" val="2187498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F088-88BE-997C-4146-F24FF62DF77B}"/>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23987819-3A24-C06F-9138-DA6F34BB9226}"/>
              </a:ext>
            </a:extLst>
          </p:cNvPr>
          <p:cNvSpPr>
            <a:spLocks noGrp="1"/>
          </p:cNvSpPr>
          <p:nvPr>
            <p:ph idx="1"/>
          </p:nvPr>
        </p:nvSpPr>
        <p:spPr>
          <a:solidFill>
            <a:schemeClr val="bg1"/>
          </a:solidFill>
          <a:ln>
            <a:solidFill>
              <a:schemeClr val="tx1"/>
            </a:solidFill>
          </a:ln>
          <a:effectLst>
            <a:outerShdw blurRad="50800" dist="38100" dir="2700000" algn="tl" rotWithShape="0">
              <a:prstClr val="black">
                <a:alpha val="40000"/>
              </a:prstClr>
            </a:outerShdw>
          </a:effectLst>
        </p:spPr>
        <p:txBody>
          <a:bodyPr/>
          <a:lstStyle/>
          <a:p>
            <a:r>
              <a:rPr lang="en-US" dirty="0"/>
              <a:t>The course has three sections</a:t>
            </a:r>
          </a:p>
          <a:p>
            <a:pPr marL="342900" indent="-342900">
              <a:buFont typeface="+mj-lt"/>
              <a:buAutoNum type="arabicPeriod"/>
            </a:pPr>
            <a:r>
              <a:rPr lang="en-US" b="1" dirty="0">
                <a:hlinkClick r:id="rId2" action="ppaction://hlinksldjump"/>
              </a:rPr>
              <a:t>Binary SARADCs (legacy)</a:t>
            </a:r>
            <a:endParaRPr lang="en-US" b="1" dirty="0"/>
          </a:p>
          <a:p>
            <a:pPr marL="1257300" lvl="1" indent="-514350"/>
            <a:r>
              <a:rPr lang="nl-BE" dirty="0" err="1"/>
              <a:t>concepts</a:t>
            </a:r>
            <a:endParaRPr lang="nl-BE" dirty="0"/>
          </a:p>
          <a:p>
            <a:pPr marL="1257300" lvl="1" indent="-514350"/>
            <a:r>
              <a:rPr lang="nl-BE" dirty="0"/>
              <a:t>SARADC major subcircuits</a:t>
            </a:r>
          </a:p>
          <a:p>
            <a:pPr marL="1257300" lvl="1" indent="-514350"/>
            <a:r>
              <a:rPr lang="nl-BE" dirty="0" err="1"/>
              <a:t>Binary</a:t>
            </a:r>
            <a:r>
              <a:rPr lang="nl-BE" dirty="0"/>
              <a:t> SARADC issues</a:t>
            </a:r>
          </a:p>
          <a:p>
            <a:pPr marL="1257300" lvl="1" indent="-514350"/>
            <a:r>
              <a:rPr lang="nl-BE" dirty="0"/>
              <a:t>List of </a:t>
            </a:r>
            <a:r>
              <a:rPr lang="nl-BE" dirty="0" err="1"/>
              <a:t>possible</a:t>
            </a:r>
            <a:r>
              <a:rPr lang="nl-BE" dirty="0"/>
              <a:t> </a:t>
            </a:r>
            <a:r>
              <a:rPr lang="nl-BE" dirty="0" err="1"/>
              <a:t>future</a:t>
            </a:r>
            <a:r>
              <a:rPr lang="nl-BE" dirty="0"/>
              <a:t> </a:t>
            </a:r>
            <a:r>
              <a:rPr lang="nl-BE" dirty="0" err="1"/>
              <a:t>improvements</a:t>
            </a:r>
            <a:endParaRPr lang="en-US" dirty="0"/>
          </a:p>
          <a:p>
            <a:pPr marL="342900" indent="-342900">
              <a:buFont typeface="+mj-lt"/>
              <a:buAutoNum type="arabicPeriod"/>
            </a:pPr>
            <a:r>
              <a:rPr lang="en-US" b="1" dirty="0">
                <a:hlinkClick r:id="rId3" action="ppaction://hlinksldjump"/>
              </a:rPr>
              <a:t>Non-binary SARADCs (legacy)</a:t>
            </a:r>
            <a:endParaRPr lang="en-US" b="1" dirty="0"/>
          </a:p>
          <a:p>
            <a:pPr marL="1257300" lvl="1" indent="-514350"/>
            <a:r>
              <a:rPr lang="nl-BE" dirty="0" err="1"/>
              <a:t>Concepts</a:t>
            </a:r>
            <a:endParaRPr lang="nl-BE" dirty="0"/>
          </a:p>
          <a:p>
            <a:pPr marL="1257300" lvl="1" indent="-514350"/>
            <a:r>
              <a:rPr lang="nl-BE" dirty="0"/>
              <a:t>Major subcircuits</a:t>
            </a:r>
          </a:p>
          <a:p>
            <a:pPr marL="1257300" lvl="1" indent="-514350"/>
            <a:r>
              <a:rPr lang="nl-BE" dirty="0"/>
              <a:t>List of </a:t>
            </a:r>
            <a:r>
              <a:rPr lang="nl-BE" dirty="0" err="1"/>
              <a:t>possible</a:t>
            </a:r>
            <a:r>
              <a:rPr lang="nl-BE" dirty="0"/>
              <a:t> </a:t>
            </a:r>
            <a:r>
              <a:rPr lang="nl-BE" dirty="0" err="1"/>
              <a:t>future</a:t>
            </a:r>
            <a:r>
              <a:rPr lang="nl-BE" dirty="0"/>
              <a:t> </a:t>
            </a:r>
            <a:r>
              <a:rPr lang="nl-BE" dirty="0" err="1"/>
              <a:t>improvements</a:t>
            </a:r>
            <a:endParaRPr lang="en-US" dirty="0"/>
          </a:p>
          <a:p>
            <a:pPr marL="342900" indent="-342900">
              <a:buFont typeface="+mj-lt"/>
              <a:buAutoNum type="arabicPeriod"/>
            </a:pPr>
            <a:r>
              <a:rPr lang="en-US" b="1" dirty="0">
                <a:hlinkClick r:id="rId4" action="ppaction://hlinksldjump"/>
              </a:rPr>
              <a:t>The Helena (SASC) SARADCs</a:t>
            </a:r>
            <a:endParaRPr lang="en-US" b="1" dirty="0"/>
          </a:p>
          <a:p>
            <a:pPr marL="1257300" lvl="1" indent="-514350"/>
            <a:r>
              <a:rPr lang="nl-BE" dirty="0"/>
              <a:t>Helena </a:t>
            </a:r>
            <a:r>
              <a:rPr lang="nl-BE" dirty="0" err="1"/>
              <a:t>philosophy</a:t>
            </a:r>
            <a:r>
              <a:rPr lang="nl-BE" dirty="0"/>
              <a:t> </a:t>
            </a:r>
            <a:r>
              <a:rPr lang="nl-BE" dirty="0" err="1"/>
              <a:t>and</a:t>
            </a:r>
            <a:r>
              <a:rPr lang="nl-BE" dirty="0"/>
              <a:t> </a:t>
            </a:r>
            <a:r>
              <a:rPr lang="nl-BE" dirty="0" err="1"/>
              <a:t>FOMs</a:t>
            </a:r>
            <a:endParaRPr lang="nl-BE" dirty="0"/>
          </a:p>
          <a:p>
            <a:pPr marL="1257300" lvl="1" indent="-514350"/>
            <a:r>
              <a:rPr lang="nl-BE" dirty="0"/>
              <a:t>The SASC </a:t>
            </a:r>
            <a:r>
              <a:rPr lang="nl-BE" dirty="0" err="1"/>
              <a:t>library</a:t>
            </a:r>
            <a:r>
              <a:rPr lang="nl-BE" dirty="0"/>
              <a:t> concept</a:t>
            </a:r>
          </a:p>
          <a:p>
            <a:pPr marL="342900" indent="-342900">
              <a:buFont typeface="+mj-lt"/>
              <a:buAutoNum type="arabicPeriod"/>
            </a:pPr>
            <a:endParaRPr lang="en-US" dirty="0"/>
          </a:p>
          <a:p>
            <a:endParaRPr lang="en-US" dirty="0"/>
          </a:p>
        </p:txBody>
      </p:sp>
      <p:sp>
        <p:nvSpPr>
          <p:cNvPr id="4" name="Footer Placeholder 3">
            <a:extLst>
              <a:ext uri="{FF2B5EF4-FFF2-40B4-BE49-F238E27FC236}">
                <a16:creationId xmlns:a16="http://schemas.microsoft.com/office/drawing/2014/main" id="{9EB01F34-D8C0-93A2-B332-3773562D374D}"/>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58B2CAD-4692-A137-87E2-1FC7C23C1175}"/>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5</a:t>
            </a:fld>
            <a:endParaRPr lang="en-US" kern="0" dirty="0"/>
          </a:p>
        </p:txBody>
      </p:sp>
    </p:spTree>
    <p:extLst>
      <p:ext uri="{BB962C8B-B14F-4D97-AF65-F5344CB8AC3E}">
        <p14:creationId xmlns:p14="http://schemas.microsoft.com/office/powerpoint/2010/main" val="3274236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2DD9FD-9821-9B31-3ECF-8DCD5221111C}"/>
              </a:ext>
            </a:extLst>
          </p:cNvPr>
          <p:cNvSpPr>
            <a:spLocks noGrp="1"/>
          </p:cNvSpPr>
          <p:nvPr>
            <p:ph type="ctrTitle"/>
          </p:nvPr>
        </p:nvSpPr>
        <p:spPr/>
        <p:txBody>
          <a:bodyPr/>
          <a:lstStyle/>
          <a:p>
            <a:r>
              <a:rPr lang="en-US" dirty="0">
                <a:solidFill>
                  <a:srgbClr val="FF0000"/>
                </a:solidFill>
              </a:rPr>
              <a:t>Possible future improvements</a:t>
            </a:r>
          </a:p>
        </p:txBody>
      </p:sp>
      <p:sp>
        <p:nvSpPr>
          <p:cNvPr id="4" name="Subtitle 3">
            <a:extLst>
              <a:ext uri="{FF2B5EF4-FFF2-40B4-BE49-F238E27FC236}">
                <a16:creationId xmlns:a16="http://schemas.microsoft.com/office/drawing/2014/main" id="{8DE31EA5-A86C-39EE-98C2-83CD0FB1F084}"/>
              </a:ext>
            </a:extLst>
          </p:cNvPr>
          <p:cNvSpPr>
            <a:spLocks noGrp="1"/>
          </p:cNvSpPr>
          <p:nvPr>
            <p:ph type="subTitle" idx="1"/>
          </p:nvPr>
        </p:nvSpPr>
        <p:spPr/>
        <p:txBody>
          <a:bodyPr/>
          <a:lstStyle/>
          <a:p>
            <a:r>
              <a:rPr lang="en-US" dirty="0"/>
              <a:t>In the binary SARADCs</a:t>
            </a:r>
          </a:p>
        </p:txBody>
      </p:sp>
      <p:sp>
        <p:nvSpPr>
          <p:cNvPr id="5" name="Slide Number Placeholder 4">
            <a:extLst>
              <a:ext uri="{FF2B5EF4-FFF2-40B4-BE49-F238E27FC236}">
                <a16:creationId xmlns:a16="http://schemas.microsoft.com/office/drawing/2014/main" id="{BCDB0040-3998-4B25-5D54-7A5DC30DE5D9}"/>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50</a:t>
            </a:fld>
            <a:endParaRPr lang="en-US" kern="0" dirty="0"/>
          </a:p>
        </p:txBody>
      </p:sp>
      <p:sp>
        <p:nvSpPr>
          <p:cNvPr id="2" name="Arrow: Right 1">
            <a:extLst>
              <a:ext uri="{FF2B5EF4-FFF2-40B4-BE49-F238E27FC236}">
                <a16:creationId xmlns:a16="http://schemas.microsoft.com/office/drawing/2014/main" id="{5D558FA7-AE3B-4EC5-8C7B-95840B8DBE7B}"/>
              </a:ext>
            </a:extLst>
          </p:cNvPr>
          <p:cNvSpPr/>
          <p:nvPr/>
        </p:nvSpPr>
        <p:spPr bwMode="auto">
          <a:xfrm>
            <a:off x="8229600" y="4780560"/>
            <a:ext cx="2133600" cy="858240"/>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FF0000"/>
                </a:solidFill>
              </a:rPr>
              <a:t>Should not do</a:t>
            </a:r>
          </a:p>
        </p:txBody>
      </p:sp>
      <p:sp>
        <p:nvSpPr>
          <p:cNvPr id="3" name="Arrow: Right 2">
            <a:extLst>
              <a:ext uri="{FF2B5EF4-FFF2-40B4-BE49-F238E27FC236}">
                <a16:creationId xmlns:a16="http://schemas.microsoft.com/office/drawing/2014/main" id="{DDB85CEC-0387-C3A1-0722-F2E945B6E5B0}"/>
              </a:ext>
            </a:extLst>
          </p:cNvPr>
          <p:cNvSpPr/>
          <p:nvPr/>
        </p:nvSpPr>
        <p:spPr bwMode="auto">
          <a:xfrm>
            <a:off x="8229600" y="3575961"/>
            <a:ext cx="2133600" cy="85824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Advise to do in next generation</a:t>
            </a:r>
            <a:endParaRPr lang="en-US" dirty="0">
              <a:solidFill>
                <a:srgbClr val="FF0000"/>
              </a:solidFill>
            </a:endParaRPr>
          </a:p>
        </p:txBody>
      </p:sp>
    </p:spTree>
    <p:extLst>
      <p:ext uri="{BB962C8B-B14F-4D97-AF65-F5344CB8AC3E}">
        <p14:creationId xmlns:p14="http://schemas.microsoft.com/office/powerpoint/2010/main" val="3791206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1DCA-23AD-DD05-8D34-1C76B71DE298}"/>
              </a:ext>
            </a:extLst>
          </p:cNvPr>
          <p:cNvSpPr>
            <a:spLocks noGrp="1"/>
          </p:cNvSpPr>
          <p:nvPr>
            <p:ph type="title"/>
          </p:nvPr>
        </p:nvSpPr>
        <p:spPr/>
        <p:txBody>
          <a:bodyPr/>
          <a:lstStyle/>
          <a:p>
            <a:r>
              <a:rPr lang="en-US" dirty="0"/>
              <a:t>Update RDAC</a:t>
            </a:r>
          </a:p>
        </p:txBody>
      </p:sp>
      <p:sp>
        <p:nvSpPr>
          <p:cNvPr id="3" name="Content Placeholder 2">
            <a:extLst>
              <a:ext uri="{FF2B5EF4-FFF2-40B4-BE49-F238E27FC236}">
                <a16:creationId xmlns:a16="http://schemas.microsoft.com/office/drawing/2014/main" id="{2432BB0B-95DE-0E30-3E9B-6D45858572E7}"/>
              </a:ext>
            </a:extLst>
          </p:cNvPr>
          <p:cNvSpPr>
            <a:spLocks noGrp="1"/>
          </p:cNvSpPr>
          <p:nvPr>
            <p:ph idx="1"/>
          </p:nvPr>
        </p:nvSpPr>
        <p:spPr/>
        <p:txBody>
          <a:bodyPr/>
          <a:lstStyle/>
          <a:p>
            <a:r>
              <a:rPr lang="en-US" dirty="0"/>
              <a:t>To be done for Flames</a:t>
            </a:r>
          </a:p>
          <a:p>
            <a:endParaRPr lang="en-US" dirty="0"/>
          </a:p>
          <a:p>
            <a:r>
              <a:rPr lang="en-US" dirty="0"/>
              <a:t>Bottom switch NMOS only, this simplifies the design of the decoder. </a:t>
            </a:r>
          </a:p>
        </p:txBody>
      </p:sp>
      <p:sp>
        <p:nvSpPr>
          <p:cNvPr id="4" name="Footer Placeholder 3">
            <a:extLst>
              <a:ext uri="{FF2B5EF4-FFF2-40B4-BE49-F238E27FC236}">
                <a16:creationId xmlns:a16="http://schemas.microsoft.com/office/drawing/2014/main" id="{CD4F8E84-36EC-6751-C6E8-3ACB26B0CA15}"/>
              </a:ext>
            </a:extLst>
          </p:cNvPr>
          <p:cNvSpPr>
            <a:spLocks noGrp="1"/>
          </p:cNvSpPr>
          <p:nvPr>
            <p:ph type="ftr" sz="quarter" idx="3"/>
          </p:nvPr>
        </p:nvSpPr>
        <p:spPr/>
        <p:txBody>
          <a:bodyPr/>
          <a:lstStyle/>
          <a:p>
            <a:pPr fontAlgn="auto">
              <a:spcBef>
                <a:spcPts val="0"/>
              </a:spcBef>
              <a:spcAft>
                <a:spcPts val="0"/>
              </a:spcAft>
              <a:defRPr/>
            </a:pPr>
            <a:r>
              <a:rPr lang="fr-FR" kern="0" dirty="0"/>
              <a:t>SARADC</a:t>
            </a:r>
            <a:endParaRPr lang="en-US" kern="0" dirty="0"/>
          </a:p>
        </p:txBody>
      </p:sp>
      <p:sp>
        <p:nvSpPr>
          <p:cNvPr id="5" name="Slide Number Placeholder 4">
            <a:extLst>
              <a:ext uri="{FF2B5EF4-FFF2-40B4-BE49-F238E27FC236}">
                <a16:creationId xmlns:a16="http://schemas.microsoft.com/office/drawing/2014/main" id="{209FD53C-4DAD-8AE8-CE85-D83B4E18144F}"/>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51</a:t>
            </a:fld>
            <a:endParaRPr lang="en-US" kern="0" dirty="0"/>
          </a:p>
        </p:txBody>
      </p:sp>
      <p:sp>
        <p:nvSpPr>
          <p:cNvPr id="6" name="Arrow: Right 5">
            <a:extLst>
              <a:ext uri="{FF2B5EF4-FFF2-40B4-BE49-F238E27FC236}">
                <a16:creationId xmlns:a16="http://schemas.microsoft.com/office/drawing/2014/main" id="{95DBA4BD-E12D-785B-31CC-C56E07284F1F}"/>
              </a:ext>
            </a:extLst>
          </p:cNvPr>
          <p:cNvSpPr/>
          <p:nvPr/>
        </p:nvSpPr>
        <p:spPr bwMode="auto">
          <a:xfrm>
            <a:off x="762000" y="4076700"/>
            <a:ext cx="4038600" cy="201930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Advise: make all switches same nature as for the </a:t>
            </a:r>
            <a:r>
              <a:rPr lang="en-US" dirty="0" err="1">
                <a:solidFill>
                  <a:srgbClr val="00B050"/>
                </a:solidFill>
              </a:rPr>
              <a:t>unary&amp;binary</a:t>
            </a:r>
            <a:r>
              <a:rPr lang="en-US" dirty="0">
                <a:solidFill>
                  <a:srgbClr val="00B050"/>
                </a:solidFill>
              </a:rPr>
              <a:t> CDAC.</a:t>
            </a:r>
          </a:p>
          <a:p>
            <a:r>
              <a:rPr lang="en-US" dirty="0">
                <a:solidFill>
                  <a:srgbClr val="FF0000"/>
                </a:solidFill>
              </a:rPr>
              <a:t>UNLESS split capacitor method used which demands FAST switches</a:t>
            </a:r>
          </a:p>
        </p:txBody>
      </p:sp>
      <p:sp>
        <p:nvSpPr>
          <p:cNvPr id="7" name="Arrow: Right 6">
            <a:extLst>
              <a:ext uri="{FF2B5EF4-FFF2-40B4-BE49-F238E27FC236}">
                <a16:creationId xmlns:a16="http://schemas.microsoft.com/office/drawing/2014/main" id="{F9B4FAAA-D2E1-15C9-7EB8-312120DD861B}"/>
              </a:ext>
            </a:extLst>
          </p:cNvPr>
          <p:cNvSpPr/>
          <p:nvPr/>
        </p:nvSpPr>
        <p:spPr bwMode="auto">
          <a:xfrm flipH="1">
            <a:off x="5603760" y="4094584"/>
            <a:ext cx="3141616" cy="2019300"/>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C00000"/>
                </a:solidFill>
              </a:rPr>
              <a:t>BUT</a:t>
            </a:r>
          </a:p>
          <a:p>
            <a:r>
              <a:rPr lang="en-US" dirty="0">
                <a:solidFill>
                  <a:srgbClr val="C00000"/>
                </a:solidFill>
              </a:rPr>
              <a:t>Will definitely not do if split capacitor is done.</a:t>
            </a:r>
          </a:p>
        </p:txBody>
      </p:sp>
    </p:spTree>
    <p:extLst>
      <p:ext uri="{BB962C8B-B14F-4D97-AF65-F5344CB8AC3E}">
        <p14:creationId xmlns:p14="http://schemas.microsoft.com/office/powerpoint/2010/main" val="1047301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1DCA-23AD-DD05-8D34-1C76B71DE298}"/>
              </a:ext>
            </a:extLst>
          </p:cNvPr>
          <p:cNvSpPr>
            <a:spLocks noGrp="1"/>
          </p:cNvSpPr>
          <p:nvPr>
            <p:ph type="title"/>
          </p:nvPr>
        </p:nvSpPr>
        <p:spPr/>
        <p:txBody>
          <a:bodyPr/>
          <a:lstStyle/>
          <a:p>
            <a:r>
              <a:rPr lang="en-US" dirty="0" err="1"/>
              <a:t>Timeconstant</a:t>
            </a:r>
            <a:r>
              <a:rPr lang="en-US" dirty="0"/>
              <a:t> of RDAC</a:t>
            </a:r>
          </a:p>
        </p:txBody>
      </p:sp>
      <p:sp>
        <p:nvSpPr>
          <p:cNvPr id="3" name="Content Placeholder 2">
            <a:extLst>
              <a:ext uri="{FF2B5EF4-FFF2-40B4-BE49-F238E27FC236}">
                <a16:creationId xmlns:a16="http://schemas.microsoft.com/office/drawing/2014/main" id="{2432BB0B-95DE-0E30-3E9B-6D45858572E7}"/>
              </a:ext>
            </a:extLst>
          </p:cNvPr>
          <p:cNvSpPr>
            <a:spLocks noGrp="1"/>
          </p:cNvSpPr>
          <p:nvPr>
            <p:ph idx="1"/>
          </p:nvPr>
        </p:nvSpPr>
        <p:spPr/>
        <p:txBody>
          <a:bodyPr/>
          <a:lstStyle/>
          <a:p>
            <a:r>
              <a:rPr lang="en-US" dirty="0"/>
              <a:t>The RDAC in series with a unit capacitor should be given a </a:t>
            </a:r>
            <a:r>
              <a:rPr lang="en-US" dirty="0" err="1"/>
              <a:t>timeconstant</a:t>
            </a:r>
            <a:r>
              <a:rPr lang="en-US" dirty="0"/>
              <a:t> as short as the other switches. </a:t>
            </a:r>
          </a:p>
          <a:p>
            <a:r>
              <a:rPr lang="en-US" dirty="0"/>
              <a:t>If not, one will see a vulnerability to VHIGH-VLOW noise.</a:t>
            </a:r>
          </a:p>
        </p:txBody>
      </p:sp>
      <p:sp>
        <p:nvSpPr>
          <p:cNvPr id="4" name="Footer Placeholder 3">
            <a:extLst>
              <a:ext uri="{FF2B5EF4-FFF2-40B4-BE49-F238E27FC236}">
                <a16:creationId xmlns:a16="http://schemas.microsoft.com/office/drawing/2014/main" id="{CD4F8E84-36EC-6751-C6E8-3ACB26B0CA15}"/>
              </a:ext>
            </a:extLst>
          </p:cNvPr>
          <p:cNvSpPr>
            <a:spLocks noGrp="1"/>
          </p:cNvSpPr>
          <p:nvPr>
            <p:ph type="ftr" sz="quarter" idx="3"/>
          </p:nvPr>
        </p:nvSpPr>
        <p:spPr/>
        <p:txBody>
          <a:bodyPr/>
          <a:lstStyle/>
          <a:p>
            <a:r>
              <a:rPr lang="fr-FR" dirty="0"/>
              <a:t>SARADC</a:t>
            </a:r>
            <a:endParaRPr lang="en-US" dirty="0"/>
          </a:p>
        </p:txBody>
      </p:sp>
      <p:sp>
        <p:nvSpPr>
          <p:cNvPr id="5" name="Slide Number Placeholder 4">
            <a:extLst>
              <a:ext uri="{FF2B5EF4-FFF2-40B4-BE49-F238E27FC236}">
                <a16:creationId xmlns:a16="http://schemas.microsoft.com/office/drawing/2014/main" id="{209FD53C-4DAD-8AE8-CE85-D83B4E18144F}"/>
              </a:ext>
            </a:extLst>
          </p:cNvPr>
          <p:cNvSpPr>
            <a:spLocks noGrp="1"/>
          </p:cNvSpPr>
          <p:nvPr>
            <p:ph type="sldNum" sz="quarter" idx="4"/>
          </p:nvPr>
        </p:nvSpPr>
        <p:spPr/>
        <p:txBody>
          <a:bodyPr/>
          <a:lstStyle/>
          <a:p>
            <a:fld id="{D19C2587-FF4B-422C-B168-E803C62EEB52}" type="slidenum">
              <a:rPr lang="en-US" smtClean="0"/>
              <a:pPr/>
              <a:t>52</a:t>
            </a:fld>
            <a:endParaRPr lang="en-US" dirty="0"/>
          </a:p>
        </p:txBody>
      </p:sp>
      <p:sp>
        <p:nvSpPr>
          <p:cNvPr id="6" name="Arrow: Right 5">
            <a:extLst>
              <a:ext uri="{FF2B5EF4-FFF2-40B4-BE49-F238E27FC236}">
                <a16:creationId xmlns:a16="http://schemas.microsoft.com/office/drawing/2014/main" id="{95DBA4BD-E12D-785B-31CC-C56E07284F1F}"/>
              </a:ext>
            </a:extLst>
          </p:cNvPr>
          <p:cNvSpPr/>
          <p:nvPr/>
        </p:nvSpPr>
        <p:spPr bwMode="auto">
          <a:xfrm>
            <a:off x="762000" y="4076700"/>
            <a:ext cx="4038600" cy="140970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Advise:  reduce R of RDAC proper</a:t>
            </a:r>
          </a:p>
          <a:p>
            <a:r>
              <a:rPr lang="en-US" dirty="0">
                <a:solidFill>
                  <a:srgbClr val="00B050"/>
                </a:solidFill>
              </a:rPr>
              <a:t>Parallel resistor (MOSFETs) does not make sense.</a:t>
            </a:r>
            <a:endParaRPr lang="en-US" dirty="0">
              <a:solidFill>
                <a:srgbClr val="FF0000"/>
              </a:solidFill>
            </a:endParaRPr>
          </a:p>
        </p:txBody>
      </p:sp>
      <p:sp>
        <p:nvSpPr>
          <p:cNvPr id="16" name="TextBox 15">
            <a:extLst>
              <a:ext uri="{FF2B5EF4-FFF2-40B4-BE49-F238E27FC236}">
                <a16:creationId xmlns:a16="http://schemas.microsoft.com/office/drawing/2014/main" id="{CD92252D-476E-3433-A897-614A60D3AB52}"/>
              </a:ext>
            </a:extLst>
          </p:cNvPr>
          <p:cNvSpPr txBox="1"/>
          <p:nvPr/>
        </p:nvSpPr>
        <p:spPr>
          <a:xfrm>
            <a:off x="28466" y="6444343"/>
            <a:ext cx="1178528" cy="307777"/>
          </a:xfrm>
          <a:prstGeom prst="rect">
            <a:avLst/>
          </a:prstGeom>
          <a:noFill/>
        </p:spPr>
        <p:txBody>
          <a:bodyPr wrap="none" rtlCol="0">
            <a:spAutoFit/>
          </a:bodyPr>
          <a:lstStyle/>
          <a:p>
            <a:r>
              <a:rPr lang="en-US" sz="1400" dirty="0">
                <a:solidFill>
                  <a:schemeClr val="accent6">
                    <a:lumMod val="60000"/>
                    <a:lumOff val="40000"/>
                  </a:schemeClr>
                </a:solidFill>
              </a:rPr>
              <a:t>20230502ba</a:t>
            </a:r>
          </a:p>
        </p:txBody>
      </p:sp>
    </p:spTree>
    <p:extLst>
      <p:ext uri="{BB962C8B-B14F-4D97-AF65-F5344CB8AC3E}">
        <p14:creationId xmlns:p14="http://schemas.microsoft.com/office/powerpoint/2010/main" val="2583393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B0DB-98A7-083F-939A-CDB359E8B32A}"/>
              </a:ext>
            </a:extLst>
          </p:cNvPr>
          <p:cNvSpPr>
            <a:spLocks noGrp="1"/>
          </p:cNvSpPr>
          <p:nvPr>
            <p:ph type="title"/>
          </p:nvPr>
        </p:nvSpPr>
        <p:spPr/>
        <p:txBody>
          <a:bodyPr/>
          <a:lstStyle/>
          <a:p>
            <a:r>
              <a:rPr lang="en-US" dirty="0"/>
              <a:t>In sequencer: symmetric controls</a:t>
            </a:r>
          </a:p>
        </p:txBody>
      </p:sp>
      <p:sp>
        <p:nvSpPr>
          <p:cNvPr id="3" name="Content Placeholder 2">
            <a:extLst>
              <a:ext uri="{FF2B5EF4-FFF2-40B4-BE49-F238E27FC236}">
                <a16:creationId xmlns:a16="http://schemas.microsoft.com/office/drawing/2014/main" id="{0BC2B4AA-B7EC-8E3B-3490-A2227541249C}"/>
              </a:ext>
            </a:extLst>
          </p:cNvPr>
          <p:cNvSpPr>
            <a:spLocks noGrp="1"/>
          </p:cNvSpPr>
          <p:nvPr>
            <p:ph idx="1"/>
          </p:nvPr>
        </p:nvSpPr>
        <p:spPr>
          <a:xfrm>
            <a:off x="609600" y="1600200"/>
            <a:ext cx="2362200" cy="4648200"/>
          </a:xfrm>
        </p:spPr>
        <p:txBody>
          <a:bodyPr/>
          <a:lstStyle/>
          <a:p>
            <a:r>
              <a:rPr lang="en-US" dirty="0"/>
              <a:t>Make these internal controls symmetric by using </a:t>
            </a:r>
            <a:r>
              <a:rPr lang="en-US" dirty="0" err="1"/>
              <a:t>invninv_core</a:t>
            </a:r>
            <a:r>
              <a:rPr lang="en-US" dirty="0"/>
              <a:t> instead of just inverting. </a:t>
            </a:r>
          </a:p>
          <a:p>
            <a:endParaRPr lang="en-US" dirty="0"/>
          </a:p>
          <a:p>
            <a:r>
              <a:rPr lang="en-US" dirty="0"/>
              <a:t>(from Notebook NCR07 Aton debugging)</a:t>
            </a:r>
          </a:p>
          <a:p>
            <a:endParaRPr lang="en-US" dirty="0"/>
          </a:p>
        </p:txBody>
      </p:sp>
      <p:sp>
        <p:nvSpPr>
          <p:cNvPr id="4" name="Footer Placeholder 3">
            <a:extLst>
              <a:ext uri="{FF2B5EF4-FFF2-40B4-BE49-F238E27FC236}">
                <a16:creationId xmlns:a16="http://schemas.microsoft.com/office/drawing/2014/main" id="{429B4EB4-8B01-1606-DFFA-BDEE9BEF41FB}"/>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08E12C48-9FD8-D248-A795-CECFD4F4E3A6}"/>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53</a:t>
            </a:fld>
            <a:endParaRPr lang="en-US" kern="0" dirty="0"/>
          </a:p>
        </p:txBody>
      </p:sp>
      <p:pic>
        <p:nvPicPr>
          <p:cNvPr id="7" name="Picture 6">
            <a:extLst>
              <a:ext uri="{FF2B5EF4-FFF2-40B4-BE49-F238E27FC236}">
                <a16:creationId xmlns:a16="http://schemas.microsoft.com/office/drawing/2014/main" id="{BB4E28C3-DF62-970E-10C7-FCD7A901A756}"/>
              </a:ext>
            </a:extLst>
          </p:cNvPr>
          <p:cNvPicPr>
            <a:picLocks noChangeAspect="1"/>
          </p:cNvPicPr>
          <p:nvPr/>
        </p:nvPicPr>
        <p:blipFill>
          <a:blip r:embed="rId2"/>
          <a:stretch>
            <a:fillRect/>
          </a:stretch>
        </p:blipFill>
        <p:spPr>
          <a:xfrm>
            <a:off x="3839192" y="1600201"/>
            <a:ext cx="8021053" cy="4876800"/>
          </a:xfrm>
          <a:prstGeom prst="rect">
            <a:avLst/>
          </a:prstGeom>
        </p:spPr>
      </p:pic>
      <p:sp>
        <p:nvSpPr>
          <p:cNvPr id="6" name="Arrow: Right 5">
            <a:extLst>
              <a:ext uri="{FF2B5EF4-FFF2-40B4-BE49-F238E27FC236}">
                <a16:creationId xmlns:a16="http://schemas.microsoft.com/office/drawing/2014/main" id="{35F8E364-E911-F173-0A81-5DC1117AB627}"/>
              </a:ext>
            </a:extLst>
          </p:cNvPr>
          <p:cNvSpPr/>
          <p:nvPr/>
        </p:nvSpPr>
        <p:spPr bwMode="auto">
          <a:xfrm>
            <a:off x="609600" y="4495800"/>
            <a:ext cx="2895600" cy="175260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FF0000"/>
                </a:solidFill>
              </a:rPr>
              <a:t>To be studied if really necessary. </a:t>
            </a:r>
          </a:p>
          <a:p>
            <a:r>
              <a:rPr lang="en-US" dirty="0">
                <a:solidFill>
                  <a:srgbClr val="00B050"/>
                </a:solidFill>
              </a:rPr>
              <a:t>If so, as circuit cost is marginal, consider in next generation</a:t>
            </a:r>
          </a:p>
        </p:txBody>
      </p:sp>
    </p:spTree>
    <p:extLst>
      <p:ext uri="{BB962C8B-B14F-4D97-AF65-F5344CB8AC3E}">
        <p14:creationId xmlns:p14="http://schemas.microsoft.com/office/powerpoint/2010/main" val="1448634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776C-BC23-8709-E782-04BFD0499EE6}"/>
              </a:ext>
            </a:extLst>
          </p:cNvPr>
          <p:cNvSpPr>
            <a:spLocks noGrp="1"/>
          </p:cNvSpPr>
          <p:nvPr>
            <p:ph type="title"/>
          </p:nvPr>
        </p:nvSpPr>
        <p:spPr/>
        <p:txBody>
          <a:bodyPr/>
          <a:lstStyle/>
          <a:p>
            <a:r>
              <a:rPr lang="en-US" dirty="0"/>
              <a:t>Dummy caps used as decoupling</a:t>
            </a:r>
          </a:p>
        </p:txBody>
      </p:sp>
      <p:sp>
        <p:nvSpPr>
          <p:cNvPr id="3" name="Content Placeholder 2">
            <a:extLst>
              <a:ext uri="{FF2B5EF4-FFF2-40B4-BE49-F238E27FC236}">
                <a16:creationId xmlns:a16="http://schemas.microsoft.com/office/drawing/2014/main" id="{412E5A0B-5954-DAA9-6510-26103673A7B6}"/>
              </a:ext>
            </a:extLst>
          </p:cNvPr>
          <p:cNvSpPr>
            <a:spLocks noGrp="1"/>
          </p:cNvSpPr>
          <p:nvPr>
            <p:ph idx="1"/>
          </p:nvPr>
        </p:nvSpPr>
        <p:spPr/>
        <p:txBody>
          <a:bodyPr/>
          <a:lstStyle/>
          <a:p>
            <a:r>
              <a:rPr lang="en-US" dirty="0"/>
              <a:t>Should not load the output of the regulator, or at least be </a:t>
            </a:r>
            <a:r>
              <a:rPr lang="en-US" dirty="0" err="1"/>
              <a:t>disconnectable</a:t>
            </a:r>
            <a:r>
              <a:rPr lang="en-US" dirty="0"/>
              <a:t>.</a:t>
            </a:r>
          </a:p>
          <a:p>
            <a:r>
              <a:rPr lang="en-US" dirty="0"/>
              <a:t>Should not load the input nodes of the comparator, or at least be </a:t>
            </a:r>
            <a:r>
              <a:rPr lang="en-US" dirty="0" err="1"/>
              <a:t>disconnectable</a:t>
            </a:r>
            <a:r>
              <a:rPr lang="en-US" dirty="0"/>
              <a:t>.</a:t>
            </a:r>
          </a:p>
        </p:txBody>
      </p:sp>
      <p:sp>
        <p:nvSpPr>
          <p:cNvPr id="4" name="Footer Placeholder 3">
            <a:extLst>
              <a:ext uri="{FF2B5EF4-FFF2-40B4-BE49-F238E27FC236}">
                <a16:creationId xmlns:a16="http://schemas.microsoft.com/office/drawing/2014/main" id="{38923EA8-AF64-CD9A-F5B3-36BD2592F017}"/>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6A5427E0-9997-F0AF-940A-90A338F53D21}"/>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54</a:t>
            </a:fld>
            <a:endParaRPr lang="en-US" kern="0" dirty="0"/>
          </a:p>
        </p:txBody>
      </p:sp>
      <p:sp>
        <p:nvSpPr>
          <p:cNvPr id="7" name="Arrow: Right 6">
            <a:extLst>
              <a:ext uri="{FF2B5EF4-FFF2-40B4-BE49-F238E27FC236}">
                <a16:creationId xmlns:a16="http://schemas.microsoft.com/office/drawing/2014/main" id="{DA59FD90-EFBF-EE00-E7B9-1CA9CED24E7D}"/>
              </a:ext>
            </a:extLst>
          </p:cNvPr>
          <p:cNvSpPr/>
          <p:nvPr/>
        </p:nvSpPr>
        <p:spPr bwMode="auto">
          <a:xfrm>
            <a:off x="762000" y="4076700"/>
            <a:ext cx="3810000" cy="152400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Advise: use </a:t>
            </a:r>
            <a:r>
              <a:rPr lang="en-US" i="1" dirty="0">
                <a:solidFill>
                  <a:srgbClr val="00B050"/>
                </a:solidFill>
              </a:rPr>
              <a:t>single</a:t>
            </a:r>
            <a:r>
              <a:rPr lang="en-US" dirty="0">
                <a:solidFill>
                  <a:srgbClr val="00B050"/>
                </a:solidFill>
              </a:rPr>
              <a:t> band of dummy connected to ground.  Do not use for decoupling. </a:t>
            </a:r>
          </a:p>
        </p:txBody>
      </p:sp>
    </p:spTree>
    <p:extLst>
      <p:ext uri="{BB962C8B-B14F-4D97-AF65-F5344CB8AC3E}">
        <p14:creationId xmlns:p14="http://schemas.microsoft.com/office/powerpoint/2010/main" val="1558331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2570-01A1-9729-5080-4E8D552729FD}"/>
              </a:ext>
            </a:extLst>
          </p:cNvPr>
          <p:cNvSpPr>
            <a:spLocks noGrp="1"/>
          </p:cNvSpPr>
          <p:nvPr>
            <p:ph type="title"/>
          </p:nvPr>
        </p:nvSpPr>
        <p:spPr/>
        <p:txBody>
          <a:bodyPr/>
          <a:lstStyle/>
          <a:p>
            <a:r>
              <a:rPr lang="en-US" dirty="0"/>
              <a:t>also</a:t>
            </a:r>
          </a:p>
        </p:txBody>
      </p:sp>
      <p:sp>
        <p:nvSpPr>
          <p:cNvPr id="3" name="Content Placeholder 2">
            <a:extLst>
              <a:ext uri="{FF2B5EF4-FFF2-40B4-BE49-F238E27FC236}">
                <a16:creationId xmlns:a16="http://schemas.microsoft.com/office/drawing/2014/main" id="{0610ED84-88E3-F26F-9BA0-97674187E350}"/>
              </a:ext>
            </a:extLst>
          </p:cNvPr>
          <p:cNvSpPr>
            <a:spLocks noGrp="1"/>
          </p:cNvSpPr>
          <p:nvPr>
            <p:ph idx="1"/>
          </p:nvPr>
        </p:nvSpPr>
        <p:spPr>
          <a:xfrm>
            <a:off x="4038600" y="1600200"/>
            <a:ext cx="7543800" cy="4648200"/>
          </a:xfrm>
        </p:spPr>
        <p:txBody>
          <a:bodyPr/>
          <a:lstStyle/>
          <a:p>
            <a:endParaRPr lang="en-US" dirty="0"/>
          </a:p>
          <a:p>
            <a:pPr marL="285750" indent="-285750">
              <a:buFont typeface="Arial" panose="020B0604020202020204" pitchFamily="34" charset="0"/>
              <a:buChar char="•"/>
            </a:pPr>
            <a:r>
              <a:rPr lang="en-US" dirty="0"/>
              <a:t>Hardwire </a:t>
            </a:r>
            <a:r>
              <a:rPr lang="en-US" dirty="0" err="1"/>
              <a:t>startval</a:t>
            </a:r>
            <a:r>
              <a:rPr lang="en-US" dirty="0"/>
              <a:t> on 100000000000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Overload </a:t>
            </a:r>
            <a:r>
              <a:rPr lang="en-US" dirty="0" err="1"/>
              <a:t>calval</a:t>
            </a:r>
            <a:r>
              <a:rPr lang="en-US" dirty="0"/>
              <a:t> with </a:t>
            </a:r>
            <a:r>
              <a:rPr lang="en-US" dirty="0" err="1"/>
              <a:t>teachcodes</a:t>
            </a:r>
            <a:endParaRPr lang="en-US" dirty="0"/>
          </a:p>
        </p:txBody>
      </p:sp>
      <p:sp>
        <p:nvSpPr>
          <p:cNvPr id="4" name="Footer Placeholder 3">
            <a:extLst>
              <a:ext uri="{FF2B5EF4-FFF2-40B4-BE49-F238E27FC236}">
                <a16:creationId xmlns:a16="http://schemas.microsoft.com/office/drawing/2014/main" id="{D6D81CD3-D328-F9BD-C723-9D496832ED37}"/>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EA921DFE-89B1-D0CB-C292-C0F0E2D831AF}"/>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55</a:t>
            </a:fld>
            <a:endParaRPr lang="en-US" kern="0" dirty="0"/>
          </a:p>
        </p:txBody>
      </p:sp>
      <p:sp>
        <p:nvSpPr>
          <p:cNvPr id="8" name="Arrow: Right 7">
            <a:extLst>
              <a:ext uri="{FF2B5EF4-FFF2-40B4-BE49-F238E27FC236}">
                <a16:creationId xmlns:a16="http://schemas.microsoft.com/office/drawing/2014/main" id="{BCEB5ACA-0E96-9EE8-88D9-9388821CA3F9}"/>
              </a:ext>
            </a:extLst>
          </p:cNvPr>
          <p:cNvSpPr/>
          <p:nvPr/>
        </p:nvSpPr>
        <p:spPr bwMode="auto">
          <a:xfrm>
            <a:off x="1371600" y="1639078"/>
            <a:ext cx="2133600" cy="85824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do</a:t>
            </a:r>
          </a:p>
        </p:txBody>
      </p:sp>
      <p:sp>
        <p:nvSpPr>
          <p:cNvPr id="6" name="Arrow: Right 5">
            <a:extLst>
              <a:ext uri="{FF2B5EF4-FFF2-40B4-BE49-F238E27FC236}">
                <a16:creationId xmlns:a16="http://schemas.microsoft.com/office/drawing/2014/main" id="{FB27582D-CD8B-701A-6B97-5FBA11078E2A}"/>
              </a:ext>
            </a:extLst>
          </p:cNvPr>
          <p:cNvSpPr/>
          <p:nvPr/>
        </p:nvSpPr>
        <p:spPr bwMode="auto">
          <a:xfrm>
            <a:off x="1371600" y="3083166"/>
            <a:ext cx="2133600" cy="85824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do</a:t>
            </a:r>
          </a:p>
        </p:txBody>
      </p:sp>
    </p:spTree>
    <p:extLst>
      <p:ext uri="{BB962C8B-B14F-4D97-AF65-F5344CB8AC3E}">
        <p14:creationId xmlns:p14="http://schemas.microsoft.com/office/powerpoint/2010/main" val="2020132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62D5C2-AD27-51AE-8937-7EC7B1A1406A}"/>
              </a:ext>
            </a:extLst>
          </p:cNvPr>
          <p:cNvSpPr>
            <a:spLocks noGrp="1"/>
          </p:cNvSpPr>
          <p:nvPr>
            <p:ph type="title"/>
          </p:nvPr>
        </p:nvSpPr>
        <p:spPr/>
        <p:txBody>
          <a:bodyPr/>
          <a:lstStyle/>
          <a:p>
            <a:r>
              <a:rPr lang="en-US" dirty="0"/>
              <a:t>HIGH and LOW reference regulation</a:t>
            </a:r>
          </a:p>
        </p:txBody>
      </p:sp>
      <p:sp>
        <p:nvSpPr>
          <p:cNvPr id="7" name="Content Placeholder 6">
            <a:extLst>
              <a:ext uri="{FF2B5EF4-FFF2-40B4-BE49-F238E27FC236}">
                <a16:creationId xmlns:a16="http://schemas.microsoft.com/office/drawing/2014/main" id="{CE5EA27E-3736-79EB-42CB-8082ED99CC40}"/>
              </a:ext>
            </a:extLst>
          </p:cNvPr>
          <p:cNvSpPr>
            <a:spLocks noGrp="1"/>
          </p:cNvSpPr>
          <p:nvPr>
            <p:ph idx="1"/>
          </p:nvPr>
        </p:nvSpPr>
        <p:spPr>
          <a:xfrm>
            <a:off x="1981199" y="990600"/>
            <a:ext cx="9620865" cy="4648200"/>
          </a:xfrm>
        </p:spPr>
        <p:txBody>
          <a:bodyPr/>
          <a:lstStyle/>
          <a:p>
            <a:pPr marL="285750" indent="-285750">
              <a:buFont typeface="Arial" panose="020B0604020202020204" pitchFamily="34" charset="0"/>
              <a:buChar char="•"/>
            </a:pPr>
            <a:r>
              <a:rPr lang="en-US" dirty="0"/>
              <a:t>This is about interleaving ADCs  (when not interleaving, some aspects change)</a:t>
            </a:r>
          </a:p>
          <a:p>
            <a:pPr marL="285750" indent="-285750">
              <a:buFont typeface="Arial" panose="020B0604020202020204" pitchFamily="34" charset="0"/>
              <a:buChar char="•"/>
            </a:pPr>
            <a:r>
              <a:rPr lang="en-US" dirty="0"/>
              <a:t>On-chip per ADC regulation options</a:t>
            </a:r>
          </a:p>
          <a:p>
            <a:pPr marL="1028700" lvl="1"/>
            <a:r>
              <a:rPr lang="en-US" dirty="0"/>
              <a:t>Bypass, i.e. the VCCU is used as HIGH reference, via a switch per ADC</a:t>
            </a:r>
          </a:p>
          <a:p>
            <a:pPr marL="1028700" lvl="1"/>
            <a:r>
              <a:rPr lang="en-US" dirty="0"/>
              <a:t>Feedback regulation.</a:t>
            </a:r>
          </a:p>
          <a:p>
            <a:pPr marL="1028700" lvl="1"/>
            <a:r>
              <a:rPr lang="en-US" dirty="0"/>
              <a:t>Feed Forward (FF) regulation, which  compensated for temperature etc.</a:t>
            </a:r>
          </a:p>
          <a:p>
            <a:pPr marL="1028700" lvl="1"/>
            <a:r>
              <a:rPr lang="en-US" dirty="0"/>
              <a:t>DAC to SF, same as FF, but SF is directly driven from DAC voltages.</a:t>
            </a:r>
          </a:p>
          <a:p>
            <a:pPr lvl="1" indent="0">
              <a:buNone/>
            </a:pPr>
            <a:r>
              <a:rPr lang="en-US" dirty="0"/>
              <a:t>When doing so, VCCU and VEEU</a:t>
            </a:r>
          </a:p>
          <a:p>
            <a:pPr marL="1028700" lvl="1"/>
            <a:r>
              <a:rPr lang="en-US" dirty="0"/>
              <a:t>Can be separated per [interleaving] phase and joined at the bondpad (as in Balor, </a:t>
            </a:r>
            <a:r>
              <a:rPr lang="en-US" dirty="0" err="1"/>
              <a:t>Laradis</a:t>
            </a:r>
            <a:r>
              <a:rPr lang="en-US" dirty="0"/>
              <a:t>…)</a:t>
            </a:r>
          </a:p>
          <a:p>
            <a:pPr marL="1028700" lvl="1"/>
            <a:r>
              <a:rPr lang="en-US" dirty="0"/>
              <a:t>Have a single low impedance track (as in Aton)</a:t>
            </a:r>
          </a:p>
          <a:p>
            <a:pPr marL="285750" indent="-285750">
              <a:buFont typeface="Arial" panose="020B0604020202020204" pitchFamily="34" charset="0"/>
              <a:buChar char="•"/>
            </a:pPr>
            <a:r>
              <a:rPr lang="en-US" dirty="0"/>
              <a:t>Collective regulation options</a:t>
            </a:r>
          </a:p>
          <a:p>
            <a:pPr marL="1028700" lvl="1"/>
            <a:r>
              <a:rPr lang="en-US" dirty="0"/>
              <a:t>All HIGH and LOW are shunted, pretty low impedance, decoupled at bondpad</a:t>
            </a:r>
          </a:p>
          <a:p>
            <a:pPr marL="1028700" lvl="1"/>
            <a:r>
              <a:rPr lang="en-US" dirty="0"/>
              <a:t>LOW is de facto equal to VEEU</a:t>
            </a:r>
          </a:p>
          <a:p>
            <a:pPr marL="1028700" lvl="1"/>
            <a:r>
              <a:rPr lang="en-US" dirty="0"/>
              <a:t>There may be a regulation VCCU to HIGH</a:t>
            </a:r>
          </a:p>
          <a:p>
            <a:pPr marL="1428750" lvl="2"/>
            <a:r>
              <a:rPr lang="en-US" dirty="0"/>
              <a:t>On-chip, at the HIGH bondpad</a:t>
            </a:r>
          </a:p>
          <a:p>
            <a:pPr marL="1428750" lvl="2"/>
            <a:r>
              <a:rPr lang="en-US" dirty="0"/>
              <a:t>Distributed over all ADCs</a:t>
            </a:r>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7BAB9A69-621B-B2EE-909C-A4E639028FDD}"/>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a:p>
        </p:txBody>
      </p:sp>
      <p:sp>
        <p:nvSpPr>
          <p:cNvPr id="5" name="Slide Number Placeholder 4">
            <a:extLst>
              <a:ext uri="{FF2B5EF4-FFF2-40B4-BE49-F238E27FC236}">
                <a16:creationId xmlns:a16="http://schemas.microsoft.com/office/drawing/2014/main" id="{8544CDF8-74E8-FEF2-27C1-5E6159C98CD4}"/>
              </a:ext>
            </a:extLst>
          </p:cNvPr>
          <p:cNvSpPr>
            <a:spLocks noGrp="1"/>
          </p:cNvSpPr>
          <p:nvPr>
            <p:ph type="sldNum" sz="quarter" idx="4"/>
          </p:nvPr>
        </p:nvSpPr>
        <p:spPr/>
        <p:txBody>
          <a:bodyPr/>
          <a:lstStyle/>
          <a:p>
            <a:pPr fontAlgn="auto">
              <a:spcBef>
                <a:spcPts val="0"/>
              </a:spcBef>
              <a:spcAft>
                <a:spcPts val="0"/>
              </a:spcAft>
              <a:defRPr/>
            </a:pPr>
            <a:fld id="{C8E73D66-7D89-47D5-8BE6-71FE6777882F}" type="slidenum">
              <a:rPr lang="en-US" kern="0" smtClean="0"/>
              <a:pPr fontAlgn="auto">
                <a:spcBef>
                  <a:spcPts val="0"/>
                </a:spcBef>
                <a:spcAft>
                  <a:spcPts val="0"/>
                </a:spcAft>
                <a:defRPr/>
              </a:pPr>
              <a:t>56</a:t>
            </a:fld>
            <a:endParaRPr lang="en-US" kern="0" dirty="0"/>
          </a:p>
        </p:txBody>
      </p:sp>
      <p:sp>
        <p:nvSpPr>
          <p:cNvPr id="2" name="Arrow: Right 1">
            <a:extLst>
              <a:ext uri="{FF2B5EF4-FFF2-40B4-BE49-F238E27FC236}">
                <a16:creationId xmlns:a16="http://schemas.microsoft.com/office/drawing/2014/main" id="{C75B1F3A-C516-CECF-EE5B-FA31A6B20DBD}"/>
              </a:ext>
            </a:extLst>
          </p:cNvPr>
          <p:cNvSpPr/>
          <p:nvPr/>
        </p:nvSpPr>
        <p:spPr bwMode="auto">
          <a:xfrm>
            <a:off x="8101755" y="5105400"/>
            <a:ext cx="3500309" cy="1524000"/>
          </a:xfrm>
          <a:prstGeom prst="rightArrow">
            <a:avLst>
              <a:gd name="adj1" fmla="val 100000"/>
              <a:gd name="adj2" fmla="val 19388"/>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00FF"/>
                </a:solidFill>
              </a:rPr>
              <a:t>Conclusion</a:t>
            </a:r>
          </a:p>
          <a:p>
            <a:r>
              <a:rPr lang="en-US" dirty="0">
                <a:solidFill>
                  <a:srgbClr val="0000FF"/>
                </a:solidFill>
              </a:rPr>
              <a:t>In general a preference to move completely to “split capacitor” as Notebook 0621 </a:t>
            </a:r>
          </a:p>
        </p:txBody>
      </p:sp>
      <p:sp>
        <p:nvSpPr>
          <p:cNvPr id="3" name="Arrow: Right 2">
            <a:extLst>
              <a:ext uri="{FF2B5EF4-FFF2-40B4-BE49-F238E27FC236}">
                <a16:creationId xmlns:a16="http://schemas.microsoft.com/office/drawing/2014/main" id="{7695060B-8E46-5A3C-8B3F-347027824522}"/>
              </a:ext>
            </a:extLst>
          </p:cNvPr>
          <p:cNvSpPr/>
          <p:nvPr/>
        </p:nvSpPr>
        <p:spPr bwMode="auto">
          <a:xfrm>
            <a:off x="228600" y="2089279"/>
            <a:ext cx="2209800" cy="864637"/>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FF0000"/>
                </a:solidFill>
              </a:rPr>
              <a:t>Abandon in-ADC regulation</a:t>
            </a:r>
          </a:p>
        </p:txBody>
      </p:sp>
    </p:spTree>
    <p:extLst>
      <p:ext uri="{BB962C8B-B14F-4D97-AF65-F5344CB8AC3E}">
        <p14:creationId xmlns:p14="http://schemas.microsoft.com/office/powerpoint/2010/main" val="781666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28B85-33A7-4620-52AE-E312A63713C6}"/>
              </a:ext>
            </a:extLst>
          </p:cNvPr>
          <p:cNvSpPr>
            <a:spLocks noGrp="1"/>
          </p:cNvSpPr>
          <p:nvPr>
            <p:ph type="title"/>
          </p:nvPr>
        </p:nvSpPr>
        <p:spPr>
          <a:xfrm>
            <a:off x="17416" y="0"/>
            <a:ext cx="12403183" cy="1143000"/>
          </a:xfrm>
        </p:spPr>
        <p:txBody>
          <a:bodyPr/>
          <a:lstStyle/>
          <a:p>
            <a:r>
              <a:rPr lang="en-US" dirty="0"/>
              <a:t>Notebook 0621: </a:t>
            </a:r>
            <a:r>
              <a:rPr lang="en-US" sz="3200" dirty="0"/>
              <a:t>Compensation of glitches in HIGH reference</a:t>
            </a:r>
            <a:endParaRPr lang="en-US" dirty="0"/>
          </a:p>
        </p:txBody>
      </p:sp>
      <p:sp>
        <p:nvSpPr>
          <p:cNvPr id="3" name="Content Placeholder 2">
            <a:extLst>
              <a:ext uri="{FF2B5EF4-FFF2-40B4-BE49-F238E27FC236}">
                <a16:creationId xmlns:a16="http://schemas.microsoft.com/office/drawing/2014/main" id="{0AA97B2A-1AE0-081A-7385-CD8EC45ACDA4}"/>
              </a:ext>
            </a:extLst>
          </p:cNvPr>
          <p:cNvSpPr>
            <a:spLocks noGrp="1"/>
          </p:cNvSpPr>
          <p:nvPr>
            <p:ph idx="1"/>
          </p:nvPr>
        </p:nvSpPr>
        <p:spPr>
          <a:xfrm>
            <a:off x="609600" y="1600200"/>
            <a:ext cx="2667000" cy="4648200"/>
          </a:xfrm>
        </p:spPr>
        <p:txBody>
          <a:bodyPr/>
          <a:lstStyle/>
          <a:p>
            <a:r>
              <a:rPr lang="en-US" dirty="0">
                <a:solidFill>
                  <a:schemeClr val="accent6">
                    <a:lumMod val="60000"/>
                    <a:lumOff val="40000"/>
                  </a:schemeClr>
                </a:solidFill>
              </a:rPr>
              <a:t>As in notebook 0621</a:t>
            </a:r>
            <a:r>
              <a:rPr lang="en-US" b="1" dirty="0">
                <a:solidFill>
                  <a:schemeClr val="accent6">
                    <a:lumMod val="60000"/>
                    <a:lumOff val="40000"/>
                  </a:schemeClr>
                </a:solidFill>
              </a:rPr>
              <a:t>→</a:t>
            </a:r>
          </a:p>
          <a:p>
            <a:endParaRPr lang="en-US" b="1" dirty="0">
              <a:solidFill>
                <a:schemeClr val="accent6">
                  <a:lumMod val="60000"/>
                  <a:lumOff val="40000"/>
                </a:schemeClr>
              </a:solidFill>
            </a:endParaRPr>
          </a:p>
          <a:p>
            <a:r>
              <a:rPr lang="en-US" dirty="0"/>
              <a:t>This makes sense if the regulation is on-chip and imperfect.</a:t>
            </a:r>
          </a:p>
          <a:p>
            <a:endParaRPr lang="en-US" dirty="0"/>
          </a:p>
          <a:p>
            <a:r>
              <a:rPr lang="en-US" dirty="0"/>
              <a:t>This drawing leaves open</a:t>
            </a:r>
          </a:p>
          <a:p>
            <a:pPr marL="285750" indent="-285750">
              <a:buFont typeface="Arial" panose="020B0604020202020204" pitchFamily="34" charset="0"/>
              <a:buChar char="•"/>
            </a:pPr>
            <a:r>
              <a:rPr lang="en-US" dirty="0"/>
              <a:t>HIGH not shunted amongst ADCs</a:t>
            </a:r>
          </a:p>
          <a:p>
            <a:pPr marL="285750" indent="-285750">
              <a:buFont typeface="Arial" panose="020B0604020202020204" pitchFamily="34" charset="0"/>
              <a:buChar char="•"/>
            </a:pPr>
            <a:r>
              <a:rPr lang="en-US" dirty="0"/>
              <a:t>HIGH shunted amongst ADCs</a:t>
            </a:r>
          </a:p>
          <a:p>
            <a:r>
              <a:rPr lang="en-US" dirty="0"/>
              <a:t>The last case resembles the previous slide.</a:t>
            </a:r>
          </a:p>
          <a:p>
            <a:endParaRPr lang="en-US" dirty="0"/>
          </a:p>
        </p:txBody>
      </p:sp>
      <p:sp>
        <p:nvSpPr>
          <p:cNvPr id="4" name="Footer Placeholder 3">
            <a:extLst>
              <a:ext uri="{FF2B5EF4-FFF2-40B4-BE49-F238E27FC236}">
                <a16:creationId xmlns:a16="http://schemas.microsoft.com/office/drawing/2014/main" id="{E9C5C723-9070-BB9C-B27C-A7327368707C}"/>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D911A854-938A-3FD7-369D-711603770E03}"/>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57</a:t>
            </a:fld>
            <a:endParaRPr lang="en-US" kern="0" dirty="0"/>
          </a:p>
        </p:txBody>
      </p:sp>
      <p:pic>
        <p:nvPicPr>
          <p:cNvPr id="7" name="Picture 6">
            <a:extLst>
              <a:ext uri="{FF2B5EF4-FFF2-40B4-BE49-F238E27FC236}">
                <a16:creationId xmlns:a16="http://schemas.microsoft.com/office/drawing/2014/main" id="{23442127-DE3D-7948-B0B3-9067A7100080}"/>
              </a:ext>
            </a:extLst>
          </p:cNvPr>
          <p:cNvPicPr>
            <a:picLocks noChangeAspect="1"/>
          </p:cNvPicPr>
          <p:nvPr/>
        </p:nvPicPr>
        <p:blipFill>
          <a:blip r:embed="rId2"/>
          <a:stretch>
            <a:fillRect/>
          </a:stretch>
        </p:blipFill>
        <p:spPr>
          <a:xfrm>
            <a:off x="3276600" y="1331655"/>
            <a:ext cx="8817594" cy="50943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88152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59FF-311A-CF7C-2CFB-E7006C53A721}"/>
              </a:ext>
            </a:extLst>
          </p:cNvPr>
          <p:cNvSpPr>
            <a:spLocks noGrp="1"/>
          </p:cNvSpPr>
          <p:nvPr>
            <p:ph type="title"/>
          </p:nvPr>
        </p:nvSpPr>
        <p:spPr>
          <a:xfrm>
            <a:off x="609600" y="152400"/>
            <a:ext cx="6096000" cy="1143000"/>
          </a:xfrm>
        </p:spPr>
        <p:txBody>
          <a:bodyPr/>
          <a:lstStyle/>
          <a:p>
            <a:r>
              <a:rPr lang="en-US" sz="3600" dirty="0"/>
              <a:t>Reduce reference voltage sensitivity by </a:t>
            </a:r>
            <a:r>
              <a:rPr lang="en-US" sz="3600" i="1" dirty="0"/>
              <a:t>split capacitor</a:t>
            </a:r>
          </a:p>
        </p:txBody>
      </p:sp>
      <p:sp>
        <p:nvSpPr>
          <p:cNvPr id="3" name="Content Placeholder 2">
            <a:extLst>
              <a:ext uri="{FF2B5EF4-FFF2-40B4-BE49-F238E27FC236}">
                <a16:creationId xmlns:a16="http://schemas.microsoft.com/office/drawing/2014/main" id="{9DB9AFA0-9282-406D-D745-6354739D75C8}"/>
              </a:ext>
            </a:extLst>
          </p:cNvPr>
          <p:cNvSpPr>
            <a:spLocks noGrp="1"/>
          </p:cNvSpPr>
          <p:nvPr>
            <p:ph idx="1"/>
          </p:nvPr>
        </p:nvSpPr>
        <p:spPr>
          <a:xfrm>
            <a:off x="609600" y="1447800"/>
            <a:ext cx="6248400" cy="4800600"/>
          </a:xfrm>
        </p:spPr>
        <p:txBody>
          <a:bodyPr/>
          <a:lstStyle/>
          <a:p>
            <a:r>
              <a:rPr lang="en-US" dirty="0"/>
              <a:t>Above: concept drawing of differential capacitance on the input wires of the comparator</a:t>
            </a:r>
          </a:p>
          <a:p>
            <a:endParaRPr lang="en-US" dirty="0"/>
          </a:p>
          <a:p>
            <a:r>
              <a:rPr lang="en-US" dirty="0"/>
              <a:t>Below: each capacitor is split in two, of which</a:t>
            </a:r>
          </a:p>
          <a:p>
            <a:pPr marL="285750" indent="-285750">
              <a:buFont typeface="Arial" panose="020B0604020202020204" pitchFamily="34" charset="0"/>
              <a:buChar char="•"/>
            </a:pPr>
            <a:r>
              <a:rPr lang="en-US" dirty="0"/>
              <a:t>One half is tied to LOW (GND)</a:t>
            </a:r>
          </a:p>
          <a:p>
            <a:pPr marL="285750" indent="-285750">
              <a:buFont typeface="Arial" panose="020B0604020202020204" pitchFamily="34" charset="0"/>
              <a:buChar char="•"/>
            </a:pPr>
            <a:r>
              <a:rPr lang="en-US" dirty="0"/>
              <a:t>One half is tied to a new “HIGH” reference, that has 2x larger voltage.</a:t>
            </a:r>
          </a:p>
          <a:p>
            <a:pPr marL="285750" indent="-285750">
              <a:buFont typeface="Arial" panose="020B0604020202020204" pitchFamily="34" charset="0"/>
              <a:buChar char="•"/>
            </a:pPr>
            <a:endParaRPr lang="en-US" dirty="0"/>
          </a:p>
          <a:p>
            <a:r>
              <a:rPr lang="en-US" dirty="0">
                <a:solidFill>
                  <a:srgbClr val="FF0000"/>
                </a:solidFill>
              </a:rPr>
              <a:t>This construction makes the impact of noise/rubbish on the HIGH reference twice as low.</a:t>
            </a:r>
          </a:p>
          <a:p>
            <a:endParaRPr lang="en-US" dirty="0">
              <a:solidFill>
                <a:srgbClr val="FF0000"/>
              </a:solidFill>
            </a:endParaRPr>
          </a:p>
          <a:p>
            <a:r>
              <a:rPr lang="en-US" dirty="0">
                <a:solidFill>
                  <a:srgbClr val="FF0000"/>
                </a:solidFill>
              </a:rPr>
              <a:t>Can do that if HIGH-LOW is indeed low.</a:t>
            </a:r>
          </a:p>
          <a:p>
            <a:r>
              <a:rPr lang="en-US" dirty="0">
                <a:solidFill>
                  <a:srgbClr val="FF0000"/>
                </a:solidFill>
              </a:rPr>
              <a:t>Why not: 3x0.6V=1.8V</a:t>
            </a:r>
          </a:p>
          <a:p>
            <a:r>
              <a:rPr lang="en-US" dirty="0">
                <a:solidFill>
                  <a:srgbClr val="FF0000"/>
                </a:solidFill>
              </a:rPr>
              <a:t>To try out: can this be combined with the </a:t>
            </a:r>
            <a:r>
              <a:rPr lang="en-US" dirty="0" err="1">
                <a:solidFill>
                  <a:srgbClr val="FF0000"/>
                </a:solidFill>
              </a:rPr>
              <a:t>dummycap</a:t>
            </a:r>
            <a:r>
              <a:rPr lang="en-US" dirty="0">
                <a:solidFill>
                  <a:srgbClr val="FF0000"/>
                </a:solidFill>
              </a:rPr>
              <a:t> asymmetric connection for noise minimum without its disadvantage. Next page</a:t>
            </a:r>
          </a:p>
          <a:p>
            <a:r>
              <a:rPr lang="en-US" dirty="0">
                <a:solidFill>
                  <a:srgbClr val="FF0000"/>
                </a:solidFill>
              </a:rPr>
              <a:t>Can be combined with collective regulation</a:t>
            </a:r>
          </a:p>
        </p:txBody>
      </p:sp>
      <p:pic>
        <p:nvPicPr>
          <p:cNvPr id="13" name="Picture 12" descr="Diagram, schematic&#10;&#10;Description automatically generated">
            <a:extLst>
              <a:ext uri="{FF2B5EF4-FFF2-40B4-BE49-F238E27FC236}">
                <a16:creationId xmlns:a16="http://schemas.microsoft.com/office/drawing/2014/main" id="{612A51FC-CFAA-2CAD-7E39-C2E5CF70AB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0008" y="0"/>
            <a:ext cx="5191992" cy="6858000"/>
          </a:xfrm>
          <a:prstGeom prst="rect">
            <a:avLst/>
          </a:prstGeom>
        </p:spPr>
      </p:pic>
      <p:sp>
        <p:nvSpPr>
          <p:cNvPr id="7" name="Oval 6">
            <a:extLst>
              <a:ext uri="{FF2B5EF4-FFF2-40B4-BE49-F238E27FC236}">
                <a16:creationId xmlns:a16="http://schemas.microsoft.com/office/drawing/2014/main" id="{61D46AD5-16C0-EFB9-4AA1-045031F274E9}"/>
              </a:ext>
            </a:extLst>
          </p:cNvPr>
          <p:cNvSpPr/>
          <p:nvPr/>
        </p:nvSpPr>
        <p:spPr bwMode="auto">
          <a:xfrm>
            <a:off x="8915400" y="5486400"/>
            <a:ext cx="762000" cy="6858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Freeform: Shape 7">
            <a:extLst>
              <a:ext uri="{FF2B5EF4-FFF2-40B4-BE49-F238E27FC236}">
                <a16:creationId xmlns:a16="http://schemas.microsoft.com/office/drawing/2014/main" id="{EB868613-1E3A-FD6F-6D4F-993463ECB3EF}"/>
              </a:ext>
            </a:extLst>
          </p:cNvPr>
          <p:cNvSpPr/>
          <p:nvPr/>
        </p:nvSpPr>
        <p:spPr bwMode="auto">
          <a:xfrm>
            <a:off x="5240594" y="6007510"/>
            <a:ext cx="3736258" cy="422796"/>
          </a:xfrm>
          <a:custGeom>
            <a:avLst/>
            <a:gdLst>
              <a:gd name="connsiteX0" fmla="*/ 0 w 3736258"/>
              <a:gd name="connsiteY0" fmla="*/ 0 h 422796"/>
              <a:gd name="connsiteX1" fmla="*/ 2664541 w 3736258"/>
              <a:gd name="connsiteY1" fmla="*/ 422787 h 422796"/>
              <a:gd name="connsiteX2" fmla="*/ 3736258 w 3736258"/>
              <a:gd name="connsiteY2" fmla="*/ 9832 h 422796"/>
            </a:gdLst>
            <a:ahLst/>
            <a:cxnLst>
              <a:cxn ang="0">
                <a:pos x="connsiteX0" y="connsiteY0"/>
              </a:cxn>
              <a:cxn ang="0">
                <a:pos x="connsiteX1" y="connsiteY1"/>
              </a:cxn>
              <a:cxn ang="0">
                <a:pos x="connsiteX2" y="connsiteY2"/>
              </a:cxn>
            </a:cxnLst>
            <a:rect l="l" t="t" r="r" b="b"/>
            <a:pathLst>
              <a:path w="3736258" h="422796">
                <a:moveTo>
                  <a:pt x="0" y="0"/>
                </a:moveTo>
                <a:cubicBezTo>
                  <a:pt x="1020915" y="210574"/>
                  <a:pt x="2041831" y="421148"/>
                  <a:pt x="2664541" y="422787"/>
                </a:cubicBezTo>
                <a:cubicBezTo>
                  <a:pt x="3287251" y="424426"/>
                  <a:pt x="3511754" y="217129"/>
                  <a:pt x="3736258" y="9832"/>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ADAAACA3-B440-40BD-67D9-D0338A4D690D}"/>
              </a:ext>
            </a:extLst>
          </p:cNvPr>
          <p:cNvSpPr/>
          <p:nvPr/>
        </p:nvSpPr>
        <p:spPr bwMode="auto">
          <a:xfrm>
            <a:off x="8072004" y="2852584"/>
            <a:ext cx="3048000" cy="68580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Propose to use in next generation (+next page)</a:t>
            </a:r>
          </a:p>
        </p:txBody>
      </p:sp>
    </p:spTree>
    <p:extLst>
      <p:ext uri="{BB962C8B-B14F-4D97-AF65-F5344CB8AC3E}">
        <p14:creationId xmlns:p14="http://schemas.microsoft.com/office/powerpoint/2010/main" val="224568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367EC1-DE2A-6E7C-DFE5-E3924EE8A410}"/>
              </a:ext>
            </a:extLst>
          </p:cNvPr>
          <p:cNvPicPr>
            <a:picLocks noChangeAspect="1"/>
          </p:cNvPicPr>
          <p:nvPr/>
        </p:nvPicPr>
        <p:blipFill>
          <a:blip r:embed="rId2" cstate="print">
            <a:clrChange>
              <a:clrFrom>
                <a:srgbClr val="EEEBE6"/>
              </a:clrFrom>
              <a:clrTo>
                <a:srgbClr val="EEEBE6">
                  <a:alpha val="0"/>
                </a:srgbClr>
              </a:clrTo>
            </a:clrChange>
            <a:extLst>
              <a:ext uri="{28A0092B-C50C-407E-A947-70E740481C1C}">
                <a14:useLocalDpi xmlns:a14="http://schemas.microsoft.com/office/drawing/2010/main" val="0"/>
              </a:ext>
            </a:extLst>
          </a:blip>
          <a:stretch>
            <a:fillRect/>
          </a:stretch>
        </p:blipFill>
        <p:spPr>
          <a:xfrm>
            <a:off x="1926912" y="2648534"/>
            <a:ext cx="10265088" cy="4209466"/>
          </a:xfrm>
          <a:prstGeom prst="rect">
            <a:avLst/>
          </a:prstGeom>
        </p:spPr>
      </p:pic>
      <p:sp>
        <p:nvSpPr>
          <p:cNvPr id="2" name="Title 1">
            <a:extLst>
              <a:ext uri="{FF2B5EF4-FFF2-40B4-BE49-F238E27FC236}">
                <a16:creationId xmlns:a16="http://schemas.microsoft.com/office/drawing/2014/main" id="{7CE91C59-BA6A-8556-86AD-01D75467D612}"/>
              </a:ext>
            </a:extLst>
          </p:cNvPr>
          <p:cNvSpPr>
            <a:spLocks noGrp="1"/>
          </p:cNvSpPr>
          <p:nvPr>
            <p:ph type="title"/>
          </p:nvPr>
        </p:nvSpPr>
        <p:spPr/>
        <p:txBody>
          <a:bodyPr/>
          <a:lstStyle/>
          <a:p>
            <a:r>
              <a:rPr lang="en-US" dirty="0"/>
              <a:t>Combination of split capacitor and noise minimum shift.</a:t>
            </a:r>
          </a:p>
        </p:txBody>
      </p:sp>
      <p:sp>
        <p:nvSpPr>
          <p:cNvPr id="3" name="Content Placeholder 2">
            <a:extLst>
              <a:ext uri="{FF2B5EF4-FFF2-40B4-BE49-F238E27FC236}">
                <a16:creationId xmlns:a16="http://schemas.microsoft.com/office/drawing/2014/main" id="{087F8566-616F-297A-1615-67C7BA654059}"/>
              </a:ext>
            </a:extLst>
          </p:cNvPr>
          <p:cNvSpPr>
            <a:spLocks noGrp="1"/>
          </p:cNvSpPr>
          <p:nvPr>
            <p:ph idx="1"/>
          </p:nvPr>
        </p:nvSpPr>
        <p:spPr/>
        <p:txBody>
          <a:bodyPr/>
          <a:lstStyle/>
          <a:p>
            <a:r>
              <a:rPr lang="en-US" dirty="0"/>
              <a:t>This is a variant on the </a:t>
            </a:r>
            <a:r>
              <a:rPr lang="en-US" i="1" dirty="0"/>
              <a:t>noise minimum shift</a:t>
            </a:r>
            <a:r>
              <a:rPr lang="en-US" dirty="0"/>
              <a:t>.  In this embodiment, the disadvantage of increased capacitance and less adjustment range is not present. None or one of the split capacitor pairs is connected to HIGH or LOW reference in a static way. If you want the noise minimum to happen at 10% of range, one needs to tie half of 80% of the extra caps to HIGH, statically </a:t>
            </a:r>
          </a:p>
        </p:txBody>
      </p:sp>
      <p:sp>
        <p:nvSpPr>
          <p:cNvPr id="4" name="Footer Placeholder 3">
            <a:extLst>
              <a:ext uri="{FF2B5EF4-FFF2-40B4-BE49-F238E27FC236}">
                <a16:creationId xmlns:a16="http://schemas.microsoft.com/office/drawing/2014/main" id="{6857E81C-2C29-A75D-1628-9E4FAB3CD85F}"/>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BCD8ACC6-57F8-8692-D3C1-F66347952134}"/>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59</a:t>
            </a:fld>
            <a:endParaRPr lang="en-US" kern="0" dirty="0"/>
          </a:p>
        </p:txBody>
      </p:sp>
      <p:sp>
        <p:nvSpPr>
          <p:cNvPr id="6" name="Arrow: Right 5">
            <a:extLst>
              <a:ext uri="{FF2B5EF4-FFF2-40B4-BE49-F238E27FC236}">
                <a16:creationId xmlns:a16="http://schemas.microsoft.com/office/drawing/2014/main" id="{555415E9-BCEA-A03C-7FB0-A5B4A25D146E}"/>
              </a:ext>
            </a:extLst>
          </p:cNvPr>
          <p:cNvSpPr/>
          <p:nvPr/>
        </p:nvSpPr>
        <p:spPr bwMode="auto">
          <a:xfrm>
            <a:off x="76200" y="4114800"/>
            <a:ext cx="2133600" cy="83820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Propose to use in next generation</a:t>
            </a:r>
          </a:p>
        </p:txBody>
      </p:sp>
    </p:spTree>
    <p:extLst>
      <p:ext uri="{BB962C8B-B14F-4D97-AF65-F5344CB8AC3E}">
        <p14:creationId xmlns:p14="http://schemas.microsoft.com/office/powerpoint/2010/main" val="3788655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outline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nl-BE" dirty="0" err="1"/>
              <a:t>Binary</a:t>
            </a:r>
            <a:r>
              <a:rPr lang="nl-BE" dirty="0"/>
              <a:t> SARADC </a:t>
            </a:r>
          </a:p>
          <a:p>
            <a:pPr marL="514350" indent="-514350">
              <a:buFont typeface="+mj-lt"/>
              <a:buAutoNum type="arabicPeriod"/>
            </a:pPr>
            <a:r>
              <a:rPr lang="nl-BE" dirty="0"/>
              <a:t>Non-</a:t>
            </a:r>
            <a:r>
              <a:rPr lang="nl-BE" dirty="0" err="1"/>
              <a:t>binary</a:t>
            </a:r>
            <a:r>
              <a:rPr lang="nl-BE" dirty="0"/>
              <a:t> SARADC</a:t>
            </a:r>
          </a:p>
          <a:p>
            <a:pPr marL="514350" indent="-514350">
              <a:buFont typeface="+mj-lt"/>
              <a:buAutoNum type="arabicPeriod"/>
            </a:pPr>
            <a:r>
              <a:rPr lang="nl-BE" dirty="0">
                <a:solidFill>
                  <a:srgbClr val="0000FF"/>
                </a:solidFill>
              </a:rPr>
              <a:t>Helena</a:t>
            </a:r>
          </a:p>
          <a:p>
            <a:pPr marL="514350" indent="-514350">
              <a:buFont typeface="+mj-lt"/>
              <a:buAutoNum type="arabicPeriod"/>
            </a:pPr>
            <a:endParaRPr lang="en-US" dirty="0"/>
          </a:p>
        </p:txBody>
      </p:sp>
      <p:sp>
        <p:nvSpPr>
          <p:cNvPr id="4" name="Footer Placeholder 3"/>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a:pPr fontAlgn="auto">
                <a:spcBef>
                  <a:spcPts val="0"/>
                </a:spcBef>
                <a:spcAft>
                  <a:spcPts val="0"/>
                </a:spcAft>
                <a:defRPr/>
              </a:pPr>
              <a:t>6</a:t>
            </a:fld>
            <a:endParaRPr lang="en-US" kern="0" dirty="0"/>
          </a:p>
        </p:txBody>
      </p:sp>
    </p:spTree>
    <p:extLst>
      <p:ext uri="{BB962C8B-B14F-4D97-AF65-F5344CB8AC3E}">
        <p14:creationId xmlns:p14="http://schemas.microsoft.com/office/powerpoint/2010/main" val="3203625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AAE3F-7DAB-9D45-075F-CA66602B0406}"/>
              </a:ext>
            </a:extLst>
          </p:cNvPr>
          <p:cNvSpPr>
            <a:spLocks noGrp="1"/>
          </p:cNvSpPr>
          <p:nvPr>
            <p:ph type="title"/>
          </p:nvPr>
        </p:nvSpPr>
        <p:spPr/>
        <p:txBody>
          <a:bodyPr/>
          <a:lstStyle/>
          <a:p>
            <a:r>
              <a:rPr lang="en-US" dirty="0"/>
              <a:t>Further evolution of the previous </a:t>
            </a:r>
            <a:r>
              <a:rPr lang="en-US" sz="1800" dirty="0"/>
              <a:t>see Notebook 063</a:t>
            </a:r>
            <a:r>
              <a:rPr lang="en-US" sz="1800" dirty="0">
                <a:solidFill>
                  <a:srgbClr val="FF0000"/>
                </a:solidFill>
              </a:rPr>
              <a:t>5</a:t>
            </a:r>
          </a:p>
        </p:txBody>
      </p:sp>
      <p:sp>
        <p:nvSpPr>
          <p:cNvPr id="3" name="Content Placeholder 2">
            <a:extLst>
              <a:ext uri="{FF2B5EF4-FFF2-40B4-BE49-F238E27FC236}">
                <a16:creationId xmlns:a16="http://schemas.microsoft.com/office/drawing/2014/main" id="{0B39348E-1ACB-AA6D-08C3-4438C8B85CA2}"/>
              </a:ext>
            </a:extLst>
          </p:cNvPr>
          <p:cNvSpPr>
            <a:spLocks noGrp="1"/>
          </p:cNvSpPr>
          <p:nvPr>
            <p:ph idx="1"/>
          </p:nvPr>
        </p:nvSpPr>
        <p:spPr>
          <a:xfrm>
            <a:off x="609600" y="838200"/>
            <a:ext cx="10972800" cy="5410200"/>
          </a:xfrm>
        </p:spPr>
        <p:txBody>
          <a:bodyPr/>
          <a:lstStyle/>
          <a:p>
            <a:pPr marL="285750" indent="-285750">
              <a:buFont typeface="Arial" panose="020B0604020202020204" pitchFamily="34" charset="0"/>
              <a:buChar char="•"/>
            </a:pPr>
            <a:r>
              <a:rPr lang="en-US" dirty="0"/>
              <a:t>Apply 1.8V VHIGH, directly on bondpad</a:t>
            </a:r>
          </a:p>
          <a:p>
            <a:pPr marL="1028700" lvl="1"/>
            <a:r>
              <a:rPr lang="en-US" dirty="0"/>
              <a:t>Perhaps one can put a regulator on the bondpad.  Perhaps just rely on outside regulated quality</a:t>
            </a:r>
          </a:p>
          <a:p>
            <a:pPr marL="285750" indent="-285750">
              <a:buFont typeface="Arial" panose="020B0604020202020204" pitchFamily="34" charset="0"/>
              <a:buChar char="•"/>
            </a:pPr>
            <a:r>
              <a:rPr lang="en-US" dirty="0" err="1"/>
              <a:t>Downconvert</a:t>
            </a:r>
            <a:r>
              <a:rPr lang="en-US" dirty="0"/>
              <a:t> to 0.6V range by adding the {1/3 normal} + {2/3 parallel} C on the comparator input nodes. </a:t>
            </a:r>
          </a:p>
          <a:p>
            <a:pPr marL="285750" indent="-285750">
              <a:buFont typeface="Arial" panose="020B0604020202020204" pitchFamily="34" charset="0"/>
              <a:buChar char="•"/>
            </a:pPr>
            <a:r>
              <a:rPr lang="en-US" dirty="0"/>
              <a:t>Allow noise minimum shift by having bottom plates to HIGH or LOW reference programmable.</a:t>
            </a:r>
          </a:p>
          <a:p>
            <a:r>
              <a:rPr lang="en-US" dirty="0">
                <a:solidFill>
                  <a:srgbClr val="0000FF"/>
                </a:solidFill>
              </a:rPr>
              <a:t>And also</a:t>
            </a:r>
          </a:p>
          <a:p>
            <a:pPr marL="285750" indent="-285750">
              <a:buFont typeface="Arial" panose="020B0604020202020204" pitchFamily="34" charset="0"/>
              <a:buChar char="•"/>
            </a:pPr>
            <a:r>
              <a:rPr lang="en-US" dirty="0">
                <a:solidFill>
                  <a:srgbClr val="0000FF"/>
                </a:solidFill>
              </a:rPr>
              <a:t>Make the </a:t>
            </a:r>
            <a:r>
              <a:rPr lang="en-US" dirty="0" err="1">
                <a:solidFill>
                  <a:srgbClr val="0000FF"/>
                </a:solidFill>
              </a:rPr>
              <a:t>downconversion</a:t>
            </a:r>
            <a:r>
              <a:rPr lang="en-US" dirty="0">
                <a:solidFill>
                  <a:srgbClr val="0000FF"/>
                </a:solidFill>
              </a:rPr>
              <a:t> programmable by making the extra caps connectable in binary fashion</a:t>
            </a:r>
          </a:p>
          <a:p>
            <a:pPr marL="285750" indent="-285750">
              <a:buFont typeface="Arial" panose="020B0604020202020204" pitchFamily="34" charset="0"/>
              <a:buChar char="←"/>
            </a:pPr>
            <a:r>
              <a:rPr lang="en-US" dirty="0">
                <a:solidFill>
                  <a:srgbClr val="0000FF"/>
                </a:solidFill>
              </a:rPr>
              <a:t>Less </a:t>
            </a:r>
            <a:r>
              <a:rPr lang="en-US" dirty="0" err="1">
                <a:solidFill>
                  <a:srgbClr val="0000FF"/>
                </a:solidFill>
              </a:rPr>
              <a:t>downconversion</a:t>
            </a:r>
            <a:r>
              <a:rPr lang="en-US" dirty="0">
                <a:solidFill>
                  <a:srgbClr val="0000FF"/>
                </a:solidFill>
              </a:rPr>
              <a:t> (lower gain) goes with lower input capacitance (faster, noisier) and lower resilience against HIGH-LOW rubbish.</a:t>
            </a:r>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0C587FFA-6431-731C-4E4A-569FE69A1B95}"/>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838930D3-6358-41C7-B9AA-F77FBB595680}"/>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60</a:t>
            </a:fld>
            <a:endParaRPr lang="en-US" kern="0" dirty="0"/>
          </a:p>
        </p:txBody>
      </p:sp>
      <p:pic>
        <p:nvPicPr>
          <p:cNvPr id="6" name="Content Placeholder 9" descr="A picture containing text, whiteboard&#10;&#10;Description automatically generated">
            <a:extLst>
              <a:ext uri="{FF2B5EF4-FFF2-40B4-BE49-F238E27FC236}">
                <a16:creationId xmlns:a16="http://schemas.microsoft.com/office/drawing/2014/main" id="{B0420AD8-41FE-3A61-739F-54408D17D25D}"/>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9000" contrast="68000"/>
                    </a14:imgEffect>
                  </a14:imgLayer>
                </a14:imgProps>
              </a:ext>
              <a:ext uri="{28A0092B-C50C-407E-A947-70E740481C1C}">
                <a14:useLocalDpi xmlns:a14="http://schemas.microsoft.com/office/drawing/2010/main" val="0"/>
              </a:ext>
            </a:extLst>
          </a:blip>
          <a:stretch>
            <a:fillRect/>
          </a:stretch>
        </p:blipFill>
        <p:spPr bwMode="auto">
          <a:xfrm>
            <a:off x="4178559" y="4004891"/>
            <a:ext cx="8013441" cy="285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02F72625-1DF6-E456-D9DA-433BE1022749}"/>
              </a:ext>
            </a:extLst>
          </p:cNvPr>
          <p:cNvSpPr txBox="1"/>
          <p:nvPr/>
        </p:nvSpPr>
        <p:spPr>
          <a:xfrm>
            <a:off x="339272" y="3741756"/>
            <a:ext cx="3388826" cy="1754326"/>
          </a:xfrm>
          <a:prstGeom prst="rect">
            <a:avLst/>
          </a:prstGeom>
          <a:noFill/>
          <a:ln>
            <a:solidFill>
              <a:srgbClr val="FF0000"/>
            </a:solidFill>
          </a:ln>
        </p:spPr>
        <p:txBody>
          <a:bodyPr wrap="square">
            <a:spAutoFit/>
          </a:bodyPr>
          <a:lstStyle/>
          <a:p>
            <a:r>
              <a:rPr lang="en-US" dirty="0">
                <a:solidFill>
                  <a:srgbClr val="FF0000"/>
                </a:solidFill>
              </a:rPr>
              <a:t>Caveat also</a:t>
            </a:r>
          </a:p>
          <a:p>
            <a:pPr marL="285750" indent="-285750">
              <a:buFont typeface="Arial" panose="020B0604020202020204" pitchFamily="34" charset="0"/>
              <a:buChar char="•"/>
            </a:pPr>
            <a:r>
              <a:rPr lang="en-US" dirty="0">
                <a:solidFill>
                  <a:srgbClr val="FF0000"/>
                </a:solidFill>
              </a:rPr>
              <a:t>This </a:t>
            </a:r>
            <a:r>
              <a:rPr lang="en-US" dirty="0" err="1">
                <a:solidFill>
                  <a:srgbClr val="FF0000"/>
                </a:solidFill>
              </a:rPr>
              <a:t>ressembles</a:t>
            </a:r>
            <a:r>
              <a:rPr lang="en-US" dirty="0">
                <a:solidFill>
                  <a:srgbClr val="FF0000"/>
                </a:solidFill>
              </a:rPr>
              <a:t> the </a:t>
            </a:r>
            <a:r>
              <a:rPr lang="en-US" dirty="0" err="1">
                <a:solidFill>
                  <a:srgbClr val="FF0000"/>
                </a:solidFill>
              </a:rPr>
              <a:t>dummycapacitor</a:t>
            </a:r>
            <a:r>
              <a:rPr lang="en-US" dirty="0">
                <a:solidFill>
                  <a:srgbClr val="FF0000"/>
                </a:solidFill>
              </a:rPr>
              <a:t> network as present in generations 8, 9.  Do not make same mistakes.</a:t>
            </a:r>
          </a:p>
        </p:txBody>
      </p:sp>
      <p:sp>
        <p:nvSpPr>
          <p:cNvPr id="9" name="Right Brace 8">
            <a:extLst>
              <a:ext uri="{FF2B5EF4-FFF2-40B4-BE49-F238E27FC236}">
                <a16:creationId xmlns:a16="http://schemas.microsoft.com/office/drawing/2014/main" id="{16C8CA5A-15F7-8E0C-5F68-DDF5408CF114}"/>
              </a:ext>
            </a:extLst>
          </p:cNvPr>
          <p:cNvSpPr/>
          <p:nvPr/>
        </p:nvSpPr>
        <p:spPr bwMode="auto">
          <a:xfrm rot="16200000">
            <a:off x="10267952" y="2505935"/>
            <a:ext cx="381000" cy="2705101"/>
          </a:xfrm>
          <a:prstGeom prst="rightBrac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91040B8A-EEDA-FFE5-89E6-6963F5B1A849}"/>
              </a:ext>
            </a:extLst>
          </p:cNvPr>
          <p:cNvSpPr txBox="1"/>
          <p:nvPr/>
        </p:nvSpPr>
        <p:spPr>
          <a:xfrm>
            <a:off x="9638526" y="3425342"/>
            <a:ext cx="1672253" cy="369332"/>
          </a:xfrm>
          <a:prstGeom prst="rect">
            <a:avLst/>
          </a:prstGeom>
          <a:noFill/>
        </p:spPr>
        <p:txBody>
          <a:bodyPr wrap="none" rtlCol="0">
            <a:spAutoFit/>
          </a:bodyPr>
          <a:lstStyle/>
          <a:p>
            <a:r>
              <a:rPr lang="en-US" dirty="0">
                <a:solidFill>
                  <a:srgbClr val="0000FF"/>
                </a:solidFill>
              </a:rPr>
              <a:t>2/3 of total </a:t>
            </a:r>
            <a:r>
              <a:rPr lang="en-US" dirty="0" err="1">
                <a:solidFill>
                  <a:srgbClr val="0000FF"/>
                </a:solidFill>
              </a:rPr>
              <a:t>Cin</a:t>
            </a:r>
            <a:endParaRPr lang="en-US" dirty="0">
              <a:solidFill>
                <a:srgbClr val="0000FF"/>
              </a:solidFill>
            </a:endParaRPr>
          </a:p>
        </p:txBody>
      </p:sp>
      <p:sp>
        <p:nvSpPr>
          <p:cNvPr id="11" name="Right Brace 10">
            <a:extLst>
              <a:ext uri="{FF2B5EF4-FFF2-40B4-BE49-F238E27FC236}">
                <a16:creationId xmlns:a16="http://schemas.microsoft.com/office/drawing/2014/main" id="{A4399CF0-7810-AE5A-EFC5-4CD0805C96FC}"/>
              </a:ext>
            </a:extLst>
          </p:cNvPr>
          <p:cNvSpPr/>
          <p:nvPr/>
        </p:nvSpPr>
        <p:spPr bwMode="auto">
          <a:xfrm rot="16200000">
            <a:off x="6419851" y="1985978"/>
            <a:ext cx="381000" cy="4000502"/>
          </a:xfrm>
          <a:prstGeom prst="rightBrac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0715DD1B-69C8-3C14-277C-1C4E31300419}"/>
              </a:ext>
            </a:extLst>
          </p:cNvPr>
          <p:cNvSpPr txBox="1"/>
          <p:nvPr/>
        </p:nvSpPr>
        <p:spPr>
          <a:xfrm>
            <a:off x="5774224" y="3521120"/>
            <a:ext cx="1672253" cy="369332"/>
          </a:xfrm>
          <a:prstGeom prst="rect">
            <a:avLst/>
          </a:prstGeom>
          <a:noFill/>
        </p:spPr>
        <p:txBody>
          <a:bodyPr wrap="none" rtlCol="0">
            <a:spAutoFit/>
          </a:bodyPr>
          <a:lstStyle/>
          <a:p>
            <a:r>
              <a:rPr lang="en-US" dirty="0">
                <a:solidFill>
                  <a:srgbClr val="0000FF"/>
                </a:solidFill>
              </a:rPr>
              <a:t>1/3 of total </a:t>
            </a:r>
            <a:r>
              <a:rPr lang="en-US" dirty="0" err="1">
                <a:solidFill>
                  <a:srgbClr val="0000FF"/>
                </a:solidFill>
              </a:rPr>
              <a:t>Cin</a:t>
            </a:r>
            <a:endParaRPr lang="en-US" dirty="0">
              <a:solidFill>
                <a:srgbClr val="0000FF"/>
              </a:solidFill>
            </a:endParaRPr>
          </a:p>
        </p:txBody>
      </p:sp>
      <p:sp>
        <p:nvSpPr>
          <p:cNvPr id="13" name="TextBox 12">
            <a:extLst>
              <a:ext uri="{FF2B5EF4-FFF2-40B4-BE49-F238E27FC236}">
                <a16:creationId xmlns:a16="http://schemas.microsoft.com/office/drawing/2014/main" id="{09A9DF29-DF1E-A0B9-96D8-918D520D7B6D}"/>
              </a:ext>
            </a:extLst>
          </p:cNvPr>
          <p:cNvSpPr txBox="1"/>
          <p:nvPr/>
        </p:nvSpPr>
        <p:spPr>
          <a:xfrm>
            <a:off x="8536514" y="6224201"/>
            <a:ext cx="569387" cy="276999"/>
          </a:xfrm>
          <a:prstGeom prst="rect">
            <a:avLst/>
          </a:prstGeom>
          <a:noFill/>
        </p:spPr>
        <p:txBody>
          <a:bodyPr wrap="none" rtlCol="0">
            <a:spAutoFit/>
          </a:bodyPr>
          <a:lstStyle/>
          <a:p>
            <a:r>
              <a:rPr lang="en-US" sz="1200" dirty="0"/>
              <a:t>HIGH</a:t>
            </a:r>
          </a:p>
        </p:txBody>
      </p:sp>
      <p:sp>
        <p:nvSpPr>
          <p:cNvPr id="14" name="TextBox 13">
            <a:extLst>
              <a:ext uri="{FF2B5EF4-FFF2-40B4-BE49-F238E27FC236}">
                <a16:creationId xmlns:a16="http://schemas.microsoft.com/office/drawing/2014/main" id="{017D0F31-3E24-4E94-5751-E87FB850677E}"/>
              </a:ext>
            </a:extLst>
          </p:cNvPr>
          <p:cNvSpPr txBox="1"/>
          <p:nvPr/>
        </p:nvSpPr>
        <p:spPr>
          <a:xfrm>
            <a:off x="8555843" y="6439488"/>
            <a:ext cx="535724" cy="276999"/>
          </a:xfrm>
          <a:prstGeom prst="rect">
            <a:avLst/>
          </a:prstGeom>
          <a:noFill/>
        </p:spPr>
        <p:txBody>
          <a:bodyPr wrap="none" rtlCol="0">
            <a:spAutoFit/>
          </a:bodyPr>
          <a:lstStyle/>
          <a:p>
            <a:r>
              <a:rPr lang="en-US" sz="1200" dirty="0"/>
              <a:t>LOW</a:t>
            </a:r>
          </a:p>
        </p:txBody>
      </p:sp>
      <p:sp>
        <p:nvSpPr>
          <p:cNvPr id="16" name="TextBox 15">
            <a:extLst>
              <a:ext uri="{FF2B5EF4-FFF2-40B4-BE49-F238E27FC236}">
                <a16:creationId xmlns:a16="http://schemas.microsoft.com/office/drawing/2014/main" id="{95F85168-0BE0-F81B-A576-C318A1B5F595}"/>
              </a:ext>
            </a:extLst>
          </p:cNvPr>
          <p:cNvSpPr txBox="1"/>
          <p:nvPr/>
        </p:nvSpPr>
        <p:spPr>
          <a:xfrm>
            <a:off x="9448800" y="5498068"/>
            <a:ext cx="2492990" cy="369332"/>
          </a:xfrm>
          <a:prstGeom prst="rect">
            <a:avLst/>
          </a:prstGeom>
          <a:noFill/>
        </p:spPr>
        <p:txBody>
          <a:bodyPr wrap="none" rtlCol="0">
            <a:spAutoFit/>
          </a:bodyPr>
          <a:lstStyle/>
          <a:p>
            <a:r>
              <a:rPr lang="en-US" dirty="0">
                <a:solidFill>
                  <a:srgbClr val="002060"/>
                </a:solidFill>
              </a:rPr>
              <a:t>1                ½          ¼ </a:t>
            </a:r>
          </a:p>
        </p:txBody>
      </p:sp>
      <p:sp>
        <p:nvSpPr>
          <p:cNvPr id="7" name="Arrow: Right 6">
            <a:extLst>
              <a:ext uri="{FF2B5EF4-FFF2-40B4-BE49-F238E27FC236}">
                <a16:creationId xmlns:a16="http://schemas.microsoft.com/office/drawing/2014/main" id="{C7355ADB-D46D-274F-58A8-EAFB13D9023E}"/>
              </a:ext>
            </a:extLst>
          </p:cNvPr>
          <p:cNvSpPr/>
          <p:nvPr/>
        </p:nvSpPr>
        <p:spPr bwMode="auto">
          <a:xfrm>
            <a:off x="1794749" y="5593372"/>
            <a:ext cx="2133600" cy="83820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Will use in non-binary</a:t>
            </a:r>
          </a:p>
        </p:txBody>
      </p:sp>
      <p:sp>
        <p:nvSpPr>
          <p:cNvPr id="15" name="TextBox 14">
            <a:extLst>
              <a:ext uri="{FF2B5EF4-FFF2-40B4-BE49-F238E27FC236}">
                <a16:creationId xmlns:a16="http://schemas.microsoft.com/office/drawing/2014/main" id="{33CDA368-B5F0-8123-8667-ADCC02584F91}"/>
              </a:ext>
            </a:extLst>
          </p:cNvPr>
          <p:cNvSpPr txBox="1"/>
          <p:nvPr/>
        </p:nvSpPr>
        <p:spPr>
          <a:xfrm>
            <a:off x="9221446" y="3940459"/>
            <a:ext cx="1851789" cy="369332"/>
          </a:xfrm>
          <a:prstGeom prst="rect">
            <a:avLst/>
          </a:prstGeom>
          <a:noFill/>
        </p:spPr>
        <p:txBody>
          <a:bodyPr wrap="none" rtlCol="0">
            <a:spAutoFit/>
          </a:bodyPr>
          <a:lstStyle/>
          <a:p>
            <a:r>
              <a:rPr lang="en-US" dirty="0"/>
              <a:t>connect_*&lt;2:0&gt;</a:t>
            </a:r>
          </a:p>
        </p:txBody>
      </p:sp>
      <p:sp>
        <p:nvSpPr>
          <p:cNvPr id="17" name="TextBox 16">
            <a:extLst>
              <a:ext uri="{FF2B5EF4-FFF2-40B4-BE49-F238E27FC236}">
                <a16:creationId xmlns:a16="http://schemas.microsoft.com/office/drawing/2014/main" id="{6C683568-D87B-3B4B-9FFB-439CAF4A0F66}"/>
              </a:ext>
            </a:extLst>
          </p:cNvPr>
          <p:cNvSpPr txBox="1"/>
          <p:nvPr/>
        </p:nvSpPr>
        <p:spPr>
          <a:xfrm>
            <a:off x="9264064" y="4864179"/>
            <a:ext cx="748923" cy="369332"/>
          </a:xfrm>
          <a:prstGeom prst="rect">
            <a:avLst/>
          </a:prstGeom>
          <a:noFill/>
        </p:spPr>
        <p:txBody>
          <a:bodyPr wrap="none" rtlCol="0">
            <a:spAutoFit/>
          </a:bodyPr>
          <a:lstStyle/>
          <a:p>
            <a:r>
              <a:rPr lang="en-US" dirty="0"/>
              <a:t>C&lt;2&gt;</a:t>
            </a:r>
          </a:p>
        </p:txBody>
      </p:sp>
      <p:sp>
        <p:nvSpPr>
          <p:cNvPr id="19" name="TextBox 18">
            <a:extLst>
              <a:ext uri="{FF2B5EF4-FFF2-40B4-BE49-F238E27FC236}">
                <a16:creationId xmlns:a16="http://schemas.microsoft.com/office/drawing/2014/main" id="{FD127C98-817B-9307-90E1-7F3FD57C8308}"/>
              </a:ext>
            </a:extLst>
          </p:cNvPr>
          <p:cNvSpPr txBox="1"/>
          <p:nvPr/>
        </p:nvSpPr>
        <p:spPr>
          <a:xfrm>
            <a:off x="10283315" y="4821810"/>
            <a:ext cx="748923" cy="369332"/>
          </a:xfrm>
          <a:prstGeom prst="rect">
            <a:avLst/>
          </a:prstGeom>
          <a:noFill/>
        </p:spPr>
        <p:txBody>
          <a:bodyPr wrap="none" rtlCol="0">
            <a:spAutoFit/>
          </a:bodyPr>
          <a:lstStyle/>
          <a:p>
            <a:r>
              <a:rPr lang="en-US" dirty="0"/>
              <a:t>C&lt;1&gt;</a:t>
            </a:r>
          </a:p>
        </p:txBody>
      </p:sp>
      <p:sp>
        <p:nvSpPr>
          <p:cNvPr id="20" name="TextBox 19">
            <a:extLst>
              <a:ext uri="{FF2B5EF4-FFF2-40B4-BE49-F238E27FC236}">
                <a16:creationId xmlns:a16="http://schemas.microsoft.com/office/drawing/2014/main" id="{57A45A25-16C3-4439-4F93-45832EBEA2EE}"/>
              </a:ext>
            </a:extLst>
          </p:cNvPr>
          <p:cNvSpPr txBox="1"/>
          <p:nvPr/>
        </p:nvSpPr>
        <p:spPr>
          <a:xfrm>
            <a:off x="11222099" y="4790607"/>
            <a:ext cx="748923" cy="369332"/>
          </a:xfrm>
          <a:prstGeom prst="rect">
            <a:avLst/>
          </a:prstGeom>
          <a:noFill/>
        </p:spPr>
        <p:txBody>
          <a:bodyPr wrap="none" rtlCol="0">
            <a:spAutoFit/>
          </a:bodyPr>
          <a:lstStyle/>
          <a:p>
            <a:r>
              <a:rPr lang="en-US" dirty="0"/>
              <a:t>C&lt;0&gt;</a:t>
            </a:r>
          </a:p>
        </p:txBody>
      </p:sp>
      <p:sp>
        <p:nvSpPr>
          <p:cNvPr id="21" name="TextBox 20">
            <a:extLst>
              <a:ext uri="{FF2B5EF4-FFF2-40B4-BE49-F238E27FC236}">
                <a16:creationId xmlns:a16="http://schemas.microsoft.com/office/drawing/2014/main" id="{13271400-89B0-9AA4-F467-F6750EF2C63E}"/>
              </a:ext>
            </a:extLst>
          </p:cNvPr>
          <p:cNvSpPr txBox="1"/>
          <p:nvPr/>
        </p:nvSpPr>
        <p:spPr>
          <a:xfrm>
            <a:off x="-39141" y="6501200"/>
            <a:ext cx="2659702" cy="369332"/>
          </a:xfrm>
          <a:prstGeom prst="rect">
            <a:avLst/>
          </a:prstGeom>
          <a:noFill/>
        </p:spPr>
        <p:txBody>
          <a:bodyPr wrap="none" rtlCol="0">
            <a:spAutoFit/>
          </a:bodyPr>
          <a:lstStyle/>
          <a:p>
            <a:r>
              <a:rPr lang="en-US" dirty="0">
                <a:solidFill>
                  <a:schemeClr val="accent6">
                    <a:lumMod val="60000"/>
                    <a:lumOff val="40000"/>
                  </a:schemeClr>
                </a:solidFill>
              </a:rPr>
              <a:t>20221226ba last update</a:t>
            </a:r>
          </a:p>
        </p:txBody>
      </p:sp>
    </p:spTree>
    <p:extLst>
      <p:ext uri="{BB962C8B-B14F-4D97-AF65-F5344CB8AC3E}">
        <p14:creationId xmlns:p14="http://schemas.microsoft.com/office/powerpoint/2010/main" val="2242654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A5E3-66D1-3C1C-98C6-9A8C434044CC}"/>
              </a:ext>
            </a:extLst>
          </p:cNvPr>
          <p:cNvSpPr>
            <a:spLocks noGrp="1"/>
          </p:cNvSpPr>
          <p:nvPr>
            <p:ph type="title"/>
          </p:nvPr>
        </p:nvSpPr>
        <p:spPr/>
        <p:txBody>
          <a:bodyPr/>
          <a:lstStyle/>
          <a:p>
            <a:r>
              <a:rPr lang="en-US" dirty="0"/>
              <a:t>Single direction CDAC switching</a:t>
            </a:r>
          </a:p>
        </p:txBody>
      </p:sp>
      <p:sp>
        <p:nvSpPr>
          <p:cNvPr id="3" name="Content Placeholder 2">
            <a:extLst>
              <a:ext uri="{FF2B5EF4-FFF2-40B4-BE49-F238E27FC236}">
                <a16:creationId xmlns:a16="http://schemas.microsoft.com/office/drawing/2014/main" id="{C102951A-63D0-63AA-69A5-765DB5DCBB9E}"/>
              </a:ext>
            </a:extLst>
          </p:cNvPr>
          <p:cNvSpPr>
            <a:spLocks noGrp="1"/>
          </p:cNvSpPr>
          <p:nvPr>
            <p:ph idx="1"/>
          </p:nvPr>
        </p:nvSpPr>
        <p:spPr>
          <a:xfrm>
            <a:off x="609600" y="1600200"/>
            <a:ext cx="2667000" cy="4648200"/>
          </a:xfrm>
        </p:spPr>
        <p:txBody>
          <a:bodyPr/>
          <a:lstStyle/>
          <a:p>
            <a:r>
              <a:rPr lang="en-US" dirty="0"/>
              <a:t>As suggested in Notebook 0621</a:t>
            </a:r>
          </a:p>
        </p:txBody>
      </p:sp>
      <p:sp>
        <p:nvSpPr>
          <p:cNvPr id="4" name="Footer Placeholder 3">
            <a:extLst>
              <a:ext uri="{FF2B5EF4-FFF2-40B4-BE49-F238E27FC236}">
                <a16:creationId xmlns:a16="http://schemas.microsoft.com/office/drawing/2014/main" id="{4B96AF85-70BC-AB5C-E4A0-370FBB18CE40}"/>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00789510-A808-76F4-AC3D-E2FA2BAEF45E}"/>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61</a:t>
            </a:fld>
            <a:endParaRPr lang="en-US" kern="0" dirty="0"/>
          </a:p>
        </p:txBody>
      </p:sp>
      <p:pic>
        <p:nvPicPr>
          <p:cNvPr id="7" name="Picture 6">
            <a:extLst>
              <a:ext uri="{FF2B5EF4-FFF2-40B4-BE49-F238E27FC236}">
                <a16:creationId xmlns:a16="http://schemas.microsoft.com/office/drawing/2014/main" id="{8471AC06-ECC6-2D84-41FD-FFE891402EAA}"/>
              </a:ext>
            </a:extLst>
          </p:cNvPr>
          <p:cNvPicPr>
            <a:picLocks noChangeAspect="1"/>
          </p:cNvPicPr>
          <p:nvPr/>
        </p:nvPicPr>
        <p:blipFill>
          <a:blip r:embed="rId2"/>
          <a:stretch>
            <a:fillRect/>
          </a:stretch>
        </p:blipFill>
        <p:spPr>
          <a:xfrm>
            <a:off x="3276600" y="1430546"/>
            <a:ext cx="8639832" cy="5260096"/>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AF40D448-AA2F-1DE0-DD68-A222D81E6E17}"/>
              </a:ext>
            </a:extLst>
          </p:cNvPr>
          <p:cNvSpPr/>
          <p:nvPr/>
        </p:nvSpPr>
        <p:spPr bwMode="auto">
          <a:xfrm>
            <a:off x="1794749" y="5593372"/>
            <a:ext cx="2133600" cy="83820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Will do this in non-binary</a:t>
            </a:r>
          </a:p>
        </p:txBody>
      </p:sp>
    </p:spTree>
    <p:extLst>
      <p:ext uri="{BB962C8B-B14F-4D97-AF65-F5344CB8AC3E}">
        <p14:creationId xmlns:p14="http://schemas.microsoft.com/office/powerpoint/2010/main" val="2076169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55316A-4D0D-6EB6-6471-300A4712BDC9}"/>
              </a:ext>
            </a:extLst>
          </p:cNvPr>
          <p:cNvSpPr>
            <a:spLocks noGrp="1"/>
          </p:cNvSpPr>
          <p:nvPr>
            <p:ph type="ctrTitle"/>
          </p:nvPr>
        </p:nvSpPr>
        <p:spPr/>
        <p:txBody>
          <a:bodyPr/>
          <a:lstStyle/>
          <a:p>
            <a:r>
              <a:rPr lang="en-US" dirty="0" err="1"/>
              <a:t>Toplevel</a:t>
            </a:r>
            <a:r>
              <a:rPr lang="en-US" dirty="0"/>
              <a:t> register loops</a:t>
            </a:r>
          </a:p>
        </p:txBody>
      </p:sp>
      <p:sp>
        <p:nvSpPr>
          <p:cNvPr id="7" name="Subtitle 6">
            <a:extLst>
              <a:ext uri="{FF2B5EF4-FFF2-40B4-BE49-F238E27FC236}">
                <a16:creationId xmlns:a16="http://schemas.microsoft.com/office/drawing/2014/main" id="{CDBF10B0-509F-B9DF-FFDA-9555367EE001}"/>
              </a:ext>
            </a:extLst>
          </p:cNvPr>
          <p:cNvSpPr>
            <a:spLocks noGrp="1"/>
          </p:cNvSpPr>
          <p:nvPr>
            <p:ph type="subTitle" idx="1"/>
          </p:nvPr>
        </p:nvSpPr>
        <p:spPr>
          <a:xfrm>
            <a:off x="914400" y="2852920"/>
            <a:ext cx="7162800" cy="2785880"/>
          </a:xfrm>
        </p:spPr>
        <p:txBody>
          <a:bodyPr/>
          <a:lstStyle/>
          <a:p>
            <a:r>
              <a:rPr lang="en-US" dirty="0"/>
              <a:t>Rethink the </a:t>
            </a:r>
            <a:r>
              <a:rPr lang="en-US" dirty="0" err="1"/>
              <a:t>toplevel</a:t>
            </a:r>
            <a:r>
              <a:rPr lang="en-US" dirty="0"/>
              <a:t>, and improve the imperfections of the two critical loops digital / analog</a:t>
            </a:r>
          </a:p>
        </p:txBody>
      </p:sp>
      <p:sp>
        <p:nvSpPr>
          <p:cNvPr id="5" name="Slide Number Placeholder 4">
            <a:extLst>
              <a:ext uri="{FF2B5EF4-FFF2-40B4-BE49-F238E27FC236}">
                <a16:creationId xmlns:a16="http://schemas.microsoft.com/office/drawing/2014/main" id="{89F8460C-14CA-7A14-D731-AEAF108F25AC}"/>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62</a:t>
            </a:fld>
            <a:endParaRPr lang="en-US" kern="0" dirty="0"/>
          </a:p>
        </p:txBody>
      </p:sp>
    </p:spTree>
    <p:extLst>
      <p:ext uri="{BB962C8B-B14F-4D97-AF65-F5344CB8AC3E}">
        <p14:creationId xmlns:p14="http://schemas.microsoft.com/office/powerpoint/2010/main" val="199349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18FD-6483-5155-7297-7450FE177A50}"/>
              </a:ext>
            </a:extLst>
          </p:cNvPr>
          <p:cNvSpPr>
            <a:spLocks noGrp="1"/>
          </p:cNvSpPr>
          <p:nvPr>
            <p:ph type="title"/>
          </p:nvPr>
        </p:nvSpPr>
        <p:spPr/>
        <p:txBody>
          <a:bodyPr/>
          <a:lstStyle/>
          <a:p>
            <a:r>
              <a:rPr lang="en-US" dirty="0"/>
              <a:t>Rethink the two register loops</a:t>
            </a:r>
          </a:p>
        </p:txBody>
      </p:sp>
      <p:sp>
        <p:nvSpPr>
          <p:cNvPr id="3" name="Content Placeholder 2">
            <a:extLst>
              <a:ext uri="{FF2B5EF4-FFF2-40B4-BE49-F238E27FC236}">
                <a16:creationId xmlns:a16="http://schemas.microsoft.com/office/drawing/2014/main" id="{81F6FE3C-C6B5-A74B-59C1-6DB1FBFDD6BF}"/>
              </a:ext>
            </a:extLst>
          </p:cNvPr>
          <p:cNvSpPr>
            <a:spLocks noGrp="1"/>
          </p:cNvSpPr>
          <p:nvPr>
            <p:ph idx="1"/>
          </p:nvPr>
        </p:nvSpPr>
        <p:spPr>
          <a:xfrm>
            <a:off x="609600" y="1600200"/>
            <a:ext cx="1524000" cy="4648200"/>
          </a:xfrm>
        </p:spPr>
        <p:txBody>
          <a:bodyPr/>
          <a:lstStyle/>
          <a:p>
            <a:r>
              <a:rPr lang="en-US" dirty="0"/>
              <a:t>(from Notebook NCR07 Aton debugging)</a:t>
            </a:r>
          </a:p>
          <a:p>
            <a:endParaRPr lang="en-US" dirty="0"/>
          </a:p>
        </p:txBody>
      </p:sp>
      <p:sp>
        <p:nvSpPr>
          <p:cNvPr id="4" name="Footer Placeholder 3">
            <a:extLst>
              <a:ext uri="{FF2B5EF4-FFF2-40B4-BE49-F238E27FC236}">
                <a16:creationId xmlns:a16="http://schemas.microsoft.com/office/drawing/2014/main" id="{99992045-2496-E4C0-173D-EA0881F61CDA}"/>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5FF3CEE8-3659-1AAD-54FE-C1EDEA498D9C}"/>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63</a:t>
            </a:fld>
            <a:endParaRPr lang="en-US" kern="0" dirty="0"/>
          </a:p>
        </p:txBody>
      </p:sp>
      <p:pic>
        <p:nvPicPr>
          <p:cNvPr id="7" name="Picture 6">
            <a:extLst>
              <a:ext uri="{FF2B5EF4-FFF2-40B4-BE49-F238E27FC236}">
                <a16:creationId xmlns:a16="http://schemas.microsoft.com/office/drawing/2014/main" id="{79A42210-EEF8-48C9-7185-BED251E93506}"/>
              </a:ext>
            </a:extLst>
          </p:cNvPr>
          <p:cNvPicPr>
            <a:picLocks noChangeAspect="1"/>
          </p:cNvPicPr>
          <p:nvPr/>
        </p:nvPicPr>
        <p:blipFill>
          <a:blip r:embed="rId2"/>
          <a:stretch>
            <a:fillRect/>
          </a:stretch>
        </p:blipFill>
        <p:spPr>
          <a:xfrm>
            <a:off x="3048000" y="1371600"/>
            <a:ext cx="8543415" cy="5029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936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ADEE-4C8B-2BF7-D401-BCA825FE3755}"/>
              </a:ext>
            </a:extLst>
          </p:cNvPr>
          <p:cNvSpPr>
            <a:spLocks noGrp="1"/>
          </p:cNvSpPr>
          <p:nvPr>
            <p:ph type="title"/>
          </p:nvPr>
        </p:nvSpPr>
        <p:spPr/>
        <p:txBody>
          <a:bodyPr/>
          <a:lstStyle/>
          <a:p>
            <a:r>
              <a:rPr lang="en-US" dirty="0"/>
              <a:t>Avoid making/using </a:t>
            </a:r>
            <a:r>
              <a:rPr lang="en-US" dirty="0" err="1"/>
              <a:t>clk_generate</a:t>
            </a:r>
            <a:endParaRPr lang="en-US" dirty="0"/>
          </a:p>
        </p:txBody>
      </p:sp>
      <p:sp>
        <p:nvSpPr>
          <p:cNvPr id="3" name="Content Placeholder 2">
            <a:extLst>
              <a:ext uri="{FF2B5EF4-FFF2-40B4-BE49-F238E27FC236}">
                <a16:creationId xmlns:a16="http://schemas.microsoft.com/office/drawing/2014/main" id="{73D6B7EB-53DB-6966-B501-C01631B355BE}"/>
              </a:ext>
            </a:extLst>
          </p:cNvPr>
          <p:cNvSpPr>
            <a:spLocks noGrp="1"/>
          </p:cNvSpPr>
          <p:nvPr>
            <p:ph idx="1"/>
          </p:nvPr>
        </p:nvSpPr>
        <p:spPr>
          <a:xfrm>
            <a:off x="609600" y="1600200"/>
            <a:ext cx="2438400" cy="4648200"/>
          </a:xfrm>
        </p:spPr>
        <p:txBody>
          <a:bodyPr/>
          <a:lstStyle/>
          <a:p>
            <a:r>
              <a:rPr lang="en-US" dirty="0"/>
              <a:t>from Notebook NCR07 Aton debugging→</a:t>
            </a:r>
          </a:p>
          <a:p>
            <a:r>
              <a:rPr lang="en-US" dirty="0"/>
              <a:t>See also Notebook 0624</a:t>
            </a:r>
          </a:p>
          <a:p>
            <a:endParaRPr lang="en-US" dirty="0"/>
          </a:p>
          <a:p>
            <a:r>
              <a:rPr lang="en-US" dirty="0">
                <a:solidFill>
                  <a:srgbClr val="FF0000"/>
                </a:solidFill>
              </a:rPr>
              <a:t>Concept imperfect as failure modes possible. </a:t>
            </a:r>
            <a:r>
              <a:rPr lang="en-US" dirty="0" err="1">
                <a:solidFill>
                  <a:srgbClr val="FF0000"/>
                </a:solidFill>
              </a:rPr>
              <a:t>I.c.</a:t>
            </a:r>
            <a:r>
              <a:rPr lang="en-US" dirty="0">
                <a:solidFill>
                  <a:srgbClr val="FF0000"/>
                </a:solidFill>
              </a:rPr>
              <a:t> if pulse is very short, not all bits may be updated.</a:t>
            </a:r>
          </a:p>
          <a:p>
            <a:endParaRPr lang="en-US" dirty="0"/>
          </a:p>
          <a:p>
            <a:r>
              <a:rPr lang="en-US" dirty="0"/>
              <a:t>Probably need to gate </a:t>
            </a:r>
            <a:r>
              <a:rPr lang="en-US" dirty="0" err="1"/>
              <a:t>latchN</a:t>
            </a:r>
            <a:r>
              <a:rPr lang="en-US" dirty="0"/>
              <a:t>/P with the comparator clock.</a:t>
            </a:r>
          </a:p>
        </p:txBody>
      </p:sp>
      <p:sp>
        <p:nvSpPr>
          <p:cNvPr id="4" name="Footer Placeholder 3">
            <a:extLst>
              <a:ext uri="{FF2B5EF4-FFF2-40B4-BE49-F238E27FC236}">
                <a16:creationId xmlns:a16="http://schemas.microsoft.com/office/drawing/2014/main" id="{DFCC8154-ACEF-5004-2462-B03EF2C066FF}"/>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D52BEF1C-22C5-5B2C-BFCE-1F85DEA17CDA}"/>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64</a:t>
            </a:fld>
            <a:endParaRPr lang="en-US" kern="0" dirty="0"/>
          </a:p>
        </p:txBody>
      </p:sp>
      <p:pic>
        <p:nvPicPr>
          <p:cNvPr id="7" name="Picture 6">
            <a:extLst>
              <a:ext uri="{FF2B5EF4-FFF2-40B4-BE49-F238E27FC236}">
                <a16:creationId xmlns:a16="http://schemas.microsoft.com/office/drawing/2014/main" id="{9DCFCBC3-F9A2-7795-2C76-58BF56B8716F}"/>
              </a:ext>
            </a:extLst>
          </p:cNvPr>
          <p:cNvPicPr>
            <a:picLocks noChangeAspect="1"/>
          </p:cNvPicPr>
          <p:nvPr/>
        </p:nvPicPr>
        <p:blipFill>
          <a:blip r:embed="rId2"/>
          <a:stretch>
            <a:fillRect/>
          </a:stretch>
        </p:blipFill>
        <p:spPr>
          <a:xfrm>
            <a:off x="3352800" y="1460090"/>
            <a:ext cx="8696796" cy="49284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6311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8C92-E0F5-57E3-B7C8-3EAC120FDBC2}"/>
              </a:ext>
            </a:extLst>
          </p:cNvPr>
          <p:cNvSpPr>
            <a:spLocks noGrp="1"/>
          </p:cNvSpPr>
          <p:nvPr>
            <p:ph type="title"/>
          </p:nvPr>
        </p:nvSpPr>
        <p:spPr/>
        <p:txBody>
          <a:bodyPr/>
          <a:lstStyle/>
          <a:p>
            <a:r>
              <a:rPr lang="en-US" dirty="0"/>
              <a:t>Simplify this part?</a:t>
            </a:r>
          </a:p>
        </p:txBody>
      </p:sp>
      <p:sp>
        <p:nvSpPr>
          <p:cNvPr id="3" name="Content Placeholder 2">
            <a:extLst>
              <a:ext uri="{FF2B5EF4-FFF2-40B4-BE49-F238E27FC236}">
                <a16:creationId xmlns:a16="http://schemas.microsoft.com/office/drawing/2014/main" id="{3ADF788A-3DF4-93D7-843A-11A4C31E39EC}"/>
              </a:ext>
            </a:extLst>
          </p:cNvPr>
          <p:cNvSpPr>
            <a:spLocks noGrp="1"/>
          </p:cNvSpPr>
          <p:nvPr>
            <p:ph idx="1"/>
          </p:nvPr>
        </p:nvSpPr>
        <p:spPr>
          <a:xfrm>
            <a:off x="656845" y="1137257"/>
            <a:ext cx="3048000" cy="2322245"/>
          </a:xfrm>
        </p:spPr>
        <p:txBody>
          <a:bodyPr/>
          <a:lstStyle/>
          <a:p>
            <a:r>
              <a:rPr lang="en-US" dirty="0"/>
              <a:t>“conditioning” following the comparator latch.</a:t>
            </a:r>
          </a:p>
          <a:p>
            <a:r>
              <a:rPr lang="en-US" dirty="0"/>
              <a:t>The above is ATON, the below is BALOR. Speed improvements indicated with </a:t>
            </a:r>
            <a:r>
              <a:rPr lang="en-US" dirty="0">
                <a:solidFill>
                  <a:srgbClr val="FF0000"/>
                </a:solidFill>
              </a:rPr>
              <a:t>x</a:t>
            </a:r>
          </a:p>
          <a:p>
            <a:r>
              <a:rPr lang="en-US" dirty="0"/>
              <a:t>As the relative timing does not matter, why not even the below?</a:t>
            </a:r>
          </a:p>
        </p:txBody>
      </p:sp>
      <p:sp>
        <p:nvSpPr>
          <p:cNvPr id="4" name="Footer Placeholder 3">
            <a:extLst>
              <a:ext uri="{FF2B5EF4-FFF2-40B4-BE49-F238E27FC236}">
                <a16:creationId xmlns:a16="http://schemas.microsoft.com/office/drawing/2014/main" id="{B505D833-DCD0-B23C-55F4-8D2CCE3C9C26}"/>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06520DF6-71D8-1D28-4495-1B4CA5CFC8CD}"/>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65</a:t>
            </a:fld>
            <a:endParaRPr lang="en-US" kern="0" dirty="0"/>
          </a:p>
        </p:txBody>
      </p:sp>
      <p:pic>
        <p:nvPicPr>
          <p:cNvPr id="6" name="Picture 5">
            <a:extLst>
              <a:ext uri="{FF2B5EF4-FFF2-40B4-BE49-F238E27FC236}">
                <a16:creationId xmlns:a16="http://schemas.microsoft.com/office/drawing/2014/main" id="{8B89BD80-D4AF-F48E-F25A-0E2300B8C17F}"/>
              </a:ext>
            </a:extLst>
          </p:cNvPr>
          <p:cNvPicPr>
            <a:picLocks noChangeAspect="1"/>
          </p:cNvPicPr>
          <p:nvPr/>
        </p:nvPicPr>
        <p:blipFill rotWithShape="1">
          <a:blip r:embed="rId2"/>
          <a:srcRect t="20429"/>
          <a:stretch/>
        </p:blipFill>
        <p:spPr>
          <a:xfrm>
            <a:off x="4876800" y="152401"/>
            <a:ext cx="7164227" cy="3770044"/>
          </a:xfrm>
          <a:prstGeom prst="rect">
            <a:avLst/>
          </a:prstGeom>
          <a:ln>
            <a:solidFill>
              <a:srgbClr val="FF0000"/>
            </a:solidFill>
          </a:ln>
        </p:spPr>
      </p:pic>
      <p:pic>
        <p:nvPicPr>
          <p:cNvPr id="7" name="Picture 6">
            <a:extLst>
              <a:ext uri="{FF2B5EF4-FFF2-40B4-BE49-F238E27FC236}">
                <a16:creationId xmlns:a16="http://schemas.microsoft.com/office/drawing/2014/main" id="{145C3262-C838-890E-3297-38674FA42797}"/>
              </a:ext>
            </a:extLst>
          </p:cNvPr>
          <p:cNvPicPr>
            <a:picLocks noChangeAspect="1"/>
          </p:cNvPicPr>
          <p:nvPr/>
        </p:nvPicPr>
        <p:blipFill rotWithShape="1">
          <a:blip r:embed="rId3"/>
          <a:srcRect t="29183"/>
          <a:stretch/>
        </p:blipFill>
        <p:spPr>
          <a:xfrm>
            <a:off x="4618295" y="4018312"/>
            <a:ext cx="7422732" cy="2778171"/>
          </a:xfrm>
          <a:prstGeom prst="rect">
            <a:avLst/>
          </a:prstGeom>
          <a:ln>
            <a:solidFill>
              <a:srgbClr val="FF0000"/>
            </a:solidFill>
          </a:ln>
        </p:spPr>
      </p:pic>
      <p:sp>
        <p:nvSpPr>
          <p:cNvPr id="8" name="Cross 7">
            <a:extLst>
              <a:ext uri="{FF2B5EF4-FFF2-40B4-BE49-F238E27FC236}">
                <a16:creationId xmlns:a16="http://schemas.microsoft.com/office/drawing/2014/main" id="{F0448310-1266-E042-C46C-37D785AD027B}"/>
              </a:ext>
            </a:extLst>
          </p:cNvPr>
          <p:cNvSpPr>
            <a:spLocks noChangeAspect="1"/>
          </p:cNvSpPr>
          <p:nvPr/>
        </p:nvSpPr>
        <p:spPr bwMode="auto">
          <a:xfrm rot="2700000">
            <a:off x="9639145" y="2425545"/>
            <a:ext cx="1041711" cy="1041711"/>
          </a:xfrm>
          <a:prstGeom prst="plus">
            <a:avLst>
              <a:gd name="adj" fmla="val 50000"/>
            </a:avLst>
          </a:prstGeom>
          <a:solidFill>
            <a:schemeClr val="accent1"/>
          </a:solidFill>
          <a:ln w="571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Cross 8">
            <a:extLst>
              <a:ext uri="{FF2B5EF4-FFF2-40B4-BE49-F238E27FC236}">
                <a16:creationId xmlns:a16="http://schemas.microsoft.com/office/drawing/2014/main" id="{315E23F0-9200-1D52-BCE6-A1D39A7649F0}"/>
              </a:ext>
            </a:extLst>
          </p:cNvPr>
          <p:cNvSpPr>
            <a:spLocks noChangeAspect="1"/>
          </p:cNvSpPr>
          <p:nvPr/>
        </p:nvSpPr>
        <p:spPr bwMode="auto">
          <a:xfrm rot="2700000">
            <a:off x="6581203" y="5544800"/>
            <a:ext cx="1041711" cy="1041711"/>
          </a:xfrm>
          <a:prstGeom prst="plus">
            <a:avLst>
              <a:gd name="adj" fmla="val 50000"/>
            </a:avLst>
          </a:prstGeom>
          <a:solidFill>
            <a:schemeClr val="accent1"/>
          </a:solidFill>
          <a:ln w="571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Cross 9">
            <a:extLst>
              <a:ext uri="{FF2B5EF4-FFF2-40B4-BE49-F238E27FC236}">
                <a16:creationId xmlns:a16="http://schemas.microsoft.com/office/drawing/2014/main" id="{2AD450BD-67FC-4D74-DFCE-45B0E90E1C30}"/>
              </a:ext>
            </a:extLst>
          </p:cNvPr>
          <p:cNvSpPr>
            <a:spLocks noChangeAspect="1"/>
          </p:cNvSpPr>
          <p:nvPr/>
        </p:nvSpPr>
        <p:spPr bwMode="auto">
          <a:xfrm rot="2700000">
            <a:off x="8591832" y="5569786"/>
            <a:ext cx="1041711" cy="1041711"/>
          </a:xfrm>
          <a:prstGeom prst="plus">
            <a:avLst>
              <a:gd name="adj" fmla="val 50000"/>
            </a:avLst>
          </a:prstGeom>
          <a:solidFill>
            <a:schemeClr val="accent1"/>
          </a:solidFill>
          <a:ln w="571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14" name="Group 13">
            <a:extLst>
              <a:ext uri="{FF2B5EF4-FFF2-40B4-BE49-F238E27FC236}">
                <a16:creationId xmlns:a16="http://schemas.microsoft.com/office/drawing/2014/main" id="{961D7426-47C0-C808-B379-B4E37BC1BA9F}"/>
              </a:ext>
            </a:extLst>
          </p:cNvPr>
          <p:cNvGrpSpPr/>
          <p:nvPr/>
        </p:nvGrpSpPr>
        <p:grpSpPr>
          <a:xfrm>
            <a:off x="430921" y="4588272"/>
            <a:ext cx="3827961" cy="2057400"/>
            <a:chOff x="914400" y="4343400"/>
            <a:chExt cx="3352800" cy="1676400"/>
          </a:xfrm>
        </p:grpSpPr>
        <p:sp>
          <p:nvSpPr>
            <p:cNvPr id="13" name="Rectangle 12">
              <a:extLst>
                <a:ext uri="{FF2B5EF4-FFF2-40B4-BE49-F238E27FC236}">
                  <a16:creationId xmlns:a16="http://schemas.microsoft.com/office/drawing/2014/main" id="{930A7FCB-F058-69EF-DF82-D95C885DD80B}"/>
                </a:ext>
              </a:extLst>
            </p:cNvPr>
            <p:cNvSpPr/>
            <p:nvPr/>
          </p:nvSpPr>
          <p:spPr bwMode="auto">
            <a:xfrm>
              <a:off x="914400" y="4343400"/>
              <a:ext cx="3352800" cy="1676400"/>
            </a:xfrm>
            <a:prstGeom prst="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D19CF710-8FD7-5D97-B3AB-A33A9885C49D}"/>
                </a:ext>
              </a:extLst>
            </p:cNvPr>
            <p:cNvPicPr>
              <a:picLocks noChangeAspect="1"/>
            </p:cNvPicPr>
            <p:nvPr/>
          </p:nvPicPr>
          <p:blipFill rotWithShape="1">
            <a:blip r:embed="rId2"/>
            <a:srcRect l="6588" t="20429" r="73082" b="49973"/>
            <a:stretch/>
          </p:blipFill>
          <p:spPr>
            <a:xfrm>
              <a:off x="990600" y="4465061"/>
              <a:ext cx="1456508" cy="1402339"/>
            </a:xfrm>
            <a:prstGeom prst="rect">
              <a:avLst/>
            </a:prstGeom>
            <a:ln>
              <a:noFill/>
            </a:ln>
          </p:spPr>
        </p:pic>
        <p:pic>
          <p:nvPicPr>
            <p:cNvPr id="12" name="Picture 11">
              <a:extLst>
                <a:ext uri="{FF2B5EF4-FFF2-40B4-BE49-F238E27FC236}">
                  <a16:creationId xmlns:a16="http://schemas.microsoft.com/office/drawing/2014/main" id="{3C69C2EB-161D-6B35-7046-187767ACFD3A}"/>
                </a:ext>
              </a:extLst>
            </p:cNvPr>
            <p:cNvPicPr>
              <a:picLocks noChangeAspect="1"/>
            </p:cNvPicPr>
            <p:nvPr/>
          </p:nvPicPr>
          <p:blipFill rotWithShape="1">
            <a:blip r:embed="rId2"/>
            <a:srcRect l="62754" t="20429" r="13846" b="50622"/>
            <a:stretch/>
          </p:blipFill>
          <p:spPr>
            <a:xfrm>
              <a:off x="2468003" y="4495801"/>
              <a:ext cx="1676400" cy="1371599"/>
            </a:xfrm>
            <a:prstGeom prst="rect">
              <a:avLst/>
            </a:prstGeom>
            <a:ln>
              <a:noFill/>
            </a:ln>
          </p:spPr>
        </p:pic>
      </p:grpSp>
      <p:sp>
        <p:nvSpPr>
          <p:cNvPr id="15" name="Arrow: Right 14">
            <a:extLst>
              <a:ext uri="{FF2B5EF4-FFF2-40B4-BE49-F238E27FC236}">
                <a16:creationId xmlns:a16="http://schemas.microsoft.com/office/drawing/2014/main" id="{87EA79CE-42D0-CC0F-0BF8-EEE67FA03739}"/>
              </a:ext>
            </a:extLst>
          </p:cNvPr>
          <p:cNvSpPr/>
          <p:nvPr/>
        </p:nvSpPr>
        <p:spPr bwMode="auto">
          <a:xfrm>
            <a:off x="2008249" y="3636513"/>
            <a:ext cx="2430340" cy="858240"/>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FF0000"/>
                </a:solidFill>
              </a:rPr>
              <a:t>Irrelevant in comparison to other propositions</a:t>
            </a:r>
          </a:p>
        </p:txBody>
      </p:sp>
    </p:spTree>
    <p:extLst>
      <p:ext uri="{BB962C8B-B14F-4D97-AF65-F5344CB8AC3E}">
        <p14:creationId xmlns:p14="http://schemas.microsoft.com/office/powerpoint/2010/main" val="14560720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BD018-FA86-3D38-CD49-30DAE17B6C1C}"/>
              </a:ext>
            </a:extLst>
          </p:cNvPr>
          <p:cNvSpPr>
            <a:spLocks noGrp="1"/>
          </p:cNvSpPr>
          <p:nvPr>
            <p:ph type="title"/>
          </p:nvPr>
        </p:nvSpPr>
        <p:spPr>
          <a:xfrm>
            <a:off x="17417" y="0"/>
            <a:ext cx="6611983" cy="1143000"/>
          </a:xfrm>
        </p:spPr>
        <p:txBody>
          <a:bodyPr/>
          <a:lstStyle/>
          <a:p>
            <a:r>
              <a:rPr lang="en-US" dirty="0"/>
              <a:t>Topology with 2 latches in each loop.</a:t>
            </a:r>
          </a:p>
        </p:txBody>
      </p:sp>
      <p:sp>
        <p:nvSpPr>
          <p:cNvPr id="3" name="Content Placeholder 2">
            <a:extLst>
              <a:ext uri="{FF2B5EF4-FFF2-40B4-BE49-F238E27FC236}">
                <a16:creationId xmlns:a16="http://schemas.microsoft.com/office/drawing/2014/main" id="{C819D6E6-66B2-2209-9FFE-9245177F2A62}"/>
              </a:ext>
            </a:extLst>
          </p:cNvPr>
          <p:cNvSpPr>
            <a:spLocks noGrp="1"/>
          </p:cNvSpPr>
          <p:nvPr>
            <p:ph idx="1"/>
          </p:nvPr>
        </p:nvSpPr>
        <p:spPr>
          <a:xfrm>
            <a:off x="609600" y="1600200"/>
            <a:ext cx="4724400" cy="4648200"/>
          </a:xfrm>
        </p:spPr>
        <p:txBody>
          <a:bodyPr/>
          <a:lstStyle/>
          <a:p>
            <a:r>
              <a:rPr lang="en-US" dirty="0"/>
              <a:t>From Notebook 0624:</a:t>
            </a:r>
          </a:p>
          <a:p>
            <a:r>
              <a:rPr lang="en-US" dirty="0"/>
              <a:t>Configuration where both analog and digital loop have two latches.</a:t>
            </a:r>
          </a:p>
          <a:p>
            <a:endParaRPr lang="en-US" dirty="0"/>
          </a:p>
          <a:p>
            <a:endParaRPr lang="en-US" dirty="0"/>
          </a:p>
          <a:p>
            <a:r>
              <a:rPr lang="en-US" dirty="0"/>
              <a:t>Here a small modification, both the Latch after the adder and the comparator latch receive the bare ADC clock.</a:t>
            </a:r>
          </a:p>
        </p:txBody>
      </p:sp>
      <p:sp>
        <p:nvSpPr>
          <p:cNvPr id="4" name="Footer Placeholder 3">
            <a:extLst>
              <a:ext uri="{FF2B5EF4-FFF2-40B4-BE49-F238E27FC236}">
                <a16:creationId xmlns:a16="http://schemas.microsoft.com/office/drawing/2014/main" id="{A46CB311-077F-A876-47C7-F3109F555519}"/>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2A92EABD-135F-B4E0-AB6A-20D5550C7C74}"/>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66</a:t>
            </a:fld>
            <a:endParaRPr lang="en-US" kern="0" dirty="0"/>
          </a:p>
        </p:txBody>
      </p:sp>
      <p:pic>
        <p:nvPicPr>
          <p:cNvPr id="6" name="Content Placeholder 7" descr="A drawing of a house&#10;&#10;Description automatically generated with medium confidence">
            <a:extLst>
              <a:ext uri="{FF2B5EF4-FFF2-40B4-BE49-F238E27FC236}">
                <a16:creationId xmlns:a16="http://schemas.microsoft.com/office/drawing/2014/main" id="{FA779231-3BDA-D90E-43EA-9508EBCAD2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110579" y="-1"/>
            <a:ext cx="4929021" cy="685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AF5F57A-E5AD-D763-B22A-FCEF71642B4C}"/>
              </a:ext>
            </a:extLst>
          </p:cNvPr>
          <p:cNvSpPr txBox="1"/>
          <p:nvPr/>
        </p:nvSpPr>
        <p:spPr>
          <a:xfrm>
            <a:off x="10158580" y="4038600"/>
            <a:ext cx="1454309" cy="369332"/>
          </a:xfrm>
          <a:prstGeom prst="rect">
            <a:avLst/>
          </a:prstGeom>
          <a:noFill/>
        </p:spPr>
        <p:txBody>
          <a:bodyPr wrap="none" rtlCol="0">
            <a:spAutoFit/>
          </a:bodyPr>
          <a:lstStyle/>
          <a:p>
            <a:r>
              <a:rPr lang="en-US" dirty="0"/>
              <a:t>X  ADC CLK</a:t>
            </a:r>
          </a:p>
        </p:txBody>
      </p:sp>
      <p:sp>
        <p:nvSpPr>
          <p:cNvPr id="8" name="TextBox 7">
            <a:extLst>
              <a:ext uri="{FF2B5EF4-FFF2-40B4-BE49-F238E27FC236}">
                <a16:creationId xmlns:a16="http://schemas.microsoft.com/office/drawing/2014/main" id="{B2206EBA-1CCF-67D4-418A-19AA3F19C702}"/>
              </a:ext>
            </a:extLst>
          </p:cNvPr>
          <p:cNvSpPr txBox="1"/>
          <p:nvPr/>
        </p:nvSpPr>
        <p:spPr>
          <a:xfrm>
            <a:off x="9887703" y="3625334"/>
            <a:ext cx="389850" cy="461665"/>
          </a:xfrm>
          <a:prstGeom prst="rect">
            <a:avLst/>
          </a:prstGeom>
          <a:noFill/>
        </p:spPr>
        <p:txBody>
          <a:bodyPr wrap="none" rtlCol="0">
            <a:spAutoFit/>
          </a:bodyPr>
          <a:lstStyle/>
          <a:p>
            <a:r>
              <a:rPr lang="en-US" sz="2400" dirty="0"/>
              <a:t>X</a:t>
            </a:r>
          </a:p>
        </p:txBody>
      </p:sp>
      <p:sp>
        <p:nvSpPr>
          <p:cNvPr id="9" name="Arrow: Right 8">
            <a:extLst>
              <a:ext uri="{FF2B5EF4-FFF2-40B4-BE49-F238E27FC236}">
                <a16:creationId xmlns:a16="http://schemas.microsoft.com/office/drawing/2014/main" id="{7A9AC41D-5CCC-9A32-F7B7-7F12425F84D8}"/>
              </a:ext>
            </a:extLst>
          </p:cNvPr>
          <p:cNvSpPr/>
          <p:nvPr/>
        </p:nvSpPr>
        <p:spPr bwMode="auto">
          <a:xfrm>
            <a:off x="1143000" y="5410200"/>
            <a:ext cx="4079997" cy="95250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FF0000"/>
                </a:solidFill>
              </a:rPr>
              <a:t>First prove by simulation that it is really better, </a:t>
            </a:r>
            <a:r>
              <a:rPr lang="en-US" dirty="0">
                <a:solidFill>
                  <a:srgbClr val="00B050"/>
                </a:solidFill>
              </a:rPr>
              <a:t>then use in next generation</a:t>
            </a:r>
          </a:p>
        </p:txBody>
      </p:sp>
    </p:spTree>
    <p:extLst>
      <p:ext uri="{BB962C8B-B14F-4D97-AF65-F5344CB8AC3E}">
        <p14:creationId xmlns:p14="http://schemas.microsoft.com/office/powerpoint/2010/main" val="332619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71891-16CB-260E-5D5E-6464241159CC}"/>
              </a:ext>
            </a:extLst>
          </p:cNvPr>
          <p:cNvSpPr>
            <a:spLocks noGrp="1"/>
          </p:cNvSpPr>
          <p:nvPr>
            <p:ph type="ctrTitle"/>
          </p:nvPr>
        </p:nvSpPr>
        <p:spPr/>
        <p:txBody>
          <a:bodyPr/>
          <a:lstStyle/>
          <a:p>
            <a:r>
              <a:rPr lang="en-US" dirty="0"/>
              <a:t>Odd/even effect</a:t>
            </a:r>
          </a:p>
        </p:txBody>
      </p:sp>
      <p:sp>
        <p:nvSpPr>
          <p:cNvPr id="6" name="Subtitle 5">
            <a:extLst>
              <a:ext uri="{FF2B5EF4-FFF2-40B4-BE49-F238E27FC236}">
                <a16:creationId xmlns:a16="http://schemas.microsoft.com/office/drawing/2014/main" id="{6F176D78-F183-BDF5-CA63-0649F634243B}"/>
              </a:ext>
            </a:extLst>
          </p:cNvPr>
          <p:cNvSpPr>
            <a:spLocks noGrp="1"/>
          </p:cNvSpPr>
          <p:nvPr>
            <p:ph type="subTitle" idx="1"/>
          </p:nvPr>
        </p:nvSpPr>
        <p:spPr/>
        <p:txBody>
          <a:bodyPr/>
          <a:lstStyle/>
          <a:p>
            <a:r>
              <a:rPr lang="en-US" dirty="0"/>
              <a:t>Hypothesis, countermeasure</a:t>
            </a:r>
          </a:p>
        </p:txBody>
      </p:sp>
      <p:sp>
        <p:nvSpPr>
          <p:cNvPr id="4" name="Date Placeholder 3">
            <a:extLst>
              <a:ext uri="{FF2B5EF4-FFF2-40B4-BE49-F238E27FC236}">
                <a16:creationId xmlns:a16="http://schemas.microsoft.com/office/drawing/2014/main" id="{35BE6EA2-1844-8D9A-57F7-A3447DD1E3CA}"/>
              </a:ext>
            </a:extLst>
          </p:cNvPr>
          <p:cNvSpPr>
            <a:spLocks noGrp="1"/>
          </p:cNvSpPr>
          <p:nvPr>
            <p:ph type="dt" sz="half" idx="10"/>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6459A2AD-FBC9-4503-986A-27D1B5052B46}" type="datetime1">
              <a:rPr lang="en-US" smtClean="0"/>
              <a:pPr>
                <a:defRPr/>
              </a:pPr>
              <a:t>10/14/2024</a:t>
            </a:fld>
            <a:endParaRPr lang="en-US"/>
          </a:p>
        </p:txBody>
      </p:sp>
      <p:sp>
        <p:nvSpPr>
          <p:cNvPr id="5" name="Slide Number Placeholder 4">
            <a:extLst>
              <a:ext uri="{FF2B5EF4-FFF2-40B4-BE49-F238E27FC236}">
                <a16:creationId xmlns:a16="http://schemas.microsoft.com/office/drawing/2014/main" id="{8C6884DF-7FFC-65C3-5FD5-0C57437A37D1}"/>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7E689A40-3C96-44CF-8AD5-B8413A1FA80F}" type="slidenum">
              <a:rPr lang="en-US" altLang="nl-BE" smtClean="0"/>
              <a:pPr/>
              <a:t>67</a:t>
            </a:fld>
            <a:endParaRPr lang="en-US" altLang="nl-BE"/>
          </a:p>
        </p:txBody>
      </p:sp>
    </p:spTree>
    <p:extLst>
      <p:ext uri="{BB962C8B-B14F-4D97-AF65-F5344CB8AC3E}">
        <p14:creationId xmlns:p14="http://schemas.microsoft.com/office/powerpoint/2010/main" val="30341839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0AB9-1E96-1B10-2B1D-09F9D4B57A47}"/>
              </a:ext>
            </a:extLst>
          </p:cNvPr>
          <p:cNvSpPr>
            <a:spLocks noGrp="1"/>
          </p:cNvSpPr>
          <p:nvPr>
            <p:ph type="title"/>
          </p:nvPr>
        </p:nvSpPr>
        <p:spPr/>
        <p:txBody>
          <a:bodyPr/>
          <a:lstStyle/>
          <a:p>
            <a:r>
              <a:rPr lang="en-US" dirty="0"/>
              <a:t>What happens? And </a:t>
            </a:r>
            <a:r>
              <a:rPr lang="en-US" i="1" dirty="0"/>
              <a:t>first</a:t>
            </a:r>
            <a:r>
              <a:rPr lang="en-US" dirty="0"/>
              <a:t> countermeasure</a:t>
            </a:r>
          </a:p>
        </p:txBody>
      </p:sp>
      <p:sp>
        <p:nvSpPr>
          <p:cNvPr id="6" name="Content Placeholder 5">
            <a:extLst>
              <a:ext uri="{FF2B5EF4-FFF2-40B4-BE49-F238E27FC236}">
                <a16:creationId xmlns:a16="http://schemas.microsoft.com/office/drawing/2014/main" id="{21FCAF80-EE31-DD84-1D08-F74A1B0707AA}"/>
              </a:ext>
            </a:extLst>
          </p:cNvPr>
          <p:cNvSpPr>
            <a:spLocks noGrp="1"/>
          </p:cNvSpPr>
          <p:nvPr>
            <p:ph sz="half" idx="1"/>
          </p:nvPr>
        </p:nvSpPr>
        <p:spPr>
          <a:xfrm>
            <a:off x="609600" y="914401"/>
            <a:ext cx="5384800" cy="5211764"/>
          </a:xfrm>
        </p:spPr>
        <p:txBody>
          <a:bodyPr/>
          <a:lstStyle/>
          <a:p>
            <a:r>
              <a:rPr lang="en-US" dirty="0"/>
              <a:t>One needs 11 comparisons to reach the LSB, and then?</a:t>
            </a:r>
          </a:p>
          <a:p>
            <a:endParaRPr lang="en-US" dirty="0"/>
          </a:p>
          <a:p>
            <a:r>
              <a:rPr lang="en-US" dirty="0"/>
              <a:t>Each next bit is incremented with +1 or -1, and one chooses the one corresponding to the comparator.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LSB value would need an addition starting at an imaginary </a:t>
            </a:r>
            <a:r>
              <a:rPr lang="en-US" dirty="0">
                <a:solidFill>
                  <a:srgbClr val="FF0000"/>
                </a:solidFill>
              </a:rPr>
              <a:t>LSB+1 </a:t>
            </a:r>
            <a:r>
              <a:rPr lang="en-US" dirty="0"/>
              <a:t>(1/2 bit value)</a:t>
            </a:r>
          </a:p>
          <a:p>
            <a:r>
              <a:rPr lang="en-US" dirty="0"/>
              <a:t>However, instead, one simply can copy the comparator output into the LSB, not needing an addition.</a:t>
            </a:r>
          </a:p>
          <a:p>
            <a:endParaRPr lang="en-US" dirty="0"/>
          </a:p>
        </p:txBody>
      </p:sp>
      <p:sp>
        <p:nvSpPr>
          <p:cNvPr id="7" name="Content Placeholder 6">
            <a:extLst>
              <a:ext uri="{FF2B5EF4-FFF2-40B4-BE49-F238E27FC236}">
                <a16:creationId xmlns:a16="http://schemas.microsoft.com/office/drawing/2014/main" id="{C9D7DC6B-9D62-7B41-D9C9-DE2E15F942E7}"/>
              </a:ext>
            </a:extLst>
          </p:cNvPr>
          <p:cNvSpPr>
            <a:spLocks noGrp="1"/>
          </p:cNvSpPr>
          <p:nvPr>
            <p:ph sz="half" idx="2"/>
          </p:nvPr>
        </p:nvSpPr>
        <p:spPr>
          <a:xfrm>
            <a:off x="6197600" y="914401"/>
            <a:ext cx="6146800" cy="5211764"/>
          </a:xfrm>
        </p:spPr>
        <p:txBody>
          <a:bodyPr/>
          <a:lstStyle/>
          <a:p>
            <a:pPr>
              <a:tabLst>
                <a:tab pos="2419350" algn="l"/>
              </a:tabLst>
            </a:pPr>
            <a:r>
              <a:rPr lang="en-US" dirty="0">
                <a:latin typeface="Courier New" panose="02070309020205020404" pitchFamily="49" charset="0"/>
                <a:cs typeface="Courier New" panose="02070309020205020404" pitchFamily="49" charset="0"/>
              </a:rPr>
              <a:t>100000000000	</a:t>
            </a:r>
            <a:r>
              <a:rPr lang="en-US" dirty="0" err="1">
                <a:latin typeface="Courier New" panose="02070309020205020404" pitchFamily="49" charset="0"/>
                <a:cs typeface="Courier New" panose="02070309020205020404" pitchFamily="49" charset="0"/>
              </a:rPr>
              <a:t>startval</a:t>
            </a:r>
            <a:endParaRPr lang="en-US" dirty="0">
              <a:latin typeface="Courier New" panose="02070309020205020404" pitchFamily="49" charset="0"/>
              <a:cs typeface="Courier New" panose="02070309020205020404" pitchFamily="49" charset="0"/>
            </a:endParaRPr>
          </a:p>
          <a:p>
            <a:pPr>
              <a:tabLst>
                <a:tab pos="2419350" algn="l"/>
              </a:tabLst>
            </a:pPr>
            <a:r>
              <a:rPr lang="en-US" dirty="0">
                <a:highlight>
                  <a:srgbClr val="FFFF00"/>
                </a:highlight>
                <a:latin typeface="Courier New" panose="02070309020205020404" pitchFamily="49" charset="0"/>
                <a:cs typeface="Courier New" panose="02070309020205020404" pitchFamily="49" charset="0"/>
              </a:rPr>
              <a:t>110000000000</a:t>
            </a:r>
            <a:r>
              <a:rPr lang="en-US" dirty="0">
                <a:latin typeface="Courier New" panose="02070309020205020404" pitchFamily="49" charset="0"/>
                <a:cs typeface="Courier New" panose="02070309020205020404" pitchFamily="49" charset="0"/>
              </a:rPr>
              <a:t>	←chosen by comparator 1</a:t>
            </a:r>
          </a:p>
          <a:p>
            <a:pPr>
              <a:tabLst>
                <a:tab pos="2419350" algn="l"/>
              </a:tabLst>
            </a:pPr>
            <a:r>
              <a:rPr lang="en-US" strike="sngStrike" dirty="0">
                <a:highlight>
                  <a:srgbClr val="FFFF00"/>
                </a:highlight>
                <a:latin typeface="Courier New" panose="02070309020205020404" pitchFamily="49" charset="0"/>
                <a:cs typeface="Courier New" panose="02070309020205020404" pitchFamily="49" charset="0"/>
              </a:rPr>
              <a:t>010000000000</a:t>
            </a:r>
            <a:r>
              <a:rPr lang="en-US" dirty="0">
                <a:latin typeface="Courier New" panose="02070309020205020404" pitchFamily="49" charset="0"/>
                <a:cs typeface="Courier New" panose="02070309020205020404" pitchFamily="49" charset="0"/>
              </a:rPr>
              <a:t>	added or subtracted MSB-1</a:t>
            </a:r>
            <a:endParaRPr lang="en-US" strike="sngStrike" dirty="0">
              <a:highlight>
                <a:srgbClr val="FFFF00"/>
              </a:highlight>
              <a:latin typeface="Courier New" panose="02070309020205020404" pitchFamily="49" charset="0"/>
              <a:cs typeface="Courier New" panose="02070309020205020404" pitchFamily="49" charset="0"/>
            </a:endParaRPr>
          </a:p>
          <a:p>
            <a:pPr>
              <a:tabLst>
                <a:tab pos="2419350" algn="l"/>
              </a:tabLst>
            </a:pPr>
            <a:r>
              <a:rPr lang="en-US" strike="sngStrike" dirty="0">
                <a:highlight>
                  <a:srgbClr val="00FF00"/>
                </a:highlight>
                <a:latin typeface="Courier New" panose="02070309020205020404" pitchFamily="49" charset="0"/>
                <a:cs typeface="Courier New" panose="02070309020205020404" pitchFamily="49" charset="0"/>
              </a:rPr>
              <a:t>111000000000</a:t>
            </a:r>
          </a:p>
          <a:p>
            <a:pPr>
              <a:tabLst>
                <a:tab pos="2419350" algn="l"/>
              </a:tabLst>
            </a:pPr>
            <a:r>
              <a:rPr lang="en-US" dirty="0">
                <a:highlight>
                  <a:srgbClr val="00FF00"/>
                </a:highlight>
                <a:latin typeface="Courier New" panose="02070309020205020404" pitchFamily="49" charset="0"/>
                <a:cs typeface="Courier New" panose="02070309020205020404" pitchFamily="49" charset="0"/>
              </a:rPr>
              <a:t>101000000000</a:t>
            </a:r>
            <a:r>
              <a:rPr lang="en-US" dirty="0">
                <a:latin typeface="Courier New" panose="02070309020205020404" pitchFamily="49" charset="0"/>
                <a:cs typeface="Courier New" panose="02070309020205020404" pitchFamily="49" charset="0"/>
              </a:rPr>
              <a:t> 	←chosen by comparator 0</a:t>
            </a:r>
          </a:p>
          <a:p>
            <a:pPr>
              <a:tabLst>
                <a:tab pos="2419350" algn="l"/>
              </a:tabLst>
            </a:pPr>
            <a:r>
              <a:rPr lang="en-US" strike="sngStrike" dirty="0">
                <a:highlight>
                  <a:srgbClr val="00FFFF"/>
                </a:highlight>
                <a:latin typeface="Courier New" panose="02070309020205020404" pitchFamily="49" charset="0"/>
                <a:cs typeface="Courier New" panose="02070309020205020404" pitchFamily="49" charset="0"/>
              </a:rPr>
              <a:t>101100000000</a:t>
            </a:r>
          </a:p>
          <a:p>
            <a:pPr>
              <a:tabLst>
                <a:tab pos="2419350" algn="l"/>
              </a:tabLst>
            </a:pPr>
            <a:r>
              <a:rPr lang="en-US" dirty="0">
                <a:highlight>
                  <a:srgbClr val="00FFFF"/>
                </a:highlight>
                <a:latin typeface="Courier New" panose="02070309020205020404" pitchFamily="49" charset="0"/>
                <a:cs typeface="Courier New" panose="02070309020205020404" pitchFamily="49" charset="0"/>
              </a:rPr>
              <a:t>100100000000</a:t>
            </a:r>
            <a:r>
              <a:rPr lang="en-US" dirty="0">
                <a:latin typeface="Courier New" panose="02070309020205020404" pitchFamily="49" charset="0"/>
                <a:cs typeface="Courier New" panose="02070309020205020404" pitchFamily="49" charset="0"/>
              </a:rPr>
              <a:t> 	←chosen by comparator 0</a:t>
            </a:r>
            <a:endParaRPr lang="en-US" strike="sngStrike" dirty="0">
              <a:highlight>
                <a:srgbClr val="00FFFF"/>
              </a:highlight>
              <a:latin typeface="Courier New" panose="02070309020205020404" pitchFamily="49" charset="0"/>
              <a:cs typeface="Courier New" panose="02070309020205020404" pitchFamily="49" charset="0"/>
            </a:endParaRPr>
          </a:p>
          <a:p>
            <a:pPr>
              <a:tabLst>
                <a:tab pos="2419350" algn="l"/>
              </a:tabLst>
            </a:pPr>
            <a:r>
              <a:rPr lang="en-US" dirty="0">
                <a:latin typeface="Courier New" panose="02070309020205020404" pitchFamily="49" charset="0"/>
                <a:cs typeface="Courier New" panose="02070309020205020404" pitchFamily="49" charset="0"/>
              </a:rPr>
              <a:t>...</a:t>
            </a:r>
          </a:p>
          <a:p>
            <a:pPr>
              <a:tabLst>
                <a:tab pos="2419350" algn="l"/>
              </a:tabLst>
            </a:pPr>
            <a:r>
              <a:rPr lang="en-US" dirty="0">
                <a:highlight>
                  <a:srgbClr val="FF9999"/>
                </a:highlight>
                <a:latin typeface="Courier New" panose="02070309020205020404" pitchFamily="49" charset="0"/>
                <a:cs typeface="Courier New" panose="02070309020205020404" pitchFamily="49" charset="0"/>
              </a:rPr>
              <a:t>110001100110</a:t>
            </a:r>
            <a:r>
              <a:rPr lang="en-US" dirty="0">
                <a:latin typeface="Courier New" panose="02070309020205020404" pitchFamily="49" charset="0"/>
                <a:cs typeface="Courier New" panose="02070309020205020404" pitchFamily="49" charset="0"/>
              </a:rPr>
              <a:t>	←chosen by comparator 1</a:t>
            </a:r>
          </a:p>
          <a:p>
            <a:pPr>
              <a:tabLst>
                <a:tab pos="2419350" algn="l"/>
              </a:tabLst>
            </a:pPr>
            <a:r>
              <a:rPr lang="en-US" strike="sngStrike" dirty="0">
                <a:highlight>
                  <a:srgbClr val="FF9999"/>
                </a:highlight>
                <a:latin typeface="Courier New" panose="02070309020205020404" pitchFamily="49" charset="0"/>
                <a:cs typeface="Courier New" panose="02070309020205020404" pitchFamily="49" charset="0"/>
              </a:rPr>
              <a:t>010001100010</a:t>
            </a:r>
            <a:r>
              <a:rPr lang="en-US" dirty="0">
                <a:latin typeface="Courier New" panose="02070309020205020404" pitchFamily="49" charset="0"/>
                <a:cs typeface="Courier New" panose="02070309020205020404" pitchFamily="49" charset="0"/>
              </a:rPr>
              <a:t>	added or subtracted 10</a:t>
            </a:r>
          </a:p>
          <a:p>
            <a:pPr>
              <a:tabLst>
                <a:tab pos="2419350" algn="l"/>
              </a:tabLst>
            </a:pPr>
            <a:r>
              <a:rPr lang="en-US" dirty="0">
                <a:highlight>
                  <a:srgbClr val="9191E3"/>
                </a:highlight>
                <a:latin typeface="Courier New" panose="02070309020205020404" pitchFamily="49" charset="0"/>
                <a:cs typeface="Courier New" panose="02070309020205020404" pitchFamily="49" charset="0"/>
              </a:rPr>
              <a:t>110001100111</a:t>
            </a:r>
            <a:r>
              <a:rPr lang="en-US" dirty="0">
                <a:latin typeface="Courier New" panose="02070309020205020404" pitchFamily="49" charset="0"/>
                <a:cs typeface="Courier New" panose="02070309020205020404" pitchFamily="49" charset="0"/>
              </a:rPr>
              <a:t>	←chosen by comparator 1</a:t>
            </a:r>
          </a:p>
          <a:p>
            <a:pPr>
              <a:tabLst>
                <a:tab pos="2419350" algn="l"/>
              </a:tabLst>
            </a:pPr>
            <a:r>
              <a:rPr lang="en-US" strike="sngStrike" dirty="0">
                <a:highlight>
                  <a:srgbClr val="9191E3"/>
                </a:highlight>
                <a:latin typeface="Courier New" panose="02070309020205020404" pitchFamily="49" charset="0"/>
                <a:cs typeface="Courier New" panose="02070309020205020404" pitchFamily="49" charset="0"/>
              </a:rPr>
              <a:t>110001100101</a:t>
            </a:r>
            <a:r>
              <a:rPr lang="en-US" dirty="0">
                <a:latin typeface="Courier New" panose="02070309020205020404" pitchFamily="49" charset="0"/>
                <a:cs typeface="Courier New" panose="02070309020205020404" pitchFamily="49" charset="0"/>
              </a:rPr>
              <a:t>	added or subtracted 1</a:t>
            </a:r>
          </a:p>
          <a:p>
            <a:pPr>
              <a:tabLst>
                <a:tab pos="2419350" algn="l"/>
              </a:tabLst>
            </a:pPr>
            <a:endParaRPr lang="en-US" strike="sngStrike" dirty="0">
              <a:highlight>
                <a:srgbClr val="9191E3"/>
              </a:highlight>
              <a:latin typeface="Courier New" panose="02070309020205020404" pitchFamily="49" charset="0"/>
              <a:cs typeface="Courier New" panose="02070309020205020404" pitchFamily="49" charset="0"/>
            </a:endParaRPr>
          </a:p>
          <a:p>
            <a:pPr>
              <a:tabLst>
                <a:tab pos="2419350" algn="l"/>
              </a:tabLst>
            </a:pPr>
            <a:r>
              <a:rPr lang="en-US" dirty="0">
                <a:highlight>
                  <a:srgbClr val="CCFF66"/>
                </a:highlight>
                <a:latin typeface="Courier New" panose="02070309020205020404" pitchFamily="49" charset="0"/>
                <a:cs typeface="Courier New" panose="02070309020205020404" pitchFamily="49" charset="0"/>
              </a:rPr>
              <a:t>11000110011</a:t>
            </a:r>
            <a:r>
              <a:rPr lang="en-US" b="1" dirty="0">
                <a:highlight>
                  <a:srgbClr val="CCFF66"/>
                </a:highlight>
                <a:latin typeface="Courier New" panose="02070309020205020404" pitchFamily="49" charset="0"/>
                <a:cs typeface="Courier New" panose="02070309020205020404" pitchFamily="49" charset="0"/>
              </a:rPr>
              <a:t>1</a:t>
            </a:r>
            <a:r>
              <a:rPr lang="en-US" dirty="0">
                <a:solidFill>
                  <a:srgbClr val="FF0000"/>
                </a:solidFill>
                <a:highlight>
                  <a:srgbClr val="CCFF66"/>
                </a:highlight>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←outcome comparator 1</a:t>
            </a:r>
          </a:p>
          <a:p>
            <a:pPr>
              <a:tabLst>
                <a:tab pos="2419350" algn="l"/>
              </a:tabLst>
            </a:pPr>
            <a:r>
              <a:rPr lang="en-US" strike="sngStrike" dirty="0">
                <a:highlight>
                  <a:srgbClr val="CCFF66"/>
                </a:highlight>
                <a:latin typeface="Courier New" panose="02070309020205020404" pitchFamily="49" charset="0"/>
                <a:cs typeface="Courier New" panose="02070309020205020404" pitchFamily="49" charset="0"/>
              </a:rPr>
              <a:t>11000110011</a:t>
            </a:r>
            <a:r>
              <a:rPr lang="en-US" b="1" strike="sngStrike" dirty="0">
                <a:highlight>
                  <a:srgbClr val="CCFF66"/>
                </a:highlight>
                <a:latin typeface="Courier New" panose="02070309020205020404" pitchFamily="49" charset="0"/>
                <a:cs typeface="Courier New" panose="02070309020205020404" pitchFamily="49" charset="0"/>
              </a:rPr>
              <a:t>0</a:t>
            </a:r>
            <a:r>
              <a:rPr lang="en-US" strike="sngStrike" dirty="0">
                <a:solidFill>
                  <a:srgbClr val="FF0000"/>
                </a:solidFill>
                <a:highlight>
                  <a:srgbClr val="CCFF66"/>
                </a:highlight>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LSB=comparator outcome</a:t>
            </a:r>
            <a:endParaRPr lang="en-US" strike="sngStrike"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F63AB32B-2501-22B3-8B64-AAED98CC4319}"/>
              </a:ext>
            </a:extLst>
          </p:cNvPr>
          <p:cNvSpPr>
            <a:spLocks noGrp="1"/>
          </p:cNvSpPr>
          <p:nvPr>
            <p:ph type="ftr" sz="quarter" idx="11"/>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9D995073-3FA9-5E93-2AA8-B1DF0CCC0CE4}"/>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68</a:t>
            </a:fld>
            <a:endParaRPr lang="en-US" kern="0" dirty="0"/>
          </a:p>
        </p:txBody>
      </p:sp>
      <p:sp>
        <p:nvSpPr>
          <p:cNvPr id="3" name="TextBox 2">
            <a:extLst>
              <a:ext uri="{FF2B5EF4-FFF2-40B4-BE49-F238E27FC236}">
                <a16:creationId xmlns:a16="http://schemas.microsoft.com/office/drawing/2014/main" id="{6E3C4D76-9222-B95C-0B78-CC6F5D990F1E}"/>
              </a:ext>
            </a:extLst>
          </p:cNvPr>
          <p:cNvSpPr txBox="1"/>
          <p:nvPr/>
        </p:nvSpPr>
        <p:spPr>
          <a:xfrm>
            <a:off x="6248400" y="6231059"/>
            <a:ext cx="4762842" cy="369332"/>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en-US" dirty="0">
                <a:solidFill>
                  <a:schemeClr val="accent6">
                    <a:lumMod val="60000"/>
                    <a:lumOff val="40000"/>
                  </a:schemeClr>
                </a:solidFill>
              </a:rPr>
              <a:t>Acknowledgment: this is an older idea by </a:t>
            </a:r>
            <a:r>
              <a:rPr lang="en-US" i="1" dirty="0">
                <a:solidFill>
                  <a:schemeClr val="accent6">
                    <a:lumMod val="60000"/>
                    <a:lumOff val="40000"/>
                  </a:schemeClr>
                </a:solidFill>
              </a:rPr>
              <a:t>NN</a:t>
            </a:r>
          </a:p>
        </p:txBody>
      </p:sp>
      <p:sp>
        <p:nvSpPr>
          <p:cNvPr id="8" name="Freeform: Shape 7">
            <a:extLst>
              <a:ext uri="{FF2B5EF4-FFF2-40B4-BE49-F238E27FC236}">
                <a16:creationId xmlns:a16="http://schemas.microsoft.com/office/drawing/2014/main" id="{4ECB490E-8994-B78E-0013-DB1A9E83932A}"/>
              </a:ext>
            </a:extLst>
          </p:cNvPr>
          <p:cNvSpPr/>
          <p:nvPr/>
        </p:nvSpPr>
        <p:spPr bwMode="auto">
          <a:xfrm>
            <a:off x="3962400" y="6239511"/>
            <a:ext cx="2314490" cy="223087"/>
          </a:xfrm>
          <a:custGeom>
            <a:avLst/>
            <a:gdLst>
              <a:gd name="connsiteX0" fmla="*/ 0 w 2270928"/>
              <a:gd name="connsiteY0" fmla="*/ 0 h 694068"/>
              <a:gd name="connsiteX1" fmla="*/ 1105319 w 2270928"/>
              <a:gd name="connsiteY1" fmla="*/ 582804 h 694068"/>
              <a:gd name="connsiteX2" fmla="*/ 2270928 w 2270928"/>
              <a:gd name="connsiteY2" fmla="*/ 693336 h 694068"/>
            </a:gdLst>
            <a:ahLst/>
            <a:cxnLst>
              <a:cxn ang="0">
                <a:pos x="connsiteX0" y="connsiteY0"/>
              </a:cxn>
              <a:cxn ang="0">
                <a:pos x="connsiteX1" y="connsiteY1"/>
              </a:cxn>
              <a:cxn ang="0">
                <a:pos x="connsiteX2" y="connsiteY2"/>
              </a:cxn>
            </a:cxnLst>
            <a:rect l="l" t="t" r="r" b="b"/>
            <a:pathLst>
              <a:path w="2270928" h="694068">
                <a:moveTo>
                  <a:pt x="0" y="0"/>
                </a:moveTo>
                <a:cubicBezTo>
                  <a:pt x="363415" y="233624"/>
                  <a:pt x="726831" y="467248"/>
                  <a:pt x="1105319" y="582804"/>
                </a:cubicBezTo>
                <a:cubicBezTo>
                  <a:pt x="1483807" y="698360"/>
                  <a:pt x="1877367" y="695848"/>
                  <a:pt x="2270928" y="693336"/>
                </a:cubicBezTo>
              </a:path>
            </a:pathLst>
          </a:custGeom>
          <a:noFill/>
          <a:ln w="9525" cap="flat" cmpd="sng" algn="ctr">
            <a:solidFill>
              <a:schemeClr val="accent6">
                <a:lumMod val="60000"/>
                <a:lumOff val="40000"/>
              </a:schemeClr>
            </a:solidFill>
            <a:prstDash val="solid"/>
            <a:round/>
            <a:headEnd type="none" w="med" len="med"/>
            <a:tailEnd type="arrow"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11" name="Group 10">
            <a:extLst>
              <a:ext uri="{FF2B5EF4-FFF2-40B4-BE49-F238E27FC236}">
                <a16:creationId xmlns:a16="http://schemas.microsoft.com/office/drawing/2014/main" id="{E45F5855-356C-B26C-B52A-905DF4ECC426}"/>
              </a:ext>
            </a:extLst>
          </p:cNvPr>
          <p:cNvGrpSpPr/>
          <p:nvPr/>
        </p:nvGrpSpPr>
        <p:grpSpPr>
          <a:xfrm>
            <a:off x="5925233" y="1111045"/>
            <a:ext cx="329346" cy="717755"/>
            <a:chOff x="5925233" y="1111045"/>
            <a:chExt cx="329346" cy="717755"/>
          </a:xfrm>
        </p:grpSpPr>
        <p:sp>
          <p:nvSpPr>
            <p:cNvPr id="9" name="Left Brace 8">
              <a:extLst>
                <a:ext uri="{FF2B5EF4-FFF2-40B4-BE49-F238E27FC236}">
                  <a16:creationId xmlns:a16="http://schemas.microsoft.com/office/drawing/2014/main" id="{CA54C0B3-C9C9-858C-8A0F-260B1DAE287E}"/>
                </a:ext>
              </a:extLst>
            </p:cNvPr>
            <p:cNvSpPr/>
            <p:nvPr/>
          </p:nvSpPr>
          <p:spPr bwMode="auto">
            <a:xfrm>
              <a:off x="6096000" y="1295400"/>
              <a:ext cx="158579" cy="533400"/>
            </a:xfrm>
            <a:prstGeom prst="leftBrace">
              <a:avLst/>
            </a:prstGeom>
            <a:solidFill>
              <a:schemeClr val="bg1"/>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Freeform: Shape 9">
              <a:extLst>
                <a:ext uri="{FF2B5EF4-FFF2-40B4-BE49-F238E27FC236}">
                  <a16:creationId xmlns:a16="http://schemas.microsoft.com/office/drawing/2014/main" id="{3B59958A-29DD-6794-4FA0-9BF7A887AC1F}"/>
                </a:ext>
              </a:extLst>
            </p:cNvPr>
            <p:cNvSpPr/>
            <p:nvPr/>
          </p:nvSpPr>
          <p:spPr bwMode="auto">
            <a:xfrm>
              <a:off x="5925233" y="1111045"/>
              <a:ext cx="298586" cy="462116"/>
            </a:xfrm>
            <a:custGeom>
              <a:avLst/>
              <a:gdLst>
                <a:gd name="connsiteX0" fmla="*/ 298586 w 298586"/>
                <a:gd name="connsiteY0" fmla="*/ 0 h 462116"/>
                <a:gd name="connsiteX1" fmla="*/ 3619 w 298586"/>
                <a:gd name="connsiteY1" fmla="*/ 265471 h 462116"/>
                <a:gd name="connsiteX2" fmla="*/ 160935 w 298586"/>
                <a:gd name="connsiteY2" fmla="*/ 462116 h 462116"/>
              </a:gdLst>
              <a:ahLst/>
              <a:cxnLst>
                <a:cxn ang="0">
                  <a:pos x="connsiteX0" y="connsiteY0"/>
                </a:cxn>
                <a:cxn ang="0">
                  <a:pos x="connsiteX1" y="connsiteY1"/>
                </a:cxn>
                <a:cxn ang="0">
                  <a:pos x="connsiteX2" y="connsiteY2"/>
                </a:cxn>
              </a:cxnLst>
              <a:rect l="l" t="t" r="r" b="b"/>
              <a:pathLst>
                <a:path w="298586" h="462116">
                  <a:moveTo>
                    <a:pt x="298586" y="0"/>
                  </a:moveTo>
                  <a:cubicBezTo>
                    <a:pt x="162573" y="94226"/>
                    <a:pt x="26561" y="188452"/>
                    <a:pt x="3619" y="265471"/>
                  </a:cubicBezTo>
                  <a:cubicBezTo>
                    <a:pt x="-19323" y="342490"/>
                    <a:pt x="70806" y="402303"/>
                    <a:pt x="160935" y="462116"/>
                  </a:cubicBezTo>
                </a:path>
              </a:pathLst>
            </a:custGeom>
            <a:noFill/>
            <a:ln w="9525" cap="flat" cmpd="sng" algn="ctr">
              <a:solidFill>
                <a:srgbClr val="FFC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2" name="Group 11">
            <a:extLst>
              <a:ext uri="{FF2B5EF4-FFF2-40B4-BE49-F238E27FC236}">
                <a16:creationId xmlns:a16="http://schemas.microsoft.com/office/drawing/2014/main" id="{B1AF06C7-D8CB-1137-4665-2F4CB6A729EB}"/>
              </a:ext>
            </a:extLst>
          </p:cNvPr>
          <p:cNvGrpSpPr/>
          <p:nvPr/>
        </p:nvGrpSpPr>
        <p:grpSpPr>
          <a:xfrm>
            <a:off x="5919054" y="1447800"/>
            <a:ext cx="329346" cy="1066800"/>
            <a:chOff x="5925233" y="762000"/>
            <a:chExt cx="329346" cy="1066800"/>
          </a:xfrm>
        </p:grpSpPr>
        <p:sp>
          <p:nvSpPr>
            <p:cNvPr id="13" name="Left Brace 12">
              <a:extLst>
                <a:ext uri="{FF2B5EF4-FFF2-40B4-BE49-F238E27FC236}">
                  <a16:creationId xmlns:a16="http://schemas.microsoft.com/office/drawing/2014/main" id="{D5537363-4CFB-56B0-8FEF-27E2C4411EDE}"/>
                </a:ext>
              </a:extLst>
            </p:cNvPr>
            <p:cNvSpPr/>
            <p:nvPr/>
          </p:nvSpPr>
          <p:spPr bwMode="auto">
            <a:xfrm>
              <a:off x="6096000" y="1295400"/>
              <a:ext cx="158579" cy="533400"/>
            </a:xfrm>
            <a:prstGeom prst="leftBrace">
              <a:avLst/>
            </a:prstGeom>
            <a:solidFill>
              <a:schemeClr val="bg1"/>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Freeform: Shape 13">
              <a:extLst>
                <a:ext uri="{FF2B5EF4-FFF2-40B4-BE49-F238E27FC236}">
                  <a16:creationId xmlns:a16="http://schemas.microsoft.com/office/drawing/2014/main" id="{A065E5B1-1E0B-14CB-B281-3089076482AB}"/>
                </a:ext>
              </a:extLst>
            </p:cNvPr>
            <p:cNvSpPr/>
            <p:nvPr/>
          </p:nvSpPr>
          <p:spPr bwMode="auto">
            <a:xfrm>
              <a:off x="5925233" y="762000"/>
              <a:ext cx="329346" cy="811161"/>
            </a:xfrm>
            <a:custGeom>
              <a:avLst/>
              <a:gdLst>
                <a:gd name="connsiteX0" fmla="*/ 298586 w 298586"/>
                <a:gd name="connsiteY0" fmla="*/ 0 h 462116"/>
                <a:gd name="connsiteX1" fmla="*/ 3619 w 298586"/>
                <a:gd name="connsiteY1" fmla="*/ 265471 h 462116"/>
                <a:gd name="connsiteX2" fmla="*/ 160935 w 298586"/>
                <a:gd name="connsiteY2" fmla="*/ 462116 h 462116"/>
              </a:gdLst>
              <a:ahLst/>
              <a:cxnLst>
                <a:cxn ang="0">
                  <a:pos x="connsiteX0" y="connsiteY0"/>
                </a:cxn>
                <a:cxn ang="0">
                  <a:pos x="connsiteX1" y="connsiteY1"/>
                </a:cxn>
                <a:cxn ang="0">
                  <a:pos x="connsiteX2" y="connsiteY2"/>
                </a:cxn>
              </a:cxnLst>
              <a:rect l="l" t="t" r="r" b="b"/>
              <a:pathLst>
                <a:path w="298586" h="462116">
                  <a:moveTo>
                    <a:pt x="298586" y="0"/>
                  </a:moveTo>
                  <a:cubicBezTo>
                    <a:pt x="162573" y="94226"/>
                    <a:pt x="26561" y="188452"/>
                    <a:pt x="3619" y="265471"/>
                  </a:cubicBezTo>
                  <a:cubicBezTo>
                    <a:pt x="-19323" y="342490"/>
                    <a:pt x="70806" y="402303"/>
                    <a:pt x="160935" y="462116"/>
                  </a:cubicBezTo>
                </a:path>
              </a:pathLst>
            </a:custGeom>
            <a:noFill/>
            <a:ln w="9525" cap="flat" cmpd="sng" algn="ctr">
              <a:solidFill>
                <a:srgbClr val="00B05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5" name="Group 14">
            <a:extLst>
              <a:ext uri="{FF2B5EF4-FFF2-40B4-BE49-F238E27FC236}">
                <a16:creationId xmlns:a16="http://schemas.microsoft.com/office/drawing/2014/main" id="{8F363977-184A-918C-FE0E-A9A76ACDFA8D}"/>
              </a:ext>
            </a:extLst>
          </p:cNvPr>
          <p:cNvGrpSpPr/>
          <p:nvPr/>
        </p:nvGrpSpPr>
        <p:grpSpPr>
          <a:xfrm>
            <a:off x="5919054" y="2411361"/>
            <a:ext cx="329346" cy="769375"/>
            <a:chOff x="5925233" y="1059425"/>
            <a:chExt cx="329346" cy="769375"/>
          </a:xfrm>
        </p:grpSpPr>
        <p:sp>
          <p:nvSpPr>
            <p:cNvPr id="16" name="Left Brace 15">
              <a:extLst>
                <a:ext uri="{FF2B5EF4-FFF2-40B4-BE49-F238E27FC236}">
                  <a16:creationId xmlns:a16="http://schemas.microsoft.com/office/drawing/2014/main" id="{0344E83A-243F-0A14-8C69-C44BCA86690E}"/>
                </a:ext>
              </a:extLst>
            </p:cNvPr>
            <p:cNvSpPr/>
            <p:nvPr/>
          </p:nvSpPr>
          <p:spPr bwMode="auto">
            <a:xfrm>
              <a:off x="6096000" y="1295400"/>
              <a:ext cx="158579" cy="533400"/>
            </a:xfrm>
            <a:prstGeom prst="leftBrace">
              <a:avLst/>
            </a:prstGeom>
            <a:solidFill>
              <a:schemeClr val="bg1"/>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Freeform: Shape 16">
              <a:extLst>
                <a:ext uri="{FF2B5EF4-FFF2-40B4-BE49-F238E27FC236}">
                  <a16:creationId xmlns:a16="http://schemas.microsoft.com/office/drawing/2014/main" id="{368387AE-F192-AF71-703E-68A01B93CFCD}"/>
                </a:ext>
              </a:extLst>
            </p:cNvPr>
            <p:cNvSpPr/>
            <p:nvPr/>
          </p:nvSpPr>
          <p:spPr bwMode="auto">
            <a:xfrm>
              <a:off x="5925233" y="1059425"/>
              <a:ext cx="304765" cy="513736"/>
            </a:xfrm>
            <a:custGeom>
              <a:avLst/>
              <a:gdLst>
                <a:gd name="connsiteX0" fmla="*/ 298586 w 298586"/>
                <a:gd name="connsiteY0" fmla="*/ 0 h 462116"/>
                <a:gd name="connsiteX1" fmla="*/ 3619 w 298586"/>
                <a:gd name="connsiteY1" fmla="*/ 265471 h 462116"/>
                <a:gd name="connsiteX2" fmla="*/ 160935 w 298586"/>
                <a:gd name="connsiteY2" fmla="*/ 462116 h 462116"/>
              </a:gdLst>
              <a:ahLst/>
              <a:cxnLst>
                <a:cxn ang="0">
                  <a:pos x="connsiteX0" y="connsiteY0"/>
                </a:cxn>
                <a:cxn ang="0">
                  <a:pos x="connsiteX1" y="connsiteY1"/>
                </a:cxn>
                <a:cxn ang="0">
                  <a:pos x="connsiteX2" y="connsiteY2"/>
                </a:cxn>
              </a:cxnLst>
              <a:rect l="l" t="t" r="r" b="b"/>
              <a:pathLst>
                <a:path w="298586" h="462116">
                  <a:moveTo>
                    <a:pt x="298586" y="0"/>
                  </a:moveTo>
                  <a:cubicBezTo>
                    <a:pt x="162573" y="94226"/>
                    <a:pt x="26561" y="188452"/>
                    <a:pt x="3619" y="265471"/>
                  </a:cubicBezTo>
                  <a:cubicBezTo>
                    <a:pt x="-19323" y="342490"/>
                    <a:pt x="70806" y="402303"/>
                    <a:pt x="160935" y="462116"/>
                  </a:cubicBezTo>
                </a:path>
              </a:pathLst>
            </a:custGeom>
            <a:noFill/>
            <a:ln w="9525" cap="flat" cmpd="sng" algn="ctr">
              <a:solidFill>
                <a:srgbClr val="00B0F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8" name="Group 17">
            <a:extLst>
              <a:ext uri="{FF2B5EF4-FFF2-40B4-BE49-F238E27FC236}">
                <a16:creationId xmlns:a16="http://schemas.microsoft.com/office/drawing/2014/main" id="{841B3F1C-2980-54D8-04E6-F11B75916560}"/>
              </a:ext>
            </a:extLst>
          </p:cNvPr>
          <p:cNvGrpSpPr/>
          <p:nvPr/>
        </p:nvGrpSpPr>
        <p:grpSpPr>
          <a:xfrm>
            <a:off x="5894473" y="3742688"/>
            <a:ext cx="329346" cy="1066800"/>
            <a:chOff x="5925233" y="762000"/>
            <a:chExt cx="329346" cy="1066800"/>
          </a:xfrm>
        </p:grpSpPr>
        <p:sp>
          <p:nvSpPr>
            <p:cNvPr id="19" name="Left Brace 18">
              <a:extLst>
                <a:ext uri="{FF2B5EF4-FFF2-40B4-BE49-F238E27FC236}">
                  <a16:creationId xmlns:a16="http://schemas.microsoft.com/office/drawing/2014/main" id="{420DE148-F299-F02F-5FA6-23CFEFDEA4C8}"/>
                </a:ext>
              </a:extLst>
            </p:cNvPr>
            <p:cNvSpPr/>
            <p:nvPr/>
          </p:nvSpPr>
          <p:spPr bwMode="auto">
            <a:xfrm>
              <a:off x="6096000" y="1295400"/>
              <a:ext cx="158579" cy="533400"/>
            </a:xfrm>
            <a:prstGeom prst="leftBrace">
              <a:avLst/>
            </a:prstGeom>
            <a:solidFill>
              <a:schemeClr val="bg1"/>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Freeform: Shape 19">
              <a:extLst>
                <a:ext uri="{FF2B5EF4-FFF2-40B4-BE49-F238E27FC236}">
                  <a16:creationId xmlns:a16="http://schemas.microsoft.com/office/drawing/2014/main" id="{5DE6D2FA-FFE7-BF63-8D14-13126B580FB2}"/>
                </a:ext>
              </a:extLst>
            </p:cNvPr>
            <p:cNvSpPr/>
            <p:nvPr/>
          </p:nvSpPr>
          <p:spPr bwMode="auto">
            <a:xfrm>
              <a:off x="5925233" y="762000"/>
              <a:ext cx="329346" cy="811161"/>
            </a:xfrm>
            <a:custGeom>
              <a:avLst/>
              <a:gdLst>
                <a:gd name="connsiteX0" fmla="*/ 298586 w 298586"/>
                <a:gd name="connsiteY0" fmla="*/ 0 h 462116"/>
                <a:gd name="connsiteX1" fmla="*/ 3619 w 298586"/>
                <a:gd name="connsiteY1" fmla="*/ 265471 h 462116"/>
                <a:gd name="connsiteX2" fmla="*/ 160935 w 298586"/>
                <a:gd name="connsiteY2" fmla="*/ 462116 h 462116"/>
              </a:gdLst>
              <a:ahLst/>
              <a:cxnLst>
                <a:cxn ang="0">
                  <a:pos x="connsiteX0" y="connsiteY0"/>
                </a:cxn>
                <a:cxn ang="0">
                  <a:pos x="connsiteX1" y="connsiteY1"/>
                </a:cxn>
                <a:cxn ang="0">
                  <a:pos x="connsiteX2" y="connsiteY2"/>
                </a:cxn>
              </a:cxnLst>
              <a:rect l="l" t="t" r="r" b="b"/>
              <a:pathLst>
                <a:path w="298586" h="462116">
                  <a:moveTo>
                    <a:pt x="298586" y="0"/>
                  </a:moveTo>
                  <a:cubicBezTo>
                    <a:pt x="162573" y="94226"/>
                    <a:pt x="26561" y="188452"/>
                    <a:pt x="3619" y="265471"/>
                  </a:cubicBezTo>
                  <a:cubicBezTo>
                    <a:pt x="-19323" y="342490"/>
                    <a:pt x="70806" y="402303"/>
                    <a:pt x="160935" y="462116"/>
                  </a:cubicBezTo>
                </a:path>
              </a:pathLst>
            </a:custGeom>
            <a:noFill/>
            <a:ln w="9525" cap="flat" cmpd="sng" algn="ctr">
              <a:solidFill>
                <a:srgbClr val="7030A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1" name="Group 20">
            <a:extLst>
              <a:ext uri="{FF2B5EF4-FFF2-40B4-BE49-F238E27FC236}">
                <a16:creationId xmlns:a16="http://schemas.microsoft.com/office/drawing/2014/main" id="{625CE0E8-408E-E85E-BB53-47DFDD21C64C}"/>
              </a:ext>
            </a:extLst>
          </p:cNvPr>
          <p:cNvGrpSpPr/>
          <p:nvPr/>
        </p:nvGrpSpPr>
        <p:grpSpPr>
          <a:xfrm>
            <a:off x="5896896" y="4408824"/>
            <a:ext cx="329346" cy="1382376"/>
            <a:chOff x="5925233" y="446424"/>
            <a:chExt cx="329346" cy="1382376"/>
          </a:xfrm>
        </p:grpSpPr>
        <p:sp>
          <p:nvSpPr>
            <p:cNvPr id="22" name="Left Brace 21">
              <a:extLst>
                <a:ext uri="{FF2B5EF4-FFF2-40B4-BE49-F238E27FC236}">
                  <a16:creationId xmlns:a16="http://schemas.microsoft.com/office/drawing/2014/main" id="{FF9A3E8E-AC8B-C294-5C22-671187FBAAFD}"/>
                </a:ext>
              </a:extLst>
            </p:cNvPr>
            <p:cNvSpPr/>
            <p:nvPr/>
          </p:nvSpPr>
          <p:spPr bwMode="auto">
            <a:xfrm>
              <a:off x="6096000" y="1295400"/>
              <a:ext cx="158579" cy="533400"/>
            </a:xfrm>
            <a:prstGeom prst="leftBrace">
              <a:avLst/>
            </a:prstGeom>
            <a:solidFill>
              <a:schemeClr val="bg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Freeform: Shape 22">
              <a:extLst>
                <a:ext uri="{FF2B5EF4-FFF2-40B4-BE49-F238E27FC236}">
                  <a16:creationId xmlns:a16="http://schemas.microsoft.com/office/drawing/2014/main" id="{38B1286B-43C3-08D8-2BF3-0BB009EA6FD5}"/>
                </a:ext>
              </a:extLst>
            </p:cNvPr>
            <p:cNvSpPr/>
            <p:nvPr/>
          </p:nvSpPr>
          <p:spPr bwMode="auto">
            <a:xfrm>
              <a:off x="5925233" y="446424"/>
              <a:ext cx="326923" cy="1126737"/>
            </a:xfrm>
            <a:custGeom>
              <a:avLst/>
              <a:gdLst>
                <a:gd name="connsiteX0" fmla="*/ 298586 w 298586"/>
                <a:gd name="connsiteY0" fmla="*/ 0 h 462116"/>
                <a:gd name="connsiteX1" fmla="*/ 3619 w 298586"/>
                <a:gd name="connsiteY1" fmla="*/ 265471 h 462116"/>
                <a:gd name="connsiteX2" fmla="*/ 160935 w 298586"/>
                <a:gd name="connsiteY2" fmla="*/ 462116 h 462116"/>
              </a:gdLst>
              <a:ahLst/>
              <a:cxnLst>
                <a:cxn ang="0">
                  <a:pos x="connsiteX0" y="connsiteY0"/>
                </a:cxn>
                <a:cxn ang="0">
                  <a:pos x="connsiteX1" y="connsiteY1"/>
                </a:cxn>
                <a:cxn ang="0">
                  <a:pos x="connsiteX2" y="connsiteY2"/>
                </a:cxn>
              </a:cxnLst>
              <a:rect l="l" t="t" r="r" b="b"/>
              <a:pathLst>
                <a:path w="298586" h="462116">
                  <a:moveTo>
                    <a:pt x="298586" y="0"/>
                  </a:moveTo>
                  <a:cubicBezTo>
                    <a:pt x="162573" y="94226"/>
                    <a:pt x="26561" y="188452"/>
                    <a:pt x="3619" y="265471"/>
                  </a:cubicBezTo>
                  <a:cubicBezTo>
                    <a:pt x="-19323" y="342490"/>
                    <a:pt x="70806" y="402303"/>
                    <a:pt x="160935" y="462116"/>
                  </a:cubicBezTo>
                </a:path>
              </a:pathLst>
            </a:custGeom>
            <a:noFill/>
            <a:ln w="9525" cap="flat" cmpd="sng" algn="ctr">
              <a:solidFill>
                <a:srgbClr val="92D05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14772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4" end="1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0AB9-1E96-1B10-2B1D-09F9D4B57A47}"/>
              </a:ext>
            </a:extLst>
          </p:cNvPr>
          <p:cNvSpPr>
            <a:spLocks noGrp="1"/>
          </p:cNvSpPr>
          <p:nvPr>
            <p:ph type="title"/>
          </p:nvPr>
        </p:nvSpPr>
        <p:spPr/>
        <p:txBody>
          <a:bodyPr/>
          <a:lstStyle/>
          <a:p>
            <a:r>
              <a:rPr lang="en-US" dirty="0"/>
              <a:t>The same with </a:t>
            </a:r>
            <a:r>
              <a:rPr lang="en-US" dirty="0" err="1"/>
              <a:t>postcorrection</a:t>
            </a:r>
            <a:endParaRPr lang="en-US" dirty="0"/>
          </a:p>
        </p:txBody>
      </p:sp>
      <p:sp>
        <p:nvSpPr>
          <p:cNvPr id="6" name="Content Placeholder 5">
            <a:extLst>
              <a:ext uri="{FF2B5EF4-FFF2-40B4-BE49-F238E27FC236}">
                <a16:creationId xmlns:a16="http://schemas.microsoft.com/office/drawing/2014/main" id="{21FCAF80-EE31-DD84-1D08-F74A1B0707AA}"/>
              </a:ext>
            </a:extLst>
          </p:cNvPr>
          <p:cNvSpPr>
            <a:spLocks noGrp="1"/>
          </p:cNvSpPr>
          <p:nvPr>
            <p:ph sz="half" idx="1"/>
          </p:nvPr>
        </p:nvSpPr>
        <p:spPr>
          <a:xfrm>
            <a:off x="609600" y="914401"/>
            <a:ext cx="1981200" cy="5211764"/>
          </a:xfrm>
        </p:spPr>
        <p:txBody>
          <a:bodyPr/>
          <a:lstStyle/>
          <a:p>
            <a:r>
              <a:rPr lang="en-US" dirty="0"/>
              <a:t>We start at LSB-2 conversion and then continue with a number of </a:t>
            </a:r>
            <a:r>
              <a:rPr lang="en-US" dirty="0" err="1"/>
              <a:t>postcorrections</a:t>
            </a:r>
            <a:r>
              <a:rPr lang="en-US" dirty="0"/>
              <a:t>.</a:t>
            </a:r>
          </a:p>
          <a:p>
            <a:endParaRPr lang="en-US"/>
          </a:p>
          <a:p>
            <a:endParaRPr lang="en-US" dirty="0"/>
          </a:p>
          <a:p>
            <a:r>
              <a:rPr lang="en-US" dirty="0"/>
              <a:t>Yet for </a:t>
            </a:r>
            <a:r>
              <a:rPr lang="en-US" dirty="0" err="1"/>
              <a:t>ADCout</a:t>
            </a:r>
            <a:r>
              <a:rPr lang="en-US" dirty="0"/>
              <a:t> we keep the previous value and put the comparator output on LSB position.</a:t>
            </a:r>
          </a:p>
        </p:txBody>
      </p:sp>
      <p:sp>
        <p:nvSpPr>
          <p:cNvPr id="7" name="Content Placeholder 6">
            <a:extLst>
              <a:ext uri="{FF2B5EF4-FFF2-40B4-BE49-F238E27FC236}">
                <a16:creationId xmlns:a16="http://schemas.microsoft.com/office/drawing/2014/main" id="{C9D7DC6B-9D62-7B41-D9C9-DE2E15F942E7}"/>
              </a:ext>
            </a:extLst>
          </p:cNvPr>
          <p:cNvSpPr>
            <a:spLocks noGrp="1"/>
          </p:cNvSpPr>
          <p:nvPr>
            <p:ph sz="half" idx="2"/>
          </p:nvPr>
        </p:nvSpPr>
        <p:spPr>
          <a:xfrm>
            <a:off x="3022600" y="914401"/>
            <a:ext cx="7645400" cy="5211764"/>
          </a:xfrm>
        </p:spPr>
        <p:txBody>
          <a:bodyPr/>
          <a:lstStyle/>
          <a:p>
            <a:pPr>
              <a:tabLst>
                <a:tab pos="1878013" algn="l"/>
              </a:tabLst>
            </a:pPr>
            <a:r>
              <a:rPr lang="en-US" dirty="0">
                <a:highlight>
                  <a:srgbClr val="FF9999"/>
                </a:highlight>
                <a:latin typeface="Courier New" panose="02070309020205020404" pitchFamily="49" charset="0"/>
                <a:cs typeface="Courier New" panose="02070309020205020404" pitchFamily="49" charset="0"/>
              </a:rPr>
              <a:t>110001100110</a:t>
            </a:r>
            <a:r>
              <a:rPr lang="en-US" dirty="0">
                <a:latin typeface="Courier New" panose="02070309020205020404" pitchFamily="49" charset="0"/>
                <a:cs typeface="Courier New" panose="02070309020205020404" pitchFamily="49" charset="0"/>
              </a:rPr>
              <a:t>	←chosen by comparator 1, added 10</a:t>
            </a:r>
          </a:p>
          <a:p>
            <a:pPr>
              <a:tabLst>
                <a:tab pos="1878013" algn="l"/>
              </a:tabLst>
            </a:pPr>
            <a:r>
              <a:rPr lang="en-US" strike="sngStrike" dirty="0">
                <a:highlight>
                  <a:srgbClr val="FF9999"/>
                </a:highlight>
                <a:latin typeface="Courier New" panose="02070309020205020404" pitchFamily="49" charset="0"/>
                <a:cs typeface="Courier New" panose="02070309020205020404" pitchFamily="49" charset="0"/>
              </a:rPr>
              <a:t>010001100010</a:t>
            </a:r>
            <a:r>
              <a:rPr lang="en-US" dirty="0">
                <a:latin typeface="Courier New" panose="02070309020205020404" pitchFamily="49" charset="0"/>
                <a:cs typeface="Courier New" panose="02070309020205020404" pitchFamily="49" charset="0"/>
              </a:rPr>
              <a:t>	</a:t>
            </a:r>
          </a:p>
          <a:p>
            <a:pPr>
              <a:tabLst>
                <a:tab pos="1878013" algn="l"/>
              </a:tabLst>
            </a:pPr>
            <a:r>
              <a:rPr lang="en-US" b="1" dirty="0">
                <a:solidFill>
                  <a:srgbClr val="0000FF"/>
                </a:solidFill>
                <a:highlight>
                  <a:srgbClr val="9191E3"/>
                </a:highlight>
                <a:latin typeface="Courier New" panose="02070309020205020404" pitchFamily="49" charset="0"/>
                <a:cs typeface="Courier New" panose="02070309020205020404" pitchFamily="49" charset="0"/>
              </a:rPr>
              <a:t>110001100111</a:t>
            </a:r>
            <a:r>
              <a:rPr lang="en-US" dirty="0">
                <a:latin typeface="Courier New" panose="02070309020205020404" pitchFamily="49" charset="0"/>
                <a:cs typeface="Courier New" panose="02070309020205020404" pitchFamily="49" charset="0"/>
              </a:rPr>
              <a:t>	←chosen by comparator 1, added 1</a:t>
            </a:r>
          </a:p>
          <a:p>
            <a:pPr>
              <a:tabLst>
                <a:tab pos="1878013" algn="l"/>
              </a:tabLst>
            </a:pPr>
            <a:r>
              <a:rPr lang="en-US" strike="sngStrike" dirty="0">
                <a:highlight>
                  <a:srgbClr val="9191E3"/>
                </a:highlight>
                <a:latin typeface="Courier New" panose="02070309020205020404" pitchFamily="49" charset="0"/>
                <a:cs typeface="Courier New" panose="02070309020205020404" pitchFamily="49" charset="0"/>
              </a:rPr>
              <a:t>110001100101</a:t>
            </a:r>
            <a:r>
              <a:rPr lang="en-US" dirty="0">
                <a:latin typeface="Courier New" panose="02070309020205020404" pitchFamily="49" charset="0"/>
                <a:cs typeface="Courier New" panose="02070309020205020404" pitchFamily="49" charset="0"/>
              </a:rPr>
              <a:t>	</a:t>
            </a:r>
          </a:p>
          <a:p>
            <a:pPr>
              <a:tabLst>
                <a:tab pos="1878013" algn="l"/>
              </a:tabLst>
            </a:pPr>
            <a:r>
              <a:rPr lang="en-US" strike="sngStrike" dirty="0">
                <a:highlight>
                  <a:srgbClr val="FFFF99"/>
                </a:highlight>
                <a:latin typeface="Courier New" panose="02070309020205020404" pitchFamily="49" charset="0"/>
                <a:cs typeface="Courier New" panose="02070309020205020404" pitchFamily="49" charset="0"/>
              </a:rPr>
              <a:t>11000110</a:t>
            </a:r>
            <a:r>
              <a:rPr lang="en-US" strike="sngStrike" dirty="0">
                <a:solidFill>
                  <a:srgbClr val="FF0000"/>
                </a:solidFill>
                <a:highlight>
                  <a:srgbClr val="FFFF99"/>
                </a:highlight>
                <a:latin typeface="Courier New" panose="02070309020205020404" pitchFamily="49" charset="0"/>
                <a:cs typeface="Courier New" panose="02070309020205020404" pitchFamily="49" charset="0"/>
              </a:rPr>
              <a:t>1000</a:t>
            </a:r>
            <a:r>
              <a:rPr lang="en-US" dirty="0">
                <a:latin typeface="Courier New" panose="02070309020205020404" pitchFamily="49" charset="0"/>
                <a:cs typeface="Courier New" panose="02070309020205020404" pitchFamily="49" charset="0"/>
              </a:rPr>
              <a:t>	</a:t>
            </a:r>
          </a:p>
          <a:p>
            <a:pPr>
              <a:tabLst>
                <a:tab pos="1878013" algn="l"/>
              </a:tabLst>
            </a:pPr>
            <a:r>
              <a:rPr lang="en-US" dirty="0">
                <a:solidFill>
                  <a:srgbClr val="0000FF"/>
                </a:solidFill>
                <a:highlight>
                  <a:srgbClr val="FFFF99"/>
                </a:highlight>
                <a:latin typeface="Courier New" panose="02070309020205020404" pitchFamily="49" charset="0"/>
                <a:cs typeface="Courier New" panose="02070309020205020404" pitchFamily="49" charset="0"/>
              </a:rPr>
              <a:t>110001100110</a:t>
            </a:r>
            <a:r>
              <a:rPr lang="en-US" dirty="0">
                <a:latin typeface="Courier New" panose="02070309020205020404" pitchFamily="49" charset="0"/>
                <a:cs typeface="Courier New" panose="02070309020205020404" pitchFamily="49" charset="0"/>
              </a:rPr>
              <a:t>	←chosen by comparator </a:t>
            </a:r>
            <a:r>
              <a:rPr lang="en-US" b="1" dirty="0">
                <a:solidFill>
                  <a:srgbClr val="FF0000"/>
                </a:solidFill>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a:p>
            <a:pPr>
              <a:tabLst>
                <a:tab pos="1878013" algn="l"/>
              </a:tabLst>
            </a:pPr>
            <a:r>
              <a:rPr lang="en-US" dirty="0">
                <a:solidFill>
                  <a:srgbClr val="0000FF"/>
                </a:solidFill>
                <a:highlight>
                  <a:srgbClr val="9191E3"/>
                </a:highlight>
                <a:latin typeface="Courier New" panose="02070309020205020404" pitchFamily="49" charset="0"/>
                <a:cs typeface="Courier New" panose="02070309020205020404" pitchFamily="49" charset="0"/>
              </a:rPr>
              <a:t>110001100111</a:t>
            </a:r>
            <a:r>
              <a:rPr lang="en-US" dirty="0">
                <a:latin typeface="Courier New" panose="02070309020205020404" pitchFamily="49" charset="0"/>
                <a:cs typeface="Courier New" panose="02070309020205020404" pitchFamily="49" charset="0"/>
              </a:rPr>
              <a:t>	←chosen by comparator </a:t>
            </a:r>
            <a:r>
              <a:rPr lang="en-US" b="1" dirty="0">
                <a:solidFill>
                  <a:srgbClr val="FF0000"/>
                </a:solidFill>
                <a:latin typeface="Courier New" panose="02070309020205020404" pitchFamily="49" charset="0"/>
                <a:cs typeface="Courier New" panose="02070309020205020404" pitchFamily="49" charset="0"/>
              </a:rPr>
              <a:t>1</a:t>
            </a:r>
          </a:p>
          <a:p>
            <a:pPr>
              <a:tabLst>
                <a:tab pos="1878013" algn="l"/>
              </a:tabLst>
            </a:pPr>
            <a:r>
              <a:rPr lang="en-US" strike="sngStrike" dirty="0">
                <a:highlight>
                  <a:srgbClr val="9191E3"/>
                </a:highlight>
                <a:latin typeface="Courier New" panose="02070309020205020404" pitchFamily="49" charset="0"/>
                <a:cs typeface="Courier New" panose="02070309020205020404" pitchFamily="49" charset="0"/>
              </a:rPr>
              <a:t>110001100101</a:t>
            </a:r>
            <a:r>
              <a:rPr lang="en-US" dirty="0">
                <a:latin typeface="Courier New" panose="02070309020205020404" pitchFamily="49" charset="0"/>
                <a:cs typeface="Courier New" panose="02070309020205020404" pitchFamily="49" charset="0"/>
              </a:rPr>
              <a:t>	</a:t>
            </a:r>
          </a:p>
          <a:p>
            <a:pPr>
              <a:tabLst>
                <a:tab pos="1878013" algn="l"/>
              </a:tabLst>
            </a:pPr>
            <a:r>
              <a:rPr lang="en-US" strike="sngStrike" dirty="0">
                <a:highlight>
                  <a:srgbClr val="FFFF99"/>
                </a:highlight>
                <a:latin typeface="Courier New" panose="02070309020205020404" pitchFamily="49" charset="0"/>
                <a:cs typeface="Courier New" panose="02070309020205020404" pitchFamily="49" charset="0"/>
              </a:rPr>
              <a:t>110001101000</a:t>
            </a:r>
            <a:r>
              <a:rPr lang="en-US" dirty="0">
                <a:latin typeface="Courier New" panose="02070309020205020404" pitchFamily="49" charset="0"/>
                <a:cs typeface="Courier New" panose="02070309020205020404" pitchFamily="49" charset="0"/>
              </a:rPr>
              <a:t>	</a:t>
            </a:r>
          </a:p>
          <a:p>
            <a:pPr>
              <a:tabLst>
                <a:tab pos="1878013" algn="l"/>
              </a:tabLst>
            </a:pPr>
            <a:r>
              <a:rPr lang="en-US" dirty="0">
                <a:solidFill>
                  <a:srgbClr val="0000FF"/>
                </a:solidFill>
                <a:highlight>
                  <a:srgbClr val="FFFF99"/>
                </a:highlight>
                <a:latin typeface="Courier New" panose="02070309020205020404" pitchFamily="49" charset="0"/>
                <a:cs typeface="Courier New" panose="02070309020205020404" pitchFamily="49" charset="0"/>
              </a:rPr>
              <a:t>110001100110</a:t>
            </a:r>
            <a:r>
              <a:rPr lang="en-US" dirty="0">
                <a:latin typeface="Courier New" panose="02070309020205020404" pitchFamily="49" charset="0"/>
                <a:cs typeface="Courier New" panose="02070309020205020404" pitchFamily="49" charset="0"/>
              </a:rPr>
              <a:t>	←chosen by comparator </a:t>
            </a:r>
            <a:r>
              <a:rPr lang="en-US" dirty="0">
                <a:solidFill>
                  <a:srgbClr val="FF0000"/>
                </a:solidFill>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a:p>
            <a:pPr>
              <a:tabLst>
                <a:tab pos="1878013" algn="l"/>
              </a:tabLst>
            </a:pPr>
            <a:r>
              <a:rPr lang="en-US" dirty="0">
                <a:highlight>
                  <a:srgbClr val="9191E3"/>
                </a:highlight>
                <a:latin typeface="Courier New" panose="02070309020205020404" pitchFamily="49" charset="0"/>
                <a:cs typeface="Courier New" panose="02070309020205020404" pitchFamily="49" charset="0"/>
              </a:rPr>
              <a:t>110001100111</a:t>
            </a:r>
            <a:r>
              <a:rPr lang="en-US" dirty="0">
                <a:latin typeface="Courier New" panose="02070309020205020404" pitchFamily="49" charset="0"/>
                <a:cs typeface="Courier New" panose="02070309020205020404" pitchFamily="49" charset="0"/>
              </a:rPr>
              <a:t>	←chosen by comparator </a:t>
            </a:r>
            <a:r>
              <a:rPr lang="en-US" dirty="0">
                <a:solidFill>
                  <a:srgbClr val="FF0000"/>
                </a:solidFill>
                <a:latin typeface="Courier New" panose="02070309020205020404" pitchFamily="49" charset="0"/>
                <a:cs typeface="Courier New" panose="02070309020205020404" pitchFamily="49" charset="0"/>
              </a:rPr>
              <a:t>1</a:t>
            </a:r>
          </a:p>
          <a:p>
            <a:pPr>
              <a:tabLst>
                <a:tab pos="1878013" algn="l"/>
              </a:tabLst>
            </a:pPr>
            <a:r>
              <a:rPr lang="en-US" strike="sngStrike" dirty="0">
                <a:highlight>
                  <a:srgbClr val="9191E3"/>
                </a:highlight>
                <a:latin typeface="Courier New" panose="02070309020205020404" pitchFamily="49" charset="0"/>
                <a:cs typeface="Courier New" panose="02070309020205020404" pitchFamily="49" charset="0"/>
              </a:rPr>
              <a:t>110001100101</a:t>
            </a:r>
            <a:r>
              <a:rPr lang="en-US" dirty="0">
                <a:latin typeface="Courier New" panose="02070309020205020404" pitchFamily="49" charset="0"/>
                <a:cs typeface="Courier New" panose="02070309020205020404" pitchFamily="49" charset="0"/>
              </a:rPr>
              <a:t>	</a:t>
            </a:r>
          </a:p>
          <a:p>
            <a:pPr>
              <a:tabLst>
                <a:tab pos="1878013" algn="l"/>
              </a:tabLst>
            </a:pPr>
            <a:endParaRPr lang="en-US" strike="sngStrike" dirty="0">
              <a:highlight>
                <a:srgbClr val="9191E3"/>
              </a:highlight>
              <a:latin typeface="Courier New" panose="02070309020205020404" pitchFamily="49" charset="0"/>
              <a:cs typeface="Courier New" panose="02070309020205020404" pitchFamily="49" charset="0"/>
            </a:endParaRPr>
          </a:p>
          <a:p>
            <a:pPr>
              <a:tabLst>
                <a:tab pos="1878013" algn="l"/>
              </a:tabLst>
            </a:pPr>
            <a:endParaRPr lang="en-US" strike="sngStrike" dirty="0">
              <a:highlight>
                <a:srgbClr val="9191E3"/>
              </a:highlight>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F63AB32B-2501-22B3-8B64-AAED98CC4319}"/>
              </a:ext>
            </a:extLst>
          </p:cNvPr>
          <p:cNvSpPr>
            <a:spLocks noGrp="1"/>
          </p:cNvSpPr>
          <p:nvPr>
            <p:ph type="ftr" sz="quarter" idx="11"/>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9D995073-3FA9-5E93-2AA8-B1DF0CCC0CE4}"/>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69</a:t>
            </a:fld>
            <a:endParaRPr lang="en-US" kern="0" dirty="0"/>
          </a:p>
        </p:txBody>
      </p:sp>
      <p:sp>
        <p:nvSpPr>
          <p:cNvPr id="10" name="TextBox 9">
            <a:extLst>
              <a:ext uri="{FF2B5EF4-FFF2-40B4-BE49-F238E27FC236}">
                <a16:creationId xmlns:a16="http://schemas.microsoft.com/office/drawing/2014/main" id="{F4461DE4-60F8-58E6-5D76-8C40DAD653E8}"/>
              </a:ext>
            </a:extLst>
          </p:cNvPr>
          <p:cNvSpPr txBox="1"/>
          <p:nvPr/>
        </p:nvSpPr>
        <p:spPr>
          <a:xfrm>
            <a:off x="8737600" y="914401"/>
            <a:ext cx="3230979" cy="3652282"/>
          </a:xfrm>
          <a:prstGeom prst="rect">
            <a:avLst/>
          </a:prstGeom>
          <a:noFill/>
        </p:spPr>
        <p:txBody>
          <a:bodyPr wrap="square" rtlCol="0">
            <a:spAutoFit/>
          </a:bodyPr>
          <a:lstStyle/>
          <a:p>
            <a:pPr>
              <a:spcBef>
                <a:spcPts val="432"/>
              </a:spcBef>
            </a:pPr>
            <a:endParaRPr lang="en-US" dirty="0">
              <a:latin typeface="Courier New" panose="02070309020205020404" pitchFamily="49" charset="0"/>
              <a:cs typeface="Courier New" panose="02070309020205020404" pitchFamily="49" charset="0"/>
            </a:endParaRPr>
          </a:p>
          <a:p>
            <a:pPr>
              <a:spcBef>
                <a:spcPts val="432"/>
              </a:spcBef>
            </a:pPr>
            <a:endParaRPr lang="en-US" dirty="0">
              <a:latin typeface="Courier New" panose="02070309020205020404" pitchFamily="49" charset="0"/>
              <a:cs typeface="Courier New" panose="02070309020205020404" pitchFamily="49" charset="0"/>
            </a:endParaRPr>
          </a:p>
          <a:p>
            <a:pPr>
              <a:spcBef>
                <a:spcPts val="432"/>
              </a:spcBef>
            </a:pPr>
            <a:endParaRPr lang="en-US" dirty="0">
              <a:latin typeface="Courier New" panose="02070309020205020404" pitchFamily="49" charset="0"/>
              <a:cs typeface="Courier New" panose="02070309020205020404" pitchFamily="49" charset="0"/>
            </a:endParaRPr>
          </a:p>
          <a:p>
            <a:pPr>
              <a:spcBef>
                <a:spcPts val="432"/>
              </a:spcBef>
            </a:pPr>
            <a:endParaRPr lang="en-US" dirty="0">
              <a:latin typeface="Courier New" panose="02070309020205020404" pitchFamily="49" charset="0"/>
              <a:cs typeface="Courier New" panose="02070309020205020404" pitchFamily="49" charset="0"/>
            </a:endParaRPr>
          </a:p>
          <a:p>
            <a:pPr>
              <a:spcBef>
                <a:spcPts val="432"/>
              </a:spcBef>
            </a:pPr>
            <a:endParaRPr lang="en-US" dirty="0">
              <a:latin typeface="Courier New" panose="02070309020205020404" pitchFamily="49" charset="0"/>
              <a:cs typeface="Courier New" panose="02070309020205020404" pitchFamily="49" charset="0"/>
            </a:endParaRPr>
          </a:p>
          <a:p>
            <a:pPr>
              <a:spcBef>
                <a:spcPts val="432"/>
              </a:spcBef>
            </a:pPr>
            <a:r>
              <a:rPr lang="en-US" b="1" dirty="0">
                <a:solidFill>
                  <a:srgbClr val="0000FF"/>
                </a:solidFill>
                <a:highlight>
                  <a:srgbClr val="E8E8EC"/>
                </a:highlight>
                <a:latin typeface="Courier New" panose="02070309020205020404" pitchFamily="49" charset="0"/>
                <a:cs typeface="Courier New" panose="02070309020205020404" pitchFamily="49" charset="0"/>
              </a:rPr>
              <a:t>11000110011</a:t>
            </a:r>
            <a:r>
              <a:rPr lang="en-US" b="1" dirty="0">
                <a:solidFill>
                  <a:srgbClr val="FF0000"/>
                </a:solidFill>
                <a:highlight>
                  <a:srgbClr val="E8E8EC"/>
                </a:highlight>
                <a:latin typeface="Courier New" panose="02070309020205020404" pitchFamily="49" charset="0"/>
                <a:cs typeface="Courier New" panose="02070309020205020404" pitchFamily="49" charset="0"/>
              </a:rPr>
              <a:t>0</a:t>
            </a:r>
            <a:r>
              <a:rPr lang="en-US" dirty="0">
                <a:highlight>
                  <a:srgbClr val="E8E8EC"/>
                </a:highlight>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spcBef>
                <a:spcPts val="432"/>
              </a:spcBef>
            </a:pPr>
            <a:r>
              <a:rPr lang="en-US" b="1" dirty="0">
                <a:solidFill>
                  <a:srgbClr val="0000FF"/>
                </a:solidFill>
                <a:highlight>
                  <a:srgbClr val="FFFF99"/>
                </a:highlight>
                <a:latin typeface="Courier New" panose="02070309020205020404" pitchFamily="49" charset="0"/>
                <a:cs typeface="Courier New" panose="02070309020205020404" pitchFamily="49" charset="0"/>
              </a:rPr>
              <a:t>11000110011</a:t>
            </a:r>
            <a:r>
              <a:rPr lang="en-US" b="1" dirty="0">
                <a:solidFill>
                  <a:srgbClr val="FF0000"/>
                </a:solidFill>
                <a:highlight>
                  <a:srgbClr val="FFFF99"/>
                </a:highlight>
                <a:latin typeface="Courier New" panose="02070309020205020404" pitchFamily="49" charset="0"/>
                <a:cs typeface="Courier New" panose="02070309020205020404" pitchFamily="49" charset="0"/>
              </a:rPr>
              <a:t>1</a:t>
            </a:r>
            <a:endParaRPr lang="en-US" b="1" dirty="0">
              <a:solidFill>
                <a:srgbClr val="FF0000"/>
              </a:solidFill>
              <a:latin typeface="Courier New" panose="02070309020205020404" pitchFamily="49" charset="0"/>
              <a:cs typeface="Courier New" panose="02070309020205020404" pitchFamily="49" charset="0"/>
            </a:endParaRPr>
          </a:p>
          <a:p>
            <a:pPr>
              <a:spcBef>
                <a:spcPts val="432"/>
              </a:spcBef>
            </a:pPr>
            <a:endParaRPr lang="en-US" dirty="0">
              <a:latin typeface="Courier New" panose="02070309020205020404" pitchFamily="49" charset="0"/>
              <a:cs typeface="Courier New" panose="02070309020205020404" pitchFamily="49" charset="0"/>
            </a:endParaRPr>
          </a:p>
          <a:p>
            <a:pPr>
              <a:spcBef>
                <a:spcPts val="432"/>
              </a:spcBef>
            </a:pPr>
            <a:endParaRPr lang="en-US" dirty="0">
              <a:latin typeface="Courier New" panose="02070309020205020404" pitchFamily="49" charset="0"/>
              <a:cs typeface="Courier New" panose="02070309020205020404" pitchFamily="49" charset="0"/>
            </a:endParaRPr>
          </a:p>
          <a:p>
            <a:pPr>
              <a:spcBef>
                <a:spcPts val="432"/>
              </a:spcBef>
            </a:pPr>
            <a:r>
              <a:rPr lang="en-US" dirty="0">
                <a:solidFill>
                  <a:srgbClr val="0000FF"/>
                </a:solidFill>
                <a:highlight>
                  <a:srgbClr val="E8E8EC"/>
                </a:highlight>
                <a:latin typeface="Courier New" panose="02070309020205020404" pitchFamily="49" charset="0"/>
                <a:cs typeface="Courier New" panose="02070309020205020404" pitchFamily="49" charset="0"/>
              </a:rPr>
              <a:t>11000110011</a:t>
            </a:r>
            <a:r>
              <a:rPr lang="en-US" dirty="0">
                <a:solidFill>
                  <a:srgbClr val="FF0000"/>
                </a:solidFill>
                <a:highlight>
                  <a:srgbClr val="E8E8EC"/>
                </a:highlight>
                <a:latin typeface="Courier New" panose="02070309020205020404" pitchFamily="49" charset="0"/>
                <a:cs typeface="Courier New" panose="02070309020205020404" pitchFamily="49" charset="0"/>
              </a:rPr>
              <a:t>0</a:t>
            </a:r>
            <a:r>
              <a:rPr lang="en-US" dirty="0">
                <a:highlight>
                  <a:srgbClr val="E8E8EC"/>
                </a:highlight>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spcBef>
                <a:spcPts val="432"/>
              </a:spcBef>
            </a:pPr>
            <a:r>
              <a:rPr lang="en-US" dirty="0">
                <a:solidFill>
                  <a:srgbClr val="0000FF"/>
                </a:solidFill>
                <a:highlight>
                  <a:srgbClr val="FFFF99"/>
                </a:highlight>
                <a:latin typeface="Courier New" panose="02070309020205020404" pitchFamily="49" charset="0"/>
                <a:cs typeface="Courier New" panose="02070309020205020404" pitchFamily="49" charset="0"/>
              </a:rPr>
              <a:t>11000110011</a:t>
            </a:r>
            <a:r>
              <a:rPr lang="en-US" dirty="0">
                <a:solidFill>
                  <a:srgbClr val="FF0000"/>
                </a:solidFill>
                <a:highlight>
                  <a:srgbClr val="FFFF99"/>
                </a:highlight>
                <a:latin typeface="Courier New" panose="02070309020205020404" pitchFamily="49" charset="0"/>
                <a:cs typeface="Courier New" panose="02070309020205020404" pitchFamily="49" charset="0"/>
              </a:rPr>
              <a:t>1</a:t>
            </a:r>
            <a:endParaRPr lang="en-US" dirty="0">
              <a:solidFill>
                <a:srgbClr val="FF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CD8AE6C2-E089-B3C9-33CA-663A49C8D2A7}"/>
              </a:ext>
            </a:extLst>
          </p:cNvPr>
          <p:cNvSpPr txBox="1"/>
          <p:nvPr/>
        </p:nvSpPr>
        <p:spPr>
          <a:xfrm>
            <a:off x="8737601" y="5032939"/>
            <a:ext cx="284480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This seems as well an odd-even effect, but it is not.</a:t>
            </a:r>
          </a:p>
        </p:txBody>
      </p:sp>
      <p:sp>
        <p:nvSpPr>
          <p:cNvPr id="16" name="Freeform: Shape 15">
            <a:extLst>
              <a:ext uri="{FF2B5EF4-FFF2-40B4-BE49-F238E27FC236}">
                <a16:creationId xmlns:a16="http://schemas.microsoft.com/office/drawing/2014/main" id="{C180D469-F014-89D1-51A8-88CACC0CAAFE}"/>
              </a:ext>
            </a:extLst>
          </p:cNvPr>
          <p:cNvSpPr/>
          <p:nvPr/>
        </p:nvSpPr>
        <p:spPr bwMode="auto">
          <a:xfrm>
            <a:off x="4768645" y="1759974"/>
            <a:ext cx="4146755" cy="830826"/>
          </a:xfrm>
          <a:custGeom>
            <a:avLst/>
            <a:gdLst>
              <a:gd name="connsiteX0" fmla="*/ 0 w 4159045"/>
              <a:gd name="connsiteY0" fmla="*/ 0 h 550607"/>
              <a:gd name="connsiteX1" fmla="*/ 2841523 w 4159045"/>
              <a:gd name="connsiteY1" fmla="*/ 147484 h 550607"/>
              <a:gd name="connsiteX2" fmla="*/ 4159045 w 4159045"/>
              <a:gd name="connsiteY2" fmla="*/ 550607 h 550607"/>
            </a:gdLst>
            <a:ahLst/>
            <a:cxnLst>
              <a:cxn ang="0">
                <a:pos x="connsiteX0" y="connsiteY0"/>
              </a:cxn>
              <a:cxn ang="0">
                <a:pos x="connsiteX1" y="connsiteY1"/>
              </a:cxn>
              <a:cxn ang="0">
                <a:pos x="connsiteX2" y="connsiteY2"/>
              </a:cxn>
            </a:cxnLst>
            <a:rect l="l" t="t" r="r" b="b"/>
            <a:pathLst>
              <a:path w="4159045" h="550607">
                <a:moveTo>
                  <a:pt x="0" y="0"/>
                </a:moveTo>
                <a:cubicBezTo>
                  <a:pt x="1074174" y="27858"/>
                  <a:pt x="2148349" y="55716"/>
                  <a:pt x="2841523" y="147484"/>
                </a:cubicBezTo>
                <a:cubicBezTo>
                  <a:pt x="3534697" y="239252"/>
                  <a:pt x="3846871" y="394929"/>
                  <a:pt x="4159045" y="550607"/>
                </a:cubicBezTo>
              </a:path>
            </a:pathLst>
          </a:custGeom>
          <a:noFill/>
          <a:ln w="2857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Freeform: Shape 16">
            <a:extLst>
              <a:ext uri="{FF2B5EF4-FFF2-40B4-BE49-F238E27FC236}">
                <a16:creationId xmlns:a16="http://schemas.microsoft.com/office/drawing/2014/main" id="{B2DBCEC8-7C3D-A472-C00D-57F05CD68C5A}"/>
              </a:ext>
            </a:extLst>
          </p:cNvPr>
          <p:cNvSpPr/>
          <p:nvPr/>
        </p:nvSpPr>
        <p:spPr bwMode="auto">
          <a:xfrm>
            <a:off x="8091948" y="2270827"/>
            <a:ext cx="2261420" cy="374050"/>
          </a:xfrm>
          <a:custGeom>
            <a:avLst/>
            <a:gdLst>
              <a:gd name="connsiteX0" fmla="*/ 0 w 2261420"/>
              <a:gd name="connsiteY0" fmla="*/ 374050 h 374050"/>
              <a:gd name="connsiteX1" fmla="*/ 1317523 w 2261420"/>
              <a:gd name="connsiteY1" fmla="*/ 425 h 374050"/>
              <a:gd name="connsiteX2" fmla="*/ 2261420 w 2261420"/>
              <a:gd name="connsiteY2" fmla="*/ 315057 h 374050"/>
            </a:gdLst>
            <a:ahLst/>
            <a:cxnLst>
              <a:cxn ang="0">
                <a:pos x="connsiteX0" y="connsiteY0"/>
              </a:cxn>
              <a:cxn ang="0">
                <a:pos x="connsiteX1" y="connsiteY1"/>
              </a:cxn>
              <a:cxn ang="0">
                <a:pos x="connsiteX2" y="connsiteY2"/>
              </a:cxn>
            </a:cxnLst>
            <a:rect l="l" t="t" r="r" b="b"/>
            <a:pathLst>
              <a:path w="2261420" h="374050">
                <a:moveTo>
                  <a:pt x="0" y="374050"/>
                </a:moveTo>
                <a:cubicBezTo>
                  <a:pt x="470310" y="192153"/>
                  <a:pt x="940620" y="10257"/>
                  <a:pt x="1317523" y="425"/>
                </a:cubicBezTo>
                <a:cubicBezTo>
                  <a:pt x="1694426" y="-9407"/>
                  <a:pt x="1977923" y="152825"/>
                  <a:pt x="2261420" y="315057"/>
                </a:cubicBezTo>
              </a:path>
            </a:pathLst>
          </a:custGeom>
          <a:noFill/>
          <a:ln w="28575"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511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a:t>Student prior </a:t>
            </a:r>
            <a:r>
              <a:rPr lang="nl-BE" dirty="0" err="1"/>
              <a:t>knowledge</a:t>
            </a:r>
            <a:endParaRPr lang="en-US" dirty="0"/>
          </a:p>
        </p:txBody>
      </p:sp>
      <p:sp>
        <p:nvSpPr>
          <p:cNvPr id="7" name="Content Placeholder 6"/>
          <p:cNvSpPr>
            <a:spLocks noGrp="1"/>
          </p:cNvSpPr>
          <p:nvPr>
            <p:ph idx="1"/>
          </p:nvPr>
        </p:nvSpPr>
        <p:spPr/>
        <p:txBody>
          <a:bodyPr/>
          <a:lstStyle/>
          <a:p>
            <a:r>
              <a:rPr lang="nl-BE" dirty="0" err="1"/>
              <a:t>Study</a:t>
            </a:r>
            <a:r>
              <a:rPr lang="nl-BE" dirty="0"/>
              <a:t> relevant parts of CAMPANION1&amp;2 deliverables</a:t>
            </a:r>
          </a:p>
          <a:p>
            <a:endParaRPr lang="nl-BE" dirty="0"/>
          </a:p>
          <a:p>
            <a:r>
              <a:rPr lang="nl-BE" dirty="0"/>
              <a:t>Look </a:t>
            </a:r>
            <a:r>
              <a:rPr lang="nl-BE" dirty="0" err="1"/>
              <a:t>into</a:t>
            </a:r>
            <a:r>
              <a:rPr lang="nl-BE" dirty="0"/>
              <a:t> Notebooks 0022, 0032, 0045, 0226, 0287, 0516, 0635, 0645, 0746, 0769</a:t>
            </a:r>
          </a:p>
          <a:p>
            <a:endParaRPr lang="nl-BE" dirty="0"/>
          </a:p>
          <a:p>
            <a:r>
              <a:rPr lang="nl-BE" dirty="0"/>
              <a:t>See </a:t>
            </a:r>
            <a:r>
              <a:rPr lang="nl-BE" dirty="0" err="1"/>
              <a:t>also</a:t>
            </a:r>
            <a:r>
              <a:rPr lang="nl-BE" dirty="0"/>
              <a:t> </a:t>
            </a:r>
            <a:r>
              <a:rPr lang="nl-BE" dirty="0" err="1"/>
              <a:t>the</a:t>
            </a:r>
            <a:r>
              <a:rPr lang="nl-BE" dirty="0"/>
              <a:t> </a:t>
            </a:r>
            <a:r>
              <a:rPr lang="nl-BE" dirty="0" err="1"/>
              <a:t>paragraphs</a:t>
            </a:r>
            <a:r>
              <a:rPr lang="nl-BE" dirty="0"/>
              <a:t> on ADC in BP031 </a:t>
            </a:r>
            <a:r>
              <a:rPr lang="nl-BE" dirty="0" err="1"/>
              <a:t>Measurement</a:t>
            </a:r>
            <a:r>
              <a:rPr lang="nl-BE" dirty="0"/>
              <a:t> procedures</a:t>
            </a:r>
          </a:p>
          <a:p>
            <a:pPr lvl="1"/>
            <a:r>
              <a:rPr lang="nl-BE" dirty="0"/>
              <a:t>Review </a:t>
            </a:r>
            <a:r>
              <a:rPr lang="nl-BE" dirty="0" err="1"/>
              <a:t>all</a:t>
            </a:r>
            <a:r>
              <a:rPr lang="nl-BE" dirty="0"/>
              <a:t> </a:t>
            </a:r>
            <a:r>
              <a:rPr lang="nl-BE" dirty="0" err="1"/>
              <a:t>quantities</a:t>
            </a:r>
            <a:r>
              <a:rPr lang="nl-BE" dirty="0"/>
              <a:t> </a:t>
            </a:r>
            <a:r>
              <a:rPr lang="nl-BE" dirty="0" err="1"/>
              <a:t>measured</a:t>
            </a:r>
            <a:r>
              <a:rPr lang="nl-BE" dirty="0"/>
              <a:t> </a:t>
            </a:r>
            <a:r>
              <a:rPr lang="nl-BE" dirty="0" err="1"/>
              <a:t>and</a:t>
            </a:r>
            <a:r>
              <a:rPr lang="nl-BE" dirty="0"/>
              <a:t> </a:t>
            </a:r>
            <a:r>
              <a:rPr lang="nl-BE" dirty="0" err="1"/>
              <a:t>understand</a:t>
            </a:r>
            <a:r>
              <a:rPr lang="nl-BE" dirty="0"/>
              <a:t> </a:t>
            </a:r>
            <a:r>
              <a:rPr lang="nl-BE" dirty="0" err="1"/>
              <a:t>what</a:t>
            </a:r>
            <a:r>
              <a:rPr lang="nl-BE" dirty="0"/>
              <a:t> </a:t>
            </a:r>
            <a:r>
              <a:rPr lang="nl-BE" dirty="0" err="1"/>
              <a:t>they</a:t>
            </a:r>
            <a:r>
              <a:rPr lang="nl-BE" dirty="0"/>
              <a:t> </a:t>
            </a:r>
            <a:r>
              <a:rPr lang="nl-BE" dirty="0" err="1"/>
              <a:t>mean</a:t>
            </a:r>
            <a:r>
              <a:rPr lang="nl-BE" dirty="0"/>
              <a:t>.</a:t>
            </a:r>
          </a:p>
          <a:p>
            <a:endParaRPr lang="nl-BE" dirty="0">
              <a:solidFill>
                <a:srgbClr val="FF0000"/>
              </a:solidFill>
            </a:endParaRPr>
          </a:p>
          <a:p>
            <a:endParaRPr lang="en-US" dirty="0">
              <a:solidFill>
                <a:srgbClr val="FF0000"/>
              </a:solidFill>
            </a:endParaRPr>
          </a:p>
        </p:txBody>
      </p:sp>
      <p:sp>
        <p:nvSpPr>
          <p:cNvPr id="4" name="Footer Placeholder 3"/>
          <p:cNvSpPr>
            <a:spLocks noGrp="1"/>
          </p:cNvSpPr>
          <p:nvPr>
            <p:ph type="ftr" sz="quarter" idx="3"/>
          </p:nvPr>
        </p:nvSpPr>
        <p:spPr/>
        <p:txBody>
          <a:bodyPr/>
          <a:lstStyle/>
          <a:p>
            <a:pPr fontAlgn="auto">
              <a:spcBef>
                <a:spcPts val="0"/>
              </a:spcBef>
              <a:spcAft>
                <a:spcPts val="0"/>
              </a:spcAft>
              <a:defRPr/>
            </a:pPr>
            <a:r>
              <a:rPr lang="fr-FR" sz="1800" kern="0"/>
              <a:t>SARADC</a:t>
            </a:r>
            <a:endParaRPr lang="en-US" sz="1800" kern="0"/>
          </a:p>
        </p:txBody>
      </p:sp>
      <p:sp>
        <p:nvSpPr>
          <p:cNvPr id="5" name="Slide Number Placeholder 4"/>
          <p:cNvSpPr>
            <a:spLocks noGrp="1"/>
          </p:cNvSpPr>
          <p:nvPr>
            <p:ph type="sldNum" sz="quarter" idx="4"/>
          </p:nvPr>
        </p:nvSpPr>
        <p:spPr/>
        <p:txBody>
          <a:bodyPr/>
          <a:lstStyle/>
          <a:p>
            <a:pPr fontAlgn="auto">
              <a:spcBef>
                <a:spcPts val="0"/>
              </a:spcBef>
              <a:spcAft>
                <a:spcPts val="0"/>
              </a:spcAft>
              <a:defRPr/>
            </a:pPr>
            <a:fld id="{C8E73D66-7D89-47D5-8BE6-71FE6777882F}" type="slidenum">
              <a:rPr lang="en-US" sz="1800" kern="0"/>
              <a:pPr fontAlgn="auto">
                <a:spcBef>
                  <a:spcPts val="0"/>
                </a:spcBef>
                <a:spcAft>
                  <a:spcPts val="0"/>
                </a:spcAft>
                <a:defRPr/>
              </a:pPr>
              <a:t>7</a:t>
            </a:fld>
            <a:endParaRPr lang="en-US" sz="1800" kern="0" dirty="0"/>
          </a:p>
        </p:txBody>
      </p:sp>
    </p:spTree>
    <p:extLst>
      <p:ext uri="{BB962C8B-B14F-4D97-AF65-F5344CB8AC3E}">
        <p14:creationId xmlns:p14="http://schemas.microsoft.com/office/powerpoint/2010/main" val="3744130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D27220-32A4-42C5-8F03-70787B49F143}"/>
              </a:ext>
            </a:extLst>
          </p:cNvPr>
          <p:cNvSpPr>
            <a:spLocks noGrp="1"/>
          </p:cNvSpPr>
          <p:nvPr>
            <p:ph idx="1"/>
          </p:nvPr>
        </p:nvSpPr>
        <p:spPr>
          <a:xfrm>
            <a:off x="609600" y="1219200"/>
            <a:ext cx="5105400" cy="5029199"/>
          </a:xfrm>
        </p:spPr>
        <p:txBody>
          <a:bodyPr/>
          <a:lstStyle/>
          <a:p>
            <a:r>
              <a:rPr lang="en-US" dirty="0"/>
              <a:t>With minimal changes in the present ADC one could do:</a:t>
            </a:r>
          </a:p>
          <a:p>
            <a:pPr marL="285750" indent="-285750">
              <a:buFont typeface="Arial" panose="020B0604020202020204" pitchFamily="34" charset="0"/>
              <a:buChar char="•"/>
            </a:pPr>
            <a:r>
              <a:rPr lang="en-US" dirty="0"/>
              <a:t>Upload the previous value of the adder/subtractor.  </a:t>
            </a:r>
          </a:p>
          <a:p>
            <a:pPr marL="1028700" lvl="1"/>
            <a:r>
              <a:rPr lang="en-US" dirty="0"/>
              <a:t>May need extra </a:t>
            </a:r>
            <a:r>
              <a:rPr lang="en-US" dirty="0" err="1"/>
              <a:t>dff</a:t>
            </a:r>
            <a:r>
              <a:rPr lang="en-US" dirty="0"/>
              <a:t> tapping the CDAC input.</a:t>
            </a:r>
          </a:p>
          <a:p>
            <a:pPr marL="285750" indent="-285750">
              <a:buFont typeface="Arial" panose="020B0604020202020204" pitchFamily="34" charset="0"/>
              <a:buChar char="•"/>
            </a:pPr>
            <a:r>
              <a:rPr lang="en-US" dirty="0"/>
              <a:t>Yet replace the LSB with the comparator output for the next change. </a:t>
            </a:r>
          </a:p>
          <a:p>
            <a:pPr marL="285750" indent="-285750">
              <a:buFont typeface="Arial" panose="020B0604020202020204" pitchFamily="34" charset="0"/>
              <a:buChar char="•"/>
            </a:pPr>
            <a:endParaRPr lang="en-US" dirty="0"/>
          </a:p>
          <a:p>
            <a:r>
              <a:rPr lang="en-US" dirty="0"/>
              <a:t>This may be unconditional, just do it always, either for raw conversion or </a:t>
            </a:r>
            <a:r>
              <a:rPr lang="en-US" dirty="0" err="1"/>
              <a:t>postcorrection</a:t>
            </a:r>
            <a:r>
              <a:rPr lang="en-US" dirty="0"/>
              <a:t>.</a:t>
            </a:r>
          </a:p>
          <a:p>
            <a:endParaRPr lang="en-US" dirty="0"/>
          </a:p>
          <a:p>
            <a:endParaRPr lang="en-US" dirty="0"/>
          </a:p>
          <a:p>
            <a:endParaRPr lang="en-US" dirty="0"/>
          </a:p>
          <a:p>
            <a:r>
              <a:rPr lang="en-US" dirty="0">
                <a:solidFill>
                  <a:schemeClr val="bg1">
                    <a:lumMod val="50000"/>
                  </a:schemeClr>
                </a:solidFill>
              </a:rPr>
              <a:t>BTW in any normal operation, one always reaches the LSB, so no special precautions for non-LSBs are required.</a:t>
            </a:r>
          </a:p>
        </p:txBody>
      </p:sp>
      <p:sp>
        <p:nvSpPr>
          <p:cNvPr id="5" name="Footer Placeholder 4">
            <a:extLst>
              <a:ext uri="{FF2B5EF4-FFF2-40B4-BE49-F238E27FC236}">
                <a16:creationId xmlns:a16="http://schemas.microsoft.com/office/drawing/2014/main" id="{78DAB5D5-7F6E-561D-6527-D9C674C31306}"/>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a:p>
        </p:txBody>
      </p:sp>
      <p:sp>
        <p:nvSpPr>
          <p:cNvPr id="6" name="Slide Number Placeholder 5">
            <a:extLst>
              <a:ext uri="{FF2B5EF4-FFF2-40B4-BE49-F238E27FC236}">
                <a16:creationId xmlns:a16="http://schemas.microsoft.com/office/drawing/2014/main" id="{04E5ADAB-06AF-C458-6748-AA2FE630E689}"/>
              </a:ext>
            </a:extLst>
          </p:cNvPr>
          <p:cNvSpPr>
            <a:spLocks noGrp="1"/>
          </p:cNvSpPr>
          <p:nvPr>
            <p:ph type="sldNum" sz="quarter" idx="4"/>
          </p:nvPr>
        </p:nvSpPr>
        <p:spPr/>
        <p:txBody>
          <a:bodyPr/>
          <a:lstStyle/>
          <a:p>
            <a:pPr fontAlgn="auto">
              <a:spcBef>
                <a:spcPts val="0"/>
              </a:spcBef>
              <a:spcAft>
                <a:spcPts val="0"/>
              </a:spcAft>
              <a:defRPr/>
            </a:pPr>
            <a:fld id="{E211E93F-8089-4880-AF7C-EBAB87F21834}" type="slidenum">
              <a:rPr lang="en-US" kern="0" smtClean="0"/>
              <a:pPr fontAlgn="auto">
                <a:spcBef>
                  <a:spcPts val="0"/>
                </a:spcBef>
                <a:spcAft>
                  <a:spcPts val="0"/>
                </a:spcAft>
                <a:defRPr/>
              </a:pPr>
              <a:t>70</a:t>
            </a:fld>
            <a:endParaRPr lang="en-US" kern="0" dirty="0"/>
          </a:p>
        </p:txBody>
      </p:sp>
      <p:sp>
        <p:nvSpPr>
          <p:cNvPr id="8" name="Slide Number Placeholder 4">
            <a:extLst>
              <a:ext uri="{FF2B5EF4-FFF2-40B4-BE49-F238E27FC236}">
                <a16:creationId xmlns:a16="http://schemas.microsoft.com/office/drawing/2014/main" id="{7F018794-E546-3B36-1163-8652CACF1C74}"/>
              </a:ext>
            </a:extLst>
          </p:cNvPr>
          <p:cNvSpPr txBox="1">
            <a:spLocks/>
          </p:cNvSpPr>
          <p:nvPr/>
        </p:nvSpPr>
        <p:spPr bwMode="auto">
          <a:xfrm>
            <a:off x="8737600" y="6477000"/>
            <a:ext cx="28448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accent2">
                    <a:lumMod val="60000"/>
                    <a:lumOff val="40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D19C2587-FF4B-422C-B168-E803C62EEB52}" type="slidenum">
              <a:rPr lang="en-US" kern="0" smtClean="0"/>
              <a:pPr fontAlgn="auto">
                <a:spcBef>
                  <a:spcPts val="0"/>
                </a:spcBef>
                <a:spcAft>
                  <a:spcPts val="0"/>
                </a:spcAft>
                <a:defRPr/>
              </a:pPr>
              <a:t>70</a:t>
            </a:fld>
            <a:endParaRPr lang="en-US" kern="0" dirty="0"/>
          </a:p>
        </p:txBody>
      </p:sp>
      <p:pic>
        <p:nvPicPr>
          <p:cNvPr id="9" name="Content Placeholder 7" descr="A drawing of a house&#10;&#10;Description automatically generated with medium confidence">
            <a:extLst>
              <a:ext uri="{FF2B5EF4-FFF2-40B4-BE49-F238E27FC236}">
                <a16:creationId xmlns:a16="http://schemas.microsoft.com/office/drawing/2014/main" id="{D81A6575-208D-4782-097E-DDE44A24BA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110579" y="-1"/>
            <a:ext cx="4929021" cy="685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60E1B198-317F-350C-7AF0-4BBA797235D5}"/>
              </a:ext>
            </a:extLst>
          </p:cNvPr>
          <p:cNvSpPr txBox="1"/>
          <p:nvPr/>
        </p:nvSpPr>
        <p:spPr>
          <a:xfrm>
            <a:off x="9887703" y="4038600"/>
            <a:ext cx="1184940" cy="369332"/>
          </a:xfrm>
          <a:prstGeom prst="rect">
            <a:avLst/>
          </a:prstGeom>
          <a:solidFill>
            <a:srgbClr val="E8E8EC"/>
          </a:solidFill>
        </p:spPr>
        <p:txBody>
          <a:bodyPr wrap="none" rtlCol="0">
            <a:spAutoFit/>
          </a:bodyPr>
          <a:lstStyle/>
          <a:p>
            <a:r>
              <a:rPr lang="en-US" dirty="0"/>
              <a:t>ADC CLK</a:t>
            </a:r>
          </a:p>
        </p:txBody>
      </p:sp>
      <p:cxnSp>
        <p:nvCxnSpPr>
          <p:cNvPr id="12" name="Straight Arrow Connector 11">
            <a:extLst>
              <a:ext uri="{FF2B5EF4-FFF2-40B4-BE49-F238E27FC236}">
                <a16:creationId xmlns:a16="http://schemas.microsoft.com/office/drawing/2014/main" id="{9AFE0A5A-5DD8-AE1C-82B8-D3AD72BC9187}"/>
              </a:ext>
            </a:extLst>
          </p:cNvPr>
          <p:cNvCxnSpPr/>
          <p:nvPr/>
        </p:nvCxnSpPr>
        <p:spPr bwMode="auto">
          <a:xfrm flipH="1">
            <a:off x="6248400" y="2743200"/>
            <a:ext cx="1066800" cy="0"/>
          </a:xfrm>
          <a:prstGeom prst="straightConnector1">
            <a:avLst/>
          </a:prstGeom>
          <a:solidFill>
            <a:schemeClr val="accent1"/>
          </a:solidFill>
          <a:ln w="28575" cap="flat" cmpd="sng" algn="ctr">
            <a:solidFill>
              <a:schemeClr val="tx1"/>
            </a:solidFill>
            <a:prstDash val="solid"/>
            <a:round/>
            <a:headEnd type="oval" w="med" len="med"/>
            <a:tailEnd type="arrow" w="med" len="med"/>
          </a:ln>
          <a:effectLst/>
        </p:spPr>
      </p:cxnSp>
      <p:sp>
        <p:nvSpPr>
          <p:cNvPr id="3" name="TextBox 2">
            <a:extLst>
              <a:ext uri="{FF2B5EF4-FFF2-40B4-BE49-F238E27FC236}">
                <a16:creationId xmlns:a16="http://schemas.microsoft.com/office/drawing/2014/main" id="{C6DB07DC-AFD7-3595-5D98-973D4AE0F3E8}"/>
              </a:ext>
            </a:extLst>
          </p:cNvPr>
          <p:cNvSpPr txBox="1"/>
          <p:nvPr/>
        </p:nvSpPr>
        <p:spPr>
          <a:xfrm>
            <a:off x="6595896" y="2558534"/>
            <a:ext cx="312906" cy="369332"/>
          </a:xfrm>
          <a:prstGeom prst="rect">
            <a:avLst/>
          </a:prstGeom>
          <a:solidFill>
            <a:schemeClr val="bg1"/>
          </a:solidFill>
          <a:ln w="28575">
            <a:solidFill>
              <a:schemeClr val="tx1"/>
            </a:solidFill>
          </a:ln>
        </p:spPr>
        <p:txBody>
          <a:bodyPr wrap="none" rtlCol="0">
            <a:spAutoFit/>
          </a:bodyPr>
          <a:lstStyle/>
          <a:p>
            <a:r>
              <a:rPr lang="en-US" dirty="0"/>
              <a:t>L</a:t>
            </a:r>
          </a:p>
        </p:txBody>
      </p:sp>
      <p:sp>
        <p:nvSpPr>
          <p:cNvPr id="13" name="TextBox 12">
            <a:extLst>
              <a:ext uri="{FF2B5EF4-FFF2-40B4-BE49-F238E27FC236}">
                <a16:creationId xmlns:a16="http://schemas.microsoft.com/office/drawing/2014/main" id="{58BC3124-5650-A957-E135-C3851E504DE8}"/>
              </a:ext>
            </a:extLst>
          </p:cNvPr>
          <p:cNvSpPr txBox="1"/>
          <p:nvPr/>
        </p:nvSpPr>
        <p:spPr>
          <a:xfrm>
            <a:off x="6030325" y="2221468"/>
            <a:ext cx="1219116" cy="369332"/>
          </a:xfrm>
          <a:prstGeom prst="rect">
            <a:avLst/>
          </a:prstGeom>
          <a:noFill/>
        </p:spPr>
        <p:txBody>
          <a:bodyPr wrap="none" rtlCol="0">
            <a:spAutoFit/>
          </a:bodyPr>
          <a:lstStyle/>
          <a:p>
            <a:r>
              <a:rPr lang="en-US" dirty="0"/>
              <a:t>DN&lt;11:1&gt;</a:t>
            </a:r>
          </a:p>
        </p:txBody>
      </p:sp>
      <p:sp>
        <p:nvSpPr>
          <p:cNvPr id="14" name="TextBox 13">
            <a:extLst>
              <a:ext uri="{FF2B5EF4-FFF2-40B4-BE49-F238E27FC236}">
                <a16:creationId xmlns:a16="http://schemas.microsoft.com/office/drawing/2014/main" id="{8A98F45A-F228-01E3-41C7-F4ED935FDD61}"/>
              </a:ext>
            </a:extLst>
          </p:cNvPr>
          <p:cNvSpPr txBox="1"/>
          <p:nvPr/>
        </p:nvSpPr>
        <p:spPr>
          <a:xfrm>
            <a:off x="6030325" y="2990999"/>
            <a:ext cx="915635" cy="369332"/>
          </a:xfrm>
          <a:prstGeom prst="rect">
            <a:avLst/>
          </a:prstGeom>
          <a:noFill/>
          <a:ln>
            <a:solidFill>
              <a:srgbClr val="92D050"/>
            </a:solidFill>
          </a:ln>
        </p:spPr>
        <p:txBody>
          <a:bodyPr wrap="none" rtlCol="0">
            <a:spAutoFit/>
          </a:bodyPr>
          <a:lstStyle/>
          <a:p>
            <a:r>
              <a:rPr lang="en-US" dirty="0">
                <a:solidFill>
                  <a:srgbClr val="00B050"/>
                </a:solidFill>
              </a:rPr>
              <a:t>DN&lt;0&gt;</a:t>
            </a:r>
          </a:p>
        </p:txBody>
      </p:sp>
      <p:cxnSp>
        <p:nvCxnSpPr>
          <p:cNvPr id="15" name="Straight Arrow Connector 14">
            <a:extLst>
              <a:ext uri="{FF2B5EF4-FFF2-40B4-BE49-F238E27FC236}">
                <a16:creationId xmlns:a16="http://schemas.microsoft.com/office/drawing/2014/main" id="{C6B7AB0D-2AB6-CE6D-9846-BB99C67BE1FD}"/>
              </a:ext>
            </a:extLst>
          </p:cNvPr>
          <p:cNvCxnSpPr>
            <a:cxnSpLocks/>
          </p:cNvCxnSpPr>
          <p:nvPr/>
        </p:nvCxnSpPr>
        <p:spPr bwMode="auto">
          <a:xfrm flipH="1">
            <a:off x="6908802" y="3151084"/>
            <a:ext cx="1244598" cy="0"/>
          </a:xfrm>
          <a:prstGeom prst="straightConnector1">
            <a:avLst/>
          </a:prstGeom>
          <a:solidFill>
            <a:schemeClr val="accent1"/>
          </a:solidFill>
          <a:ln w="28575" cap="flat" cmpd="sng" algn="ctr">
            <a:solidFill>
              <a:srgbClr val="00B050"/>
            </a:solidFill>
            <a:prstDash val="solid"/>
            <a:round/>
            <a:headEnd type="oval" w="med" len="med"/>
            <a:tailEnd type="arrow" w="med" len="med"/>
          </a:ln>
          <a:effectLst/>
        </p:spPr>
      </p:cxnSp>
      <p:sp>
        <p:nvSpPr>
          <p:cNvPr id="4" name="Rectangle 3">
            <a:extLst>
              <a:ext uri="{FF2B5EF4-FFF2-40B4-BE49-F238E27FC236}">
                <a16:creationId xmlns:a16="http://schemas.microsoft.com/office/drawing/2014/main" id="{A7B28069-8F8C-F7C3-3BCF-A3B210F606E9}"/>
              </a:ext>
            </a:extLst>
          </p:cNvPr>
          <p:cNvSpPr/>
          <p:nvPr/>
        </p:nvSpPr>
        <p:spPr bwMode="auto">
          <a:xfrm>
            <a:off x="9887703" y="3581400"/>
            <a:ext cx="475497" cy="455614"/>
          </a:xfrm>
          <a:prstGeom prst="rect">
            <a:avLst/>
          </a:prstGeom>
          <a:solidFill>
            <a:srgbClr val="E8E8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3B989A7D-741D-E3CC-42D8-B9634DD5BE6B}"/>
              </a:ext>
            </a:extLst>
          </p:cNvPr>
          <p:cNvSpPr>
            <a:spLocks noGrp="1"/>
          </p:cNvSpPr>
          <p:nvPr>
            <p:ph type="title"/>
          </p:nvPr>
        </p:nvSpPr>
        <p:spPr/>
        <p:txBody>
          <a:bodyPr/>
          <a:lstStyle/>
          <a:p>
            <a:r>
              <a:rPr lang="en-US" dirty="0"/>
              <a:t>Countermeasure implementation?</a:t>
            </a:r>
          </a:p>
        </p:txBody>
      </p:sp>
    </p:spTree>
    <p:extLst>
      <p:ext uri="{BB962C8B-B14F-4D97-AF65-F5344CB8AC3E}">
        <p14:creationId xmlns:p14="http://schemas.microsoft.com/office/powerpoint/2010/main" val="42070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P spid="3" grpId="0" animBg="1"/>
      <p:bldP spid="13" grpId="0"/>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0AB9-1E96-1B10-2B1D-09F9D4B57A47}"/>
              </a:ext>
            </a:extLst>
          </p:cNvPr>
          <p:cNvSpPr>
            <a:spLocks noGrp="1"/>
          </p:cNvSpPr>
          <p:nvPr>
            <p:ph type="title"/>
          </p:nvPr>
        </p:nvSpPr>
        <p:spPr>
          <a:xfrm>
            <a:off x="0" y="15240"/>
            <a:ext cx="6477000" cy="1143000"/>
          </a:xfrm>
        </p:spPr>
        <p:txBody>
          <a:bodyPr/>
          <a:lstStyle/>
          <a:p>
            <a:r>
              <a:rPr lang="en-US" dirty="0"/>
              <a:t>Countermeasure  valuable?</a:t>
            </a:r>
          </a:p>
        </p:txBody>
      </p:sp>
      <p:sp>
        <p:nvSpPr>
          <p:cNvPr id="6" name="Content Placeholder 5">
            <a:extLst>
              <a:ext uri="{FF2B5EF4-FFF2-40B4-BE49-F238E27FC236}">
                <a16:creationId xmlns:a16="http://schemas.microsoft.com/office/drawing/2014/main" id="{21FCAF80-EE31-DD84-1D08-F74A1B0707AA}"/>
              </a:ext>
            </a:extLst>
          </p:cNvPr>
          <p:cNvSpPr>
            <a:spLocks noGrp="1"/>
          </p:cNvSpPr>
          <p:nvPr>
            <p:ph sz="half" idx="1"/>
          </p:nvPr>
        </p:nvSpPr>
        <p:spPr>
          <a:xfrm>
            <a:off x="152400" y="1509075"/>
            <a:ext cx="6146800" cy="4617090"/>
          </a:xfrm>
        </p:spPr>
        <p:txBody>
          <a:bodyPr/>
          <a:lstStyle/>
          <a:p>
            <a:r>
              <a:rPr lang="en-US" dirty="0">
                <a:highlight>
                  <a:srgbClr val="FF9999"/>
                </a:highlight>
              </a:rPr>
              <a:t>“old” </a:t>
            </a:r>
            <a:r>
              <a:rPr lang="en-US" dirty="0" err="1">
                <a:highlight>
                  <a:srgbClr val="FF9999"/>
                </a:highlight>
              </a:rPr>
              <a:t>postcorrection</a:t>
            </a:r>
            <a:r>
              <a:rPr lang="en-US" dirty="0">
                <a:highlight>
                  <a:srgbClr val="FF9999"/>
                </a:highlight>
              </a:rPr>
              <a:t> </a:t>
            </a:r>
            <a:r>
              <a:rPr lang="en-US" dirty="0"/>
              <a:t>means LSB increment or decrement</a:t>
            </a:r>
          </a:p>
          <a:p>
            <a:r>
              <a:rPr lang="en-US" dirty="0">
                <a:highlight>
                  <a:srgbClr val="CCFF66"/>
                </a:highlight>
              </a:rPr>
              <a:t>LSB½  increment/decrement </a:t>
            </a:r>
            <a:r>
              <a:rPr lang="en-US" dirty="0"/>
              <a:t>is assumed a better way.</a:t>
            </a:r>
          </a:p>
          <a:p>
            <a:r>
              <a:rPr lang="en-US" dirty="0"/>
              <a:t>Hypothesis: the same result is obtained </a:t>
            </a:r>
            <a:r>
              <a:rPr lang="en-US" dirty="0">
                <a:highlight>
                  <a:srgbClr val="FFFF99"/>
                </a:highlight>
              </a:rPr>
              <a:t>by copying the comparator output into the LSB?</a:t>
            </a:r>
          </a:p>
          <a:p>
            <a:endParaRPr lang="en-US" dirty="0"/>
          </a:p>
          <a:p>
            <a:endParaRPr lang="en-US" dirty="0"/>
          </a:p>
          <a:p>
            <a:r>
              <a:rPr lang="en-US" dirty="0"/>
              <a:t>Assuming that the LSB½ is the “best” or “most accurate” approach, then</a:t>
            </a:r>
          </a:p>
          <a:p>
            <a:r>
              <a:rPr lang="en-US" dirty="0">
                <a:highlight>
                  <a:srgbClr val="FF9999"/>
                </a:highlight>
              </a:rPr>
              <a:t>Old </a:t>
            </a:r>
            <a:r>
              <a:rPr lang="en-US" dirty="0" err="1">
                <a:highlight>
                  <a:srgbClr val="FF9999"/>
                </a:highlight>
              </a:rPr>
              <a:t>postcorrection</a:t>
            </a:r>
            <a:r>
              <a:rPr lang="en-US" dirty="0">
                <a:highlight>
                  <a:srgbClr val="FF9999"/>
                </a:highlight>
              </a:rPr>
              <a:t> </a:t>
            </a:r>
            <a:r>
              <a:rPr lang="en-US" dirty="0"/>
              <a:t>gives the same result in half the cases, 1 LSB difference in the other cases.</a:t>
            </a:r>
          </a:p>
          <a:p>
            <a:r>
              <a:rPr lang="en-US" dirty="0"/>
              <a:t>And just as well </a:t>
            </a:r>
            <a:r>
              <a:rPr lang="en-US" dirty="0">
                <a:highlight>
                  <a:srgbClr val="FFFF99"/>
                </a:highlight>
              </a:rPr>
              <a:t>copying the comparator output </a:t>
            </a:r>
            <a:r>
              <a:rPr lang="en-US" dirty="0"/>
              <a:t>gives the same result in half the cases, 1 LSB difference in the other cases.</a:t>
            </a:r>
          </a:p>
          <a:p>
            <a:endParaRPr lang="en-US" dirty="0"/>
          </a:p>
          <a:p>
            <a:endParaRPr lang="en-US" dirty="0"/>
          </a:p>
        </p:txBody>
      </p:sp>
      <p:sp>
        <p:nvSpPr>
          <p:cNvPr id="7" name="Content Placeholder 6">
            <a:extLst>
              <a:ext uri="{FF2B5EF4-FFF2-40B4-BE49-F238E27FC236}">
                <a16:creationId xmlns:a16="http://schemas.microsoft.com/office/drawing/2014/main" id="{C9D7DC6B-9D62-7B41-D9C9-DE2E15F942E7}"/>
              </a:ext>
            </a:extLst>
          </p:cNvPr>
          <p:cNvSpPr>
            <a:spLocks noGrp="1"/>
          </p:cNvSpPr>
          <p:nvPr>
            <p:ph sz="half" idx="2"/>
          </p:nvPr>
        </p:nvSpPr>
        <p:spPr>
          <a:xfrm>
            <a:off x="6197600" y="15240"/>
            <a:ext cx="6146800" cy="6110925"/>
          </a:xfrm>
        </p:spPr>
        <p:txBody>
          <a:bodyPr/>
          <a:lstStyle/>
          <a:p>
            <a:pPr>
              <a:tabLst>
                <a:tab pos="2419350" algn="l"/>
              </a:tabLst>
            </a:pPr>
            <a:r>
              <a:rPr lang="en-US" dirty="0">
                <a:highlight>
                  <a:srgbClr val="9191E3"/>
                </a:highlight>
                <a:latin typeface="Courier New" panose="02070309020205020404" pitchFamily="49" charset="0"/>
                <a:cs typeface="Courier New" panose="02070309020205020404" pitchFamily="49" charset="0"/>
              </a:rPr>
              <a:t>110001100111</a:t>
            </a:r>
            <a:r>
              <a:rPr lang="en-US" dirty="0">
                <a:latin typeface="Courier New" panose="02070309020205020404" pitchFamily="49" charset="0"/>
                <a:cs typeface="Courier New" panose="02070309020205020404" pitchFamily="49" charset="0"/>
              </a:rPr>
              <a:t>	←previous value</a:t>
            </a:r>
          </a:p>
          <a:p>
            <a:pPr>
              <a:tabLst>
                <a:tab pos="2419350" algn="l"/>
              </a:tabLst>
            </a:pPr>
            <a:r>
              <a:rPr lang="en-US" dirty="0">
                <a:highlight>
                  <a:srgbClr val="FF9999"/>
                </a:highlight>
                <a:latin typeface="Courier New" panose="02070309020205020404" pitchFamily="49" charset="0"/>
                <a:cs typeface="Courier New" panose="02070309020205020404" pitchFamily="49" charset="0"/>
              </a:rPr>
              <a:t>110001101000</a:t>
            </a:r>
            <a:r>
              <a:rPr lang="en-US" dirty="0">
                <a:latin typeface="Courier New" panose="02070309020205020404" pitchFamily="49" charset="0"/>
                <a:cs typeface="Courier New" panose="02070309020205020404" pitchFamily="49" charset="0"/>
              </a:rPr>
              <a:t>	←result LSB+1</a:t>
            </a:r>
            <a:endParaRPr lang="en-US" strike="sngStrike" dirty="0">
              <a:highlight>
                <a:srgbClr val="9191E3"/>
              </a:highlight>
              <a:latin typeface="Courier New" panose="02070309020205020404" pitchFamily="49" charset="0"/>
              <a:cs typeface="Courier New" panose="02070309020205020404" pitchFamily="49" charset="0"/>
            </a:endParaRPr>
          </a:p>
          <a:p>
            <a:pPr>
              <a:tabLst>
                <a:tab pos="2419350" algn="l"/>
              </a:tabLst>
            </a:pPr>
            <a:r>
              <a:rPr lang="en-US" dirty="0">
                <a:highlight>
                  <a:srgbClr val="CCFF66"/>
                </a:highlight>
                <a:latin typeface="Courier New" panose="02070309020205020404" pitchFamily="49" charset="0"/>
                <a:cs typeface="Courier New" panose="02070309020205020404" pitchFamily="49" charset="0"/>
              </a:rPr>
              <a:t>11000110011</a:t>
            </a:r>
            <a:r>
              <a:rPr lang="en-US" b="1" dirty="0">
                <a:highlight>
                  <a:srgbClr val="CCFF66"/>
                </a:highlight>
                <a:latin typeface="Courier New" panose="02070309020205020404" pitchFamily="49" charset="0"/>
                <a:cs typeface="Courier New" panose="02070309020205020404" pitchFamily="49" charset="0"/>
              </a:rPr>
              <a:t>1</a:t>
            </a:r>
            <a:r>
              <a:rPr lang="en-US" dirty="0">
                <a:solidFill>
                  <a:srgbClr val="FF0000"/>
                </a:solidFill>
                <a:highlight>
                  <a:srgbClr val="CCFF66"/>
                </a:highlight>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←result as if LSB½+1</a:t>
            </a:r>
          </a:p>
          <a:p>
            <a:pPr>
              <a:tabLst>
                <a:tab pos="2419350" algn="l"/>
              </a:tabLst>
            </a:pPr>
            <a:r>
              <a:rPr lang="en-US" dirty="0">
                <a:highlight>
                  <a:srgbClr val="FFFF99"/>
                </a:highlight>
                <a:latin typeface="Courier New" panose="02070309020205020404" pitchFamily="49" charset="0"/>
                <a:cs typeface="Courier New" panose="02070309020205020404" pitchFamily="49" charset="0"/>
              </a:rPr>
              <a:t>110001100111 </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←LSB=comparator outcome</a:t>
            </a:r>
          </a:p>
          <a:p>
            <a:pPr>
              <a:tabLst>
                <a:tab pos="2419350" algn="l"/>
              </a:tabLst>
            </a:pPr>
            <a:endParaRPr lang="en-US" strike="sngStrike" dirty="0">
              <a:latin typeface="Courier New" panose="02070309020205020404" pitchFamily="49" charset="0"/>
              <a:cs typeface="Courier New" panose="02070309020205020404" pitchFamily="49" charset="0"/>
            </a:endParaRPr>
          </a:p>
          <a:p>
            <a:pPr>
              <a:tabLst>
                <a:tab pos="2419350" algn="l"/>
              </a:tabLst>
            </a:pPr>
            <a:r>
              <a:rPr lang="en-US" dirty="0">
                <a:highlight>
                  <a:srgbClr val="9191E3"/>
                </a:highlight>
                <a:latin typeface="Courier New" panose="02070309020205020404" pitchFamily="49" charset="0"/>
                <a:cs typeface="Courier New" panose="02070309020205020404" pitchFamily="49" charset="0"/>
              </a:rPr>
              <a:t>110001100111</a:t>
            </a:r>
            <a:r>
              <a:rPr lang="en-US" dirty="0">
                <a:latin typeface="Courier New" panose="02070309020205020404" pitchFamily="49" charset="0"/>
                <a:cs typeface="Courier New" panose="02070309020205020404" pitchFamily="49" charset="0"/>
              </a:rPr>
              <a:t>	←previous value</a:t>
            </a:r>
          </a:p>
          <a:p>
            <a:pPr>
              <a:tabLst>
                <a:tab pos="2419350" algn="l"/>
              </a:tabLst>
            </a:pPr>
            <a:r>
              <a:rPr lang="en-US" dirty="0">
                <a:highlight>
                  <a:srgbClr val="FF9999"/>
                </a:highlight>
                <a:latin typeface="Courier New" panose="02070309020205020404" pitchFamily="49" charset="0"/>
                <a:cs typeface="Courier New" panose="02070309020205020404" pitchFamily="49" charset="0"/>
              </a:rPr>
              <a:t>110001100110</a:t>
            </a:r>
            <a:r>
              <a:rPr lang="en-US" dirty="0">
                <a:latin typeface="Courier New" panose="02070309020205020404" pitchFamily="49" charset="0"/>
                <a:cs typeface="Courier New" panose="02070309020205020404" pitchFamily="49" charset="0"/>
              </a:rPr>
              <a:t>	←result LSB-1</a:t>
            </a:r>
            <a:endParaRPr lang="en-US" strike="sngStrike" dirty="0">
              <a:highlight>
                <a:srgbClr val="9191E3"/>
              </a:highlight>
              <a:latin typeface="Courier New" panose="02070309020205020404" pitchFamily="49" charset="0"/>
              <a:cs typeface="Courier New" panose="02070309020205020404" pitchFamily="49" charset="0"/>
            </a:endParaRPr>
          </a:p>
          <a:p>
            <a:pPr>
              <a:tabLst>
                <a:tab pos="2419350" algn="l"/>
              </a:tabLst>
            </a:pPr>
            <a:r>
              <a:rPr lang="en-US" dirty="0">
                <a:highlight>
                  <a:srgbClr val="CCFF66"/>
                </a:highlight>
                <a:latin typeface="Courier New" panose="02070309020205020404" pitchFamily="49" charset="0"/>
                <a:cs typeface="Courier New" panose="02070309020205020404" pitchFamily="49" charset="0"/>
              </a:rPr>
              <a:t>11000110011</a:t>
            </a:r>
            <a:r>
              <a:rPr lang="en-US" b="1" dirty="0">
                <a:highlight>
                  <a:srgbClr val="CCFF66"/>
                </a:highlight>
                <a:latin typeface="Courier New" panose="02070309020205020404" pitchFamily="49" charset="0"/>
                <a:cs typeface="Courier New" panose="02070309020205020404" pitchFamily="49" charset="0"/>
              </a:rPr>
              <a:t>0</a:t>
            </a:r>
            <a:r>
              <a:rPr lang="en-US" dirty="0">
                <a:solidFill>
                  <a:srgbClr val="FF0000"/>
                </a:solidFill>
                <a:highlight>
                  <a:srgbClr val="CCFF66"/>
                </a:highlight>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←result as if LSB½-1</a:t>
            </a:r>
          </a:p>
          <a:p>
            <a:pPr>
              <a:tabLst>
                <a:tab pos="2419350" algn="l"/>
              </a:tabLst>
            </a:pPr>
            <a:r>
              <a:rPr lang="en-US" dirty="0">
                <a:highlight>
                  <a:srgbClr val="FFFF99"/>
                </a:highlight>
                <a:latin typeface="Courier New" panose="02070309020205020404" pitchFamily="49" charset="0"/>
                <a:cs typeface="Courier New" panose="02070309020205020404" pitchFamily="49" charset="0"/>
              </a:rPr>
              <a:t>110001100110 </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←LSB=comparator outcome</a:t>
            </a:r>
            <a:endParaRPr lang="en-US" strike="sngStrike" dirty="0">
              <a:latin typeface="Courier New" panose="02070309020205020404" pitchFamily="49" charset="0"/>
              <a:cs typeface="Courier New" panose="02070309020205020404" pitchFamily="49" charset="0"/>
            </a:endParaRPr>
          </a:p>
          <a:p>
            <a:pPr>
              <a:tabLst>
                <a:tab pos="2419350" algn="l"/>
              </a:tabLst>
            </a:pPr>
            <a:endParaRPr lang="en-US" strike="sngStrike" dirty="0">
              <a:latin typeface="Courier New" panose="02070309020205020404" pitchFamily="49" charset="0"/>
              <a:cs typeface="Courier New" panose="02070309020205020404" pitchFamily="49" charset="0"/>
            </a:endParaRPr>
          </a:p>
          <a:p>
            <a:pPr>
              <a:tabLst>
                <a:tab pos="2419350" algn="l"/>
              </a:tabLst>
            </a:pPr>
            <a:r>
              <a:rPr lang="en-US" dirty="0">
                <a:highlight>
                  <a:srgbClr val="9191E3"/>
                </a:highlight>
                <a:latin typeface="Courier New" panose="02070309020205020404" pitchFamily="49" charset="0"/>
                <a:cs typeface="Courier New" panose="02070309020205020404" pitchFamily="49" charset="0"/>
              </a:rPr>
              <a:t>110001101000</a:t>
            </a:r>
            <a:r>
              <a:rPr lang="en-US" dirty="0">
                <a:latin typeface="Courier New" panose="02070309020205020404" pitchFamily="49" charset="0"/>
                <a:cs typeface="Courier New" panose="02070309020205020404" pitchFamily="49" charset="0"/>
              </a:rPr>
              <a:t>	←previous value</a:t>
            </a:r>
          </a:p>
          <a:p>
            <a:pPr>
              <a:tabLst>
                <a:tab pos="2419350" algn="l"/>
              </a:tabLst>
            </a:pPr>
            <a:r>
              <a:rPr lang="en-US" dirty="0">
                <a:highlight>
                  <a:srgbClr val="FF9999"/>
                </a:highlight>
                <a:latin typeface="Courier New" panose="02070309020205020404" pitchFamily="49" charset="0"/>
                <a:cs typeface="Courier New" panose="02070309020205020404" pitchFamily="49" charset="0"/>
              </a:rPr>
              <a:t>110001101001</a:t>
            </a:r>
            <a:r>
              <a:rPr lang="en-US" dirty="0">
                <a:latin typeface="Courier New" panose="02070309020205020404" pitchFamily="49" charset="0"/>
                <a:cs typeface="Courier New" panose="02070309020205020404" pitchFamily="49" charset="0"/>
              </a:rPr>
              <a:t>	←result LSB+1</a:t>
            </a:r>
            <a:endParaRPr lang="en-US" strike="sngStrike" dirty="0">
              <a:highlight>
                <a:srgbClr val="9191E3"/>
              </a:highlight>
              <a:latin typeface="Courier New" panose="02070309020205020404" pitchFamily="49" charset="0"/>
              <a:cs typeface="Courier New" panose="02070309020205020404" pitchFamily="49" charset="0"/>
            </a:endParaRPr>
          </a:p>
          <a:p>
            <a:pPr>
              <a:tabLst>
                <a:tab pos="2419350" algn="l"/>
              </a:tabLst>
            </a:pPr>
            <a:r>
              <a:rPr lang="en-US" dirty="0">
                <a:highlight>
                  <a:srgbClr val="CCFF66"/>
                </a:highlight>
                <a:latin typeface="Courier New" panose="02070309020205020404" pitchFamily="49" charset="0"/>
                <a:cs typeface="Courier New" panose="02070309020205020404" pitchFamily="49" charset="0"/>
              </a:rPr>
              <a:t>11000110100</a:t>
            </a:r>
            <a:r>
              <a:rPr lang="en-US" b="1" dirty="0">
                <a:highlight>
                  <a:srgbClr val="CCFF66"/>
                </a:highlight>
                <a:latin typeface="Courier New" panose="02070309020205020404" pitchFamily="49" charset="0"/>
                <a:cs typeface="Courier New" panose="02070309020205020404" pitchFamily="49" charset="0"/>
              </a:rPr>
              <a:t>0</a:t>
            </a:r>
            <a:r>
              <a:rPr lang="en-US" dirty="0">
                <a:solidFill>
                  <a:srgbClr val="FF0000"/>
                </a:solidFill>
                <a:highlight>
                  <a:srgbClr val="CCFF66"/>
                </a:highlight>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←result as if LSB½+1</a:t>
            </a:r>
          </a:p>
          <a:p>
            <a:pPr>
              <a:tabLst>
                <a:tab pos="2419350" algn="l"/>
              </a:tabLst>
            </a:pPr>
            <a:r>
              <a:rPr lang="en-US" dirty="0">
                <a:highlight>
                  <a:srgbClr val="FFFF99"/>
                </a:highlight>
                <a:latin typeface="Courier New" panose="02070309020205020404" pitchFamily="49" charset="0"/>
                <a:cs typeface="Courier New" panose="02070309020205020404" pitchFamily="49" charset="0"/>
              </a:rPr>
              <a:t>11000110100</a:t>
            </a:r>
            <a:r>
              <a:rPr lang="en-US" b="1" dirty="0">
                <a:highlight>
                  <a:srgbClr val="FFFF99"/>
                </a:highlight>
                <a:latin typeface="Courier New" panose="02070309020205020404" pitchFamily="49" charset="0"/>
                <a:cs typeface="Courier New" panose="02070309020205020404" pitchFamily="49" charset="0"/>
              </a:rPr>
              <a:t>1</a:t>
            </a:r>
            <a:r>
              <a:rPr lang="en-US" dirty="0">
                <a:highlight>
                  <a:srgbClr val="FFFF99"/>
                </a:highlight>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←LSB=comparator outcome</a:t>
            </a:r>
            <a:endParaRPr lang="en-US" strike="sngStrike" dirty="0">
              <a:latin typeface="Courier New" panose="02070309020205020404" pitchFamily="49" charset="0"/>
              <a:cs typeface="Courier New" panose="02070309020205020404" pitchFamily="49" charset="0"/>
            </a:endParaRPr>
          </a:p>
          <a:p>
            <a:pPr>
              <a:tabLst>
                <a:tab pos="2419350" algn="l"/>
              </a:tabLst>
            </a:pPr>
            <a:endParaRPr lang="en-US" strike="sngStrike" dirty="0">
              <a:latin typeface="Courier New" panose="02070309020205020404" pitchFamily="49" charset="0"/>
              <a:cs typeface="Courier New" panose="02070309020205020404" pitchFamily="49" charset="0"/>
            </a:endParaRPr>
          </a:p>
          <a:p>
            <a:pPr>
              <a:tabLst>
                <a:tab pos="2419350" algn="l"/>
              </a:tabLst>
            </a:pPr>
            <a:r>
              <a:rPr lang="en-US" dirty="0">
                <a:highlight>
                  <a:srgbClr val="9191E3"/>
                </a:highlight>
                <a:latin typeface="Courier New" panose="02070309020205020404" pitchFamily="49" charset="0"/>
                <a:cs typeface="Courier New" panose="02070309020205020404" pitchFamily="49" charset="0"/>
              </a:rPr>
              <a:t>110001101000</a:t>
            </a:r>
            <a:r>
              <a:rPr lang="en-US" dirty="0">
                <a:latin typeface="Courier New" panose="02070309020205020404" pitchFamily="49" charset="0"/>
                <a:cs typeface="Courier New" panose="02070309020205020404" pitchFamily="49" charset="0"/>
              </a:rPr>
              <a:t>	←previous value</a:t>
            </a:r>
          </a:p>
          <a:p>
            <a:pPr>
              <a:tabLst>
                <a:tab pos="2419350" algn="l"/>
              </a:tabLst>
            </a:pPr>
            <a:r>
              <a:rPr lang="en-US" dirty="0">
                <a:highlight>
                  <a:srgbClr val="FF9999"/>
                </a:highlight>
                <a:latin typeface="Courier New" panose="02070309020205020404" pitchFamily="49" charset="0"/>
                <a:cs typeface="Courier New" panose="02070309020205020404" pitchFamily="49" charset="0"/>
              </a:rPr>
              <a:t>110001100111</a:t>
            </a:r>
            <a:r>
              <a:rPr lang="en-US" dirty="0">
                <a:latin typeface="Courier New" panose="02070309020205020404" pitchFamily="49" charset="0"/>
                <a:cs typeface="Courier New" panose="02070309020205020404" pitchFamily="49" charset="0"/>
              </a:rPr>
              <a:t>	←result LSB+1</a:t>
            </a:r>
            <a:endParaRPr lang="en-US" strike="sngStrike" dirty="0">
              <a:highlight>
                <a:srgbClr val="9191E3"/>
              </a:highlight>
              <a:latin typeface="Courier New" panose="02070309020205020404" pitchFamily="49" charset="0"/>
              <a:cs typeface="Courier New" panose="02070309020205020404" pitchFamily="49" charset="0"/>
            </a:endParaRPr>
          </a:p>
          <a:p>
            <a:pPr>
              <a:tabLst>
                <a:tab pos="2419350" algn="l"/>
              </a:tabLst>
            </a:pPr>
            <a:r>
              <a:rPr lang="en-US" dirty="0">
                <a:highlight>
                  <a:srgbClr val="CCFF66"/>
                </a:highlight>
                <a:latin typeface="Courier New" panose="02070309020205020404" pitchFamily="49" charset="0"/>
                <a:cs typeface="Courier New" panose="02070309020205020404" pitchFamily="49" charset="0"/>
              </a:rPr>
              <a:t>11000110011</a:t>
            </a:r>
            <a:r>
              <a:rPr lang="en-US" b="1" dirty="0">
                <a:highlight>
                  <a:srgbClr val="CCFF66"/>
                </a:highlight>
                <a:latin typeface="Courier New" panose="02070309020205020404" pitchFamily="49" charset="0"/>
                <a:cs typeface="Courier New" panose="02070309020205020404" pitchFamily="49" charset="0"/>
              </a:rPr>
              <a:t>1</a:t>
            </a:r>
            <a:r>
              <a:rPr lang="en-US" dirty="0">
                <a:solidFill>
                  <a:srgbClr val="FF0000"/>
                </a:solidFill>
                <a:highlight>
                  <a:srgbClr val="CCFF66"/>
                </a:highlight>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←result as if LSB½-1</a:t>
            </a:r>
          </a:p>
          <a:p>
            <a:pPr>
              <a:tabLst>
                <a:tab pos="2419350" algn="l"/>
              </a:tabLst>
            </a:pPr>
            <a:r>
              <a:rPr lang="en-US" dirty="0">
                <a:highlight>
                  <a:srgbClr val="FFFF99"/>
                </a:highlight>
                <a:latin typeface="Courier New" panose="02070309020205020404" pitchFamily="49" charset="0"/>
                <a:cs typeface="Courier New" panose="02070309020205020404" pitchFamily="49" charset="0"/>
              </a:rPr>
              <a:t>11000110100</a:t>
            </a:r>
            <a:r>
              <a:rPr lang="en-US" b="1" dirty="0">
                <a:highlight>
                  <a:srgbClr val="FFFF99"/>
                </a:highlight>
                <a:latin typeface="Courier New" panose="02070309020205020404" pitchFamily="49" charset="0"/>
                <a:cs typeface="Courier New" panose="02070309020205020404" pitchFamily="49" charset="0"/>
              </a:rPr>
              <a:t>0</a:t>
            </a:r>
            <a:r>
              <a:rPr lang="en-US" dirty="0">
                <a:highlight>
                  <a:srgbClr val="FFFF99"/>
                </a:highlight>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←LSB=comparator outcome</a:t>
            </a:r>
            <a:endParaRPr lang="en-US" strike="sngStrike" dirty="0">
              <a:latin typeface="Courier New" panose="02070309020205020404" pitchFamily="49" charset="0"/>
              <a:cs typeface="Courier New" panose="02070309020205020404" pitchFamily="49" charset="0"/>
            </a:endParaRPr>
          </a:p>
          <a:p>
            <a:pPr>
              <a:tabLst>
                <a:tab pos="2419350" algn="l"/>
              </a:tabLst>
            </a:pPr>
            <a:endParaRPr lang="en-US" strike="sngStrike"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F63AB32B-2501-22B3-8B64-AAED98CC4319}"/>
              </a:ext>
            </a:extLst>
          </p:cNvPr>
          <p:cNvSpPr>
            <a:spLocks noGrp="1"/>
          </p:cNvSpPr>
          <p:nvPr>
            <p:ph type="ftr" sz="quarter" idx="11"/>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9D995073-3FA9-5E93-2AA8-B1DF0CCC0CE4}"/>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71</a:t>
            </a:fld>
            <a:endParaRPr lang="en-US" kern="0" dirty="0"/>
          </a:p>
        </p:txBody>
      </p:sp>
      <p:sp>
        <p:nvSpPr>
          <p:cNvPr id="3" name="Arrow: Right 2">
            <a:extLst>
              <a:ext uri="{FF2B5EF4-FFF2-40B4-BE49-F238E27FC236}">
                <a16:creationId xmlns:a16="http://schemas.microsoft.com/office/drawing/2014/main" id="{91A93268-66E6-C427-A259-03C83DC2846D}"/>
              </a:ext>
            </a:extLst>
          </p:cNvPr>
          <p:cNvSpPr/>
          <p:nvPr/>
        </p:nvSpPr>
        <p:spPr bwMode="auto">
          <a:xfrm>
            <a:off x="990600" y="5535561"/>
            <a:ext cx="4114800" cy="1142999"/>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C00000"/>
                </a:solidFill>
              </a:rPr>
              <a:t>Thus, apart from removing the odd/even, this countermeasure has no added value. </a:t>
            </a:r>
          </a:p>
        </p:txBody>
      </p:sp>
    </p:spTree>
    <p:extLst>
      <p:ext uri="{BB962C8B-B14F-4D97-AF65-F5344CB8AC3E}">
        <p14:creationId xmlns:p14="http://schemas.microsoft.com/office/powerpoint/2010/main" val="324745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17" end="1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B09DC-0481-95E3-F4F6-2764AA6A34B8}"/>
              </a:ext>
            </a:extLst>
          </p:cNvPr>
          <p:cNvSpPr>
            <a:spLocks noGrp="1"/>
          </p:cNvSpPr>
          <p:nvPr>
            <p:ph type="title"/>
          </p:nvPr>
        </p:nvSpPr>
        <p:spPr>
          <a:xfrm>
            <a:off x="17416" y="0"/>
            <a:ext cx="12860383" cy="1143000"/>
          </a:xfrm>
        </p:spPr>
        <p:txBody>
          <a:bodyPr/>
          <a:lstStyle/>
          <a:p>
            <a:r>
              <a:rPr lang="en-US" dirty="0"/>
              <a:t>Solve odd/even in extra ½ conversion</a:t>
            </a:r>
            <a:r>
              <a:rPr lang="en-US" sz="1800" dirty="0"/>
              <a:t> </a:t>
            </a:r>
            <a:r>
              <a:rPr lang="en-US" sz="1800" dirty="0" err="1"/>
              <a:t>onlyup</a:t>
            </a:r>
            <a:r>
              <a:rPr lang="en-US" sz="1800" dirty="0"/>
              <a:t>/</a:t>
            </a:r>
            <a:r>
              <a:rPr lang="en-US" sz="1800" dirty="0" err="1"/>
              <a:t>onlydown</a:t>
            </a:r>
            <a:endParaRPr lang="en-US" sz="1800" dirty="0"/>
          </a:p>
        </p:txBody>
      </p:sp>
      <p:sp>
        <p:nvSpPr>
          <p:cNvPr id="7" name="Content Placeholder 6">
            <a:extLst>
              <a:ext uri="{FF2B5EF4-FFF2-40B4-BE49-F238E27FC236}">
                <a16:creationId xmlns:a16="http://schemas.microsoft.com/office/drawing/2014/main" id="{C88E6233-1A6F-19B4-E794-58D0EDAB2F75}"/>
              </a:ext>
            </a:extLst>
          </p:cNvPr>
          <p:cNvSpPr>
            <a:spLocks noGrp="1"/>
          </p:cNvSpPr>
          <p:nvPr>
            <p:ph idx="1"/>
          </p:nvPr>
        </p:nvSpPr>
        <p:spPr>
          <a:xfrm>
            <a:off x="228600" y="914400"/>
            <a:ext cx="4572000" cy="5715000"/>
          </a:xfrm>
        </p:spPr>
        <p:txBody>
          <a:bodyPr/>
          <a:lstStyle/>
          <a:p>
            <a:r>
              <a:rPr lang="en-US" dirty="0"/>
              <a:t>Shown here: after the “normal” +/-1LSB conversion,</a:t>
            </a:r>
          </a:p>
          <a:p>
            <a:r>
              <a:rPr lang="en-US" dirty="0"/>
              <a:t>We do one next comparison, but allow only the LSB to increment, or stay the same.</a:t>
            </a:r>
          </a:p>
          <a:p>
            <a:endParaRPr lang="en-US" dirty="0"/>
          </a:p>
          <a:p>
            <a:r>
              <a:rPr lang="en-US" dirty="0"/>
              <a:t>The result is equivalent to +/- LSB½ (apart from 1 LSB offset).  (PS in fact only decrement would be better)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Thus, in total for a 12bit ADC there are </a:t>
            </a:r>
            <a:r>
              <a:rPr lang="en-US" b="1" dirty="0"/>
              <a:t>13</a:t>
            </a:r>
            <a:r>
              <a:rPr lang="en-US" dirty="0"/>
              <a:t> comparisons. </a:t>
            </a:r>
          </a:p>
        </p:txBody>
      </p:sp>
      <p:sp>
        <p:nvSpPr>
          <p:cNvPr id="5" name="Footer Placeholder 4">
            <a:extLst>
              <a:ext uri="{FF2B5EF4-FFF2-40B4-BE49-F238E27FC236}">
                <a16:creationId xmlns:a16="http://schemas.microsoft.com/office/drawing/2014/main" id="{FCE147BB-E534-A010-C402-F519ED804552}"/>
              </a:ext>
            </a:extLst>
          </p:cNvPr>
          <p:cNvSpPr>
            <a:spLocks noGrp="1"/>
          </p:cNvSpPr>
          <p:nvPr>
            <p:ph type="ftr" sz="quarter" idx="3"/>
          </p:nvPr>
        </p:nvSpPr>
        <p:spPr/>
        <p:txBody>
          <a:bodyPr/>
          <a:lstStyle/>
          <a:p>
            <a:pPr fontAlgn="auto">
              <a:spcBef>
                <a:spcPts val="0"/>
              </a:spcBef>
              <a:spcAft>
                <a:spcPts val="0"/>
              </a:spcAft>
              <a:defRPr/>
            </a:pPr>
            <a:r>
              <a:rPr lang="fr-FR" kern="0" dirty="0"/>
              <a:t>SARADC</a:t>
            </a:r>
            <a:endParaRPr lang="en-US" kern="0" dirty="0"/>
          </a:p>
        </p:txBody>
      </p:sp>
      <p:sp>
        <p:nvSpPr>
          <p:cNvPr id="6" name="Slide Number Placeholder 5">
            <a:extLst>
              <a:ext uri="{FF2B5EF4-FFF2-40B4-BE49-F238E27FC236}">
                <a16:creationId xmlns:a16="http://schemas.microsoft.com/office/drawing/2014/main" id="{B58C8D26-3542-9F5B-6780-93BB77393AE4}"/>
              </a:ext>
            </a:extLst>
          </p:cNvPr>
          <p:cNvSpPr>
            <a:spLocks noGrp="1"/>
          </p:cNvSpPr>
          <p:nvPr>
            <p:ph type="sldNum" sz="quarter" idx="4"/>
          </p:nvPr>
        </p:nvSpPr>
        <p:spPr/>
        <p:txBody>
          <a:bodyPr/>
          <a:lstStyle/>
          <a:p>
            <a:pPr fontAlgn="auto">
              <a:spcBef>
                <a:spcPts val="0"/>
              </a:spcBef>
              <a:spcAft>
                <a:spcPts val="0"/>
              </a:spcAft>
              <a:defRPr/>
            </a:pPr>
            <a:fld id="{E211E93F-8089-4880-AF7C-EBAB87F21834}" type="slidenum">
              <a:rPr lang="en-US" kern="0" smtClean="0"/>
              <a:pPr fontAlgn="auto">
                <a:spcBef>
                  <a:spcPts val="0"/>
                </a:spcBef>
                <a:spcAft>
                  <a:spcPts val="0"/>
                </a:spcAft>
                <a:defRPr/>
              </a:pPr>
              <a:t>72</a:t>
            </a:fld>
            <a:endParaRPr lang="en-US" kern="0" dirty="0"/>
          </a:p>
        </p:txBody>
      </p:sp>
      <p:sp>
        <p:nvSpPr>
          <p:cNvPr id="10" name="Content Placeholder 6">
            <a:extLst>
              <a:ext uri="{FF2B5EF4-FFF2-40B4-BE49-F238E27FC236}">
                <a16:creationId xmlns:a16="http://schemas.microsoft.com/office/drawing/2014/main" id="{241859CA-982D-DDBF-6F06-270BB8672E0F}"/>
              </a:ext>
            </a:extLst>
          </p:cNvPr>
          <p:cNvSpPr txBox="1">
            <a:spLocks/>
          </p:cNvSpPr>
          <p:nvPr/>
        </p:nvSpPr>
        <p:spPr bwMode="auto">
          <a:xfrm>
            <a:off x="6342017" y="754538"/>
            <a:ext cx="6078583" cy="6110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400" kern="1200" smtClean="0">
                <a:solidFill>
                  <a:schemeClr val="accent2">
                    <a:lumMod val="60000"/>
                    <a:lumOff val="40000"/>
                  </a:schemeClr>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tabLst>
                <a:tab pos="2419350" algn="l"/>
              </a:tabLst>
            </a:pPr>
            <a:r>
              <a:rPr lang="en-US" dirty="0">
                <a:highlight>
                  <a:srgbClr val="9191E3"/>
                </a:highlight>
                <a:latin typeface="Courier New" panose="02070309020205020404" pitchFamily="49" charset="0"/>
                <a:cs typeface="Courier New" panose="02070309020205020404" pitchFamily="49" charset="0"/>
              </a:rPr>
              <a:t>110001100111</a:t>
            </a:r>
            <a:r>
              <a:rPr lang="en-US" dirty="0">
                <a:latin typeface="Courier New" panose="02070309020205020404" pitchFamily="49" charset="0"/>
                <a:cs typeface="Courier New" panose="02070309020205020404" pitchFamily="49" charset="0"/>
              </a:rPr>
              <a:t>	←previous value</a:t>
            </a:r>
          </a:p>
          <a:p>
            <a:pPr>
              <a:tabLst>
                <a:tab pos="2419350" algn="l"/>
              </a:tabLst>
            </a:pPr>
            <a:r>
              <a:rPr lang="en-US" dirty="0">
                <a:highlight>
                  <a:srgbClr val="FF9999"/>
                </a:highlight>
                <a:latin typeface="Courier New" panose="02070309020205020404" pitchFamily="49" charset="0"/>
                <a:cs typeface="Courier New" panose="02070309020205020404" pitchFamily="49" charset="0"/>
              </a:rPr>
              <a:t>110001101000</a:t>
            </a:r>
            <a:r>
              <a:rPr lang="en-US" dirty="0">
                <a:latin typeface="Courier New" panose="02070309020205020404" pitchFamily="49" charset="0"/>
                <a:cs typeface="Courier New" panose="02070309020205020404" pitchFamily="49" charset="0"/>
              </a:rPr>
              <a:t>	←result LSB+1</a:t>
            </a:r>
            <a:endParaRPr lang="en-US" strike="sngStrike" dirty="0">
              <a:highlight>
                <a:srgbClr val="9191E3"/>
              </a:highlight>
              <a:latin typeface="Courier New" panose="02070309020205020404" pitchFamily="49" charset="0"/>
              <a:cs typeface="Courier New" panose="02070309020205020404" pitchFamily="49" charset="0"/>
            </a:endParaRPr>
          </a:p>
          <a:p>
            <a:pPr>
              <a:tabLst>
                <a:tab pos="2419350" algn="l"/>
              </a:tabLst>
            </a:pPr>
            <a:r>
              <a:rPr lang="en-US" dirty="0">
                <a:highlight>
                  <a:srgbClr val="CCFF66"/>
                </a:highlight>
                <a:latin typeface="Courier New" panose="02070309020205020404" pitchFamily="49" charset="0"/>
                <a:cs typeface="Courier New" panose="02070309020205020404" pitchFamily="49" charset="0"/>
              </a:rPr>
              <a:t>11000110011</a:t>
            </a:r>
            <a:r>
              <a:rPr lang="en-US" b="1" dirty="0">
                <a:highlight>
                  <a:srgbClr val="CCFF66"/>
                </a:highlight>
                <a:latin typeface="Courier New" panose="02070309020205020404" pitchFamily="49" charset="0"/>
                <a:cs typeface="Courier New" panose="02070309020205020404" pitchFamily="49" charset="0"/>
              </a:rPr>
              <a:t>1</a:t>
            </a:r>
            <a:r>
              <a:rPr lang="en-US" dirty="0">
                <a:solidFill>
                  <a:srgbClr val="FF0000"/>
                </a:solidFill>
                <a:highlight>
                  <a:srgbClr val="CCFF66"/>
                </a:highlight>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←result as if LSB½+1</a:t>
            </a:r>
          </a:p>
          <a:p>
            <a:pPr>
              <a:tabLst>
                <a:tab pos="2419350" algn="l"/>
              </a:tabLst>
            </a:pPr>
            <a:r>
              <a:rPr lang="en-US" dirty="0">
                <a:highlight>
                  <a:srgbClr val="FFFF99"/>
                </a:highlight>
                <a:latin typeface="Courier New" panose="02070309020205020404" pitchFamily="49" charset="0"/>
                <a:cs typeface="Courier New" panose="02070309020205020404" pitchFamily="49" charset="0"/>
              </a:rPr>
              <a:t>110001100111 </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←LSB=comparator outcome</a:t>
            </a:r>
          </a:p>
          <a:p>
            <a:pPr>
              <a:tabLst>
                <a:tab pos="2419350" algn="l"/>
              </a:tabLst>
            </a:pPr>
            <a:r>
              <a:rPr lang="en-US" dirty="0">
                <a:solidFill>
                  <a:schemeClr val="tx1"/>
                </a:solidFill>
                <a:highlight>
                  <a:srgbClr val="FF9999"/>
                </a:highlight>
                <a:latin typeface="Courier New" panose="02070309020205020404" pitchFamily="49" charset="0"/>
                <a:cs typeface="Courier New" panose="02070309020205020404" pitchFamily="49" charset="0"/>
              </a:rPr>
              <a:t>110001101000</a:t>
            </a:r>
            <a:r>
              <a:rPr lang="en-US" dirty="0">
                <a:solidFill>
                  <a:schemeClr val="tx1"/>
                </a:solidFill>
                <a:latin typeface="Courier New" panose="02070309020205020404" pitchFamily="49" charset="0"/>
                <a:cs typeface="Courier New" panose="02070309020205020404" pitchFamily="49" charset="0"/>
              </a:rPr>
              <a:t>	←result LSB+1</a:t>
            </a:r>
            <a:endParaRPr lang="en-US" strike="sngStrike" dirty="0">
              <a:solidFill>
                <a:schemeClr val="tx1"/>
              </a:solidFill>
              <a:highlight>
                <a:srgbClr val="9191E3"/>
              </a:highlight>
              <a:latin typeface="Courier New" panose="02070309020205020404" pitchFamily="49" charset="0"/>
              <a:cs typeface="Courier New" panose="02070309020205020404" pitchFamily="49" charset="0"/>
            </a:endParaRPr>
          </a:p>
          <a:p>
            <a:pPr>
              <a:tabLst>
                <a:tab pos="2419350" algn="l"/>
              </a:tabLst>
            </a:pPr>
            <a:endParaRPr lang="en-US" dirty="0">
              <a:latin typeface="Courier New" panose="02070309020205020404" pitchFamily="49" charset="0"/>
              <a:cs typeface="Courier New" panose="02070309020205020404" pitchFamily="49" charset="0"/>
            </a:endParaRPr>
          </a:p>
          <a:p>
            <a:pPr>
              <a:tabLst>
                <a:tab pos="2419350" algn="l"/>
              </a:tabLst>
            </a:pPr>
            <a:endParaRPr lang="en-US" strike="sngStrike" dirty="0">
              <a:latin typeface="Courier New" panose="02070309020205020404" pitchFamily="49" charset="0"/>
              <a:cs typeface="Courier New" panose="02070309020205020404" pitchFamily="49" charset="0"/>
            </a:endParaRPr>
          </a:p>
          <a:p>
            <a:pPr>
              <a:tabLst>
                <a:tab pos="2419350" algn="l"/>
              </a:tabLst>
            </a:pPr>
            <a:r>
              <a:rPr lang="en-US" dirty="0">
                <a:highlight>
                  <a:srgbClr val="9191E3"/>
                </a:highlight>
                <a:latin typeface="Courier New" panose="02070309020205020404" pitchFamily="49" charset="0"/>
                <a:cs typeface="Courier New" panose="02070309020205020404" pitchFamily="49" charset="0"/>
              </a:rPr>
              <a:t>110001100111</a:t>
            </a:r>
            <a:r>
              <a:rPr lang="en-US" dirty="0">
                <a:latin typeface="Courier New" panose="02070309020205020404" pitchFamily="49" charset="0"/>
                <a:cs typeface="Courier New" panose="02070309020205020404" pitchFamily="49" charset="0"/>
              </a:rPr>
              <a:t>	←previous value</a:t>
            </a:r>
          </a:p>
          <a:p>
            <a:pPr>
              <a:tabLst>
                <a:tab pos="2419350" algn="l"/>
              </a:tabLst>
            </a:pPr>
            <a:r>
              <a:rPr lang="en-US" dirty="0">
                <a:highlight>
                  <a:srgbClr val="FF9999"/>
                </a:highlight>
                <a:latin typeface="Courier New" panose="02070309020205020404" pitchFamily="49" charset="0"/>
                <a:cs typeface="Courier New" panose="02070309020205020404" pitchFamily="49" charset="0"/>
              </a:rPr>
              <a:t>110001100110</a:t>
            </a:r>
            <a:r>
              <a:rPr lang="en-US" dirty="0">
                <a:latin typeface="Courier New" panose="02070309020205020404" pitchFamily="49" charset="0"/>
                <a:cs typeface="Courier New" panose="02070309020205020404" pitchFamily="49" charset="0"/>
              </a:rPr>
              <a:t>	←result LSB-1</a:t>
            </a:r>
            <a:endParaRPr lang="en-US" strike="sngStrike" dirty="0">
              <a:highlight>
                <a:srgbClr val="9191E3"/>
              </a:highlight>
              <a:latin typeface="Courier New" panose="02070309020205020404" pitchFamily="49" charset="0"/>
              <a:cs typeface="Courier New" panose="02070309020205020404" pitchFamily="49" charset="0"/>
            </a:endParaRPr>
          </a:p>
          <a:p>
            <a:pPr>
              <a:tabLst>
                <a:tab pos="2419350" algn="l"/>
              </a:tabLst>
            </a:pPr>
            <a:r>
              <a:rPr lang="en-US" dirty="0">
                <a:highlight>
                  <a:srgbClr val="CCFF66"/>
                </a:highlight>
                <a:latin typeface="Courier New" panose="02070309020205020404" pitchFamily="49" charset="0"/>
                <a:cs typeface="Courier New" panose="02070309020205020404" pitchFamily="49" charset="0"/>
              </a:rPr>
              <a:t>11000110011</a:t>
            </a:r>
            <a:r>
              <a:rPr lang="en-US" b="1" dirty="0">
                <a:highlight>
                  <a:srgbClr val="CCFF66"/>
                </a:highlight>
                <a:latin typeface="Courier New" panose="02070309020205020404" pitchFamily="49" charset="0"/>
                <a:cs typeface="Courier New" panose="02070309020205020404" pitchFamily="49" charset="0"/>
              </a:rPr>
              <a:t>0</a:t>
            </a:r>
            <a:r>
              <a:rPr lang="en-US" dirty="0">
                <a:solidFill>
                  <a:srgbClr val="FF0000"/>
                </a:solidFill>
                <a:highlight>
                  <a:srgbClr val="CCFF66"/>
                </a:highlight>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←result as if LSB½-1</a:t>
            </a:r>
          </a:p>
          <a:p>
            <a:pPr>
              <a:tabLst>
                <a:tab pos="2419350" algn="l"/>
              </a:tabLst>
            </a:pPr>
            <a:r>
              <a:rPr lang="en-US" dirty="0">
                <a:highlight>
                  <a:srgbClr val="FFFF99"/>
                </a:highlight>
                <a:latin typeface="Courier New" panose="02070309020205020404" pitchFamily="49" charset="0"/>
                <a:cs typeface="Courier New" panose="02070309020205020404" pitchFamily="49" charset="0"/>
              </a:rPr>
              <a:t>110001100110 </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←LSB=comparator outcome</a:t>
            </a:r>
          </a:p>
          <a:p>
            <a:pPr>
              <a:tabLst>
                <a:tab pos="2419350" algn="l"/>
              </a:tabLst>
            </a:pPr>
            <a:r>
              <a:rPr lang="en-US" dirty="0">
                <a:solidFill>
                  <a:schemeClr val="tx1"/>
                </a:solidFill>
                <a:highlight>
                  <a:srgbClr val="FF9999"/>
                </a:highlight>
                <a:latin typeface="Courier New" panose="02070309020205020404" pitchFamily="49" charset="0"/>
                <a:cs typeface="Courier New" panose="02070309020205020404" pitchFamily="49" charset="0"/>
              </a:rPr>
              <a:t>110001100111</a:t>
            </a:r>
            <a:r>
              <a:rPr lang="en-US" dirty="0">
                <a:solidFill>
                  <a:schemeClr val="tx1"/>
                </a:solidFill>
                <a:latin typeface="Courier New" panose="02070309020205020404" pitchFamily="49" charset="0"/>
                <a:cs typeface="Courier New" panose="02070309020205020404" pitchFamily="49" charset="0"/>
              </a:rPr>
              <a:t>	←</a:t>
            </a:r>
            <a:r>
              <a:rPr lang="en-US" strike="sngStrike" dirty="0">
                <a:solidFill>
                  <a:schemeClr val="tx1"/>
                </a:solidFill>
                <a:latin typeface="Courier New" panose="02070309020205020404" pitchFamily="49" charset="0"/>
                <a:cs typeface="Courier New" panose="02070309020205020404" pitchFamily="49" charset="0"/>
              </a:rPr>
              <a:t>result LSB-1 </a:t>
            </a:r>
            <a:r>
              <a:rPr lang="en-US" dirty="0">
                <a:solidFill>
                  <a:schemeClr val="tx1"/>
                </a:solidFill>
                <a:latin typeface="Courier New" panose="02070309020205020404" pitchFamily="49" charset="0"/>
                <a:cs typeface="Courier New" panose="02070309020205020404" pitchFamily="49" charset="0"/>
              </a:rPr>
              <a:t>not decrementing</a:t>
            </a:r>
            <a:endParaRPr lang="en-US" strike="sngStrike" dirty="0">
              <a:solidFill>
                <a:schemeClr val="tx1"/>
              </a:solidFill>
              <a:highlight>
                <a:srgbClr val="9191E3"/>
              </a:highlight>
              <a:latin typeface="Courier New" panose="02070309020205020404" pitchFamily="49" charset="0"/>
              <a:cs typeface="Courier New" panose="02070309020205020404" pitchFamily="49" charset="0"/>
            </a:endParaRPr>
          </a:p>
          <a:p>
            <a:pPr>
              <a:tabLst>
                <a:tab pos="2419350" algn="l"/>
              </a:tabLst>
            </a:pPr>
            <a:endParaRPr lang="en-US" strike="sngStrike" dirty="0">
              <a:latin typeface="Courier New" panose="02070309020205020404" pitchFamily="49" charset="0"/>
              <a:cs typeface="Courier New" panose="02070309020205020404" pitchFamily="49" charset="0"/>
            </a:endParaRPr>
          </a:p>
          <a:p>
            <a:pPr>
              <a:tabLst>
                <a:tab pos="2419350" algn="l"/>
              </a:tabLst>
            </a:pPr>
            <a:endParaRPr lang="en-US" strike="sngStrike" dirty="0">
              <a:latin typeface="Courier New" panose="02070309020205020404" pitchFamily="49" charset="0"/>
              <a:cs typeface="Courier New" panose="02070309020205020404" pitchFamily="49" charset="0"/>
            </a:endParaRPr>
          </a:p>
          <a:p>
            <a:pPr>
              <a:tabLst>
                <a:tab pos="2419350" algn="l"/>
              </a:tabLst>
            </a:pPr>
            <a:r>
              <a:rPr lang="en-US" dirty="0">
                <a:highlight>
                  <a:srgbClr val="9191E3"/>
                </a:highlight>
                <a:latin typeface="Courier New" panose="02070309020205020404" pitchFamily="49" charset="0"/>
                <a:cs typeface="Courier New" panose="02070309020205020404" pitchFamily="49" charset="0"/>
              </a:rPr>
              <a:t>110001101000</a:t>
            </a:r>
            <a:r>
              <a:rPr lang="en-US" dirty="0">
                <a:latin typeface="Courier New" panose="02070309020205020404" pitchFamily="49" charset="0"/>
                <a:cs typeface="Courier New" panose="02070309020205020404" pitchFamily="49" charset="0"/>
              </a:rPr>
              <a:t>	←previous value</a:t>
            </a:r>
          </a:p>
          <a:p>
            <a:pPr>
              <a:tabLst>
                <a:tab pos="2419350" algn="l"/>
              </a:tabLst>
            </a:pPr>
            <a:r>
              <a:rPr lang="en-US" dirty="0">
                <a:highlight>
                  <a:srgbClr val="FF9999"/>
                </a:highlight>
                <a:latin typeface="Courier New" panose="02070309020205020404" pitchFamily="49" charset="0"/>
                <a:cs typeface="Courier New" panose="02070309020205020404" pitchFamily="49" charset="0"/>
              </a:rPr>
              <a:t>110001101001</a:t>
            </a:r>
            <a:r>
              <a:rPr lang="en-US" dirty="0">
                <a:latin typeface="Courier New" panose="02070309020205020404" pitchFamily="49" charset="0"/>
                <a:cs typeface="Courier New" panose="02070309020205020404" pitchFamily="49" charset="0"/>
              </a:rPr>
              <a:t>	←result LSB+1</a:t>
            </a:r>
            <a:endParaRPr lang="en-US" strike="sngStrike" dirty="0">
              <a:highlight>
                <a:srgbClr val="9191E3"/>
              </a:highlight>
              <a:latin typeface="Courier New" panose="02070309020205020404" pitchFamily="49" charset="0"/>
              <a:cs typeface="Courier New" panose="02070309020205020404" pitchFamily="49" charset="0"/>
            </a:endParaRPr>
          </a:p>
          <a:p>
            <a:pPr>
              <a:tabLst>
                <a:tab pos="2419350" algn="l"/>
              </a:tabLst>
            </a:pPr>
            <a:r>
              <a:rPr lang="en-US" dirty="0">
                <a:highlight>
                  <a:srgbClr val="CCFF66"/>
                </a:highlight>
                <a:latin typeface="Courier New" panose="02070309020205020404" pitchFamily="49" charset="0"/>
                <a:cs typeface="Courier New" panose="02070309020205020404" pitchFamily="49" charset="0"/>
              </a:rPr>
              <a:t>11000110100</a:t>
            </a:r>
            <a:r>
              <a:rPr lang="en-US" b="1" dirty="0">
                <a:highlight>
                  <a:srgbClr val="CCFF66"/>
                </a:highlight>
                <a:latin typeface="Courier New" panose="02070309020205020404" pitchFamily="49" charset="0"/>
                <a:cs typeface="Courier New" panose="02070309020205020404" pitchFamily="49" charset="0"/>
              </a:rPr>
              <a:t>0</a:t>
            </a:r>
            <a:r>
              <a:rPr lang="en-US" dirty="0">
                <a:solidFill>
                  <a:srgbClr val="FF0000"/>
                </a:solidFill>
                <a:highlight>
                  <a:srgbClr val="CCFF66"/>
                </a:highlight>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←result as if LSB½+1</a:t>
            </a:r>
          </a:p>
          <a:p>
            <a:pPr>
              <a:tabLst>
                <a:tab pos="2419350" algn="l"/>
              </a:tabLst>
            </a:pPr>
            <a:r>
              <a:rPr lang="en-US" dirty="0">
                <a:highlight>
                  <a:srgbClr val="FFFF99"/>
                </a:highlight>
                <a:latin typeface="Courier New" panose="02070309020205020404" pitchFamily="49" charset="0"/>
                <a:cs typeface="Courier New" panose="02070309020205020404" pitchFamily="49" charset="0"/>
              </a:rPr>
              <a:t>11000110100</a:t>
            </a:r>
            <a:r>
              <a:rPr lang="en-US" b="1" dirty="0">
                <a:highlight>
                  <a:srgbClr val="FFFF99"/>
                </a:highlight>
                <a:latin typeface="Courier New" panose="02070309020205020404" pitchFamily="49" charset="0"/>
                <a:cs typeface="Courier New" panose="02070309020205020404" pitchFamily="49" charset="0"/>
              </a:rPr>
              <a:t>1</a:t>
            </a:r>
            <a:r>
              <a:rPr lang="en-US" dirty="0">
                <a:highlight>
                  <a:srgbClr val="FFFF99"/>
                </a:highlight>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←LSB=comparator outcome</a:t>
            </a:r>
          </a:p>
          <a:p>
            <a:pPr>
              <a:tabLst>
                <a:tab pos="2419350" algn="l"/>
              </a:tabLst>
            </a:pPr>
            <a:r>
              <a:rPr lang="en-US" dirty="0">
                <a:solidFill>
                  <a:schemeClr val="tx1"/>
                </a:solidFill>
                <a:highlight>
                  <a:srgbClr val="FF9999"/>
                </a:highlight>
                <a:latin typeface="Courier New" panose="02070309020205020404" pitchFamily="49" charset="0"/>
                <a:cs typeface="Courier New" panose="02070309020205020404" pitchFamily="49" charset="0"/>
              </a:rPr>
              <a:t>110001101001</a:t>
            </a:r>
            <a:r>
              <a:rPr lang="en-US" dirty="0">
                <a:solidFill>
                  <a:schemeClr val="tx1"/>
                </a:solidFill>
                <a:latin typeface="Courier New" panose="02070309020205020404" pitchFamily="49" charset="0"/>
                <a:cs typeface="Courier New" panose="02070309020205020404" pitchFamily="49" charset="0"/>
              </a:rPr>
              <a:t>	←result LSB+1</a:t>
            </a:r>
            <a:endParaRPr lang="en-US" strike="sngStrike" dirty="0">
              <a:solidFill>
                <a:schemeClr val="tx1"/>
              </a:solidFill>
              <a:highlight>
                <a:srgbClr val="9191E3"/>
              </a:highlight>
              <a:latin typeface="Courier New" panose="02070309020205020404" pitchFamily="49" charset="0"/>
              <a:cs typeface="Courier New" panose="02070309020205020404" pitchFamily="49" charset="0"/>
            </a:endParaRPr>
          </a:p>
          <a:p>
            <a:pPr>
              <a:tabLst>
                <a:tab pos="2419350" algn="l"/>
              </a:tabLst>
            </a:pPr>
            <a:endParaRPr lang="en-US" strike="sngStrike" dirty="0">
              <a:latin typeface="Courier New" panose="02070309020205020404" pitchFamily="49" charset="0"/>
              <a:cs typeface="Courier New" panose="02070309020205020404" pitchFamily="49" charset="0"/>
            </a:endParaRPr>
          </a:p>
          <a:p>
            <a:pPr>
              <a:tabLst>
                <a:tab pos="2419350" algn="l"/>
              </a:tabLst>
            </a:pPr>
            <a:endParaRPr lang="en-US" strike="sngStrike" dirty="0">
              <a:latin typeface="Courier New" panose="02070309020205020404" pitchFamily="49" charset="0"/>
              <a:cs typeface="Courier New" panose="02070309020205020404" pitchFamily="49" charset="0"/>
            </a:endParaRPr>
          </a:p>
          <a:p>
            <a:pPr>
              <a:tabLst>
                <a:tab pos="2419350" algn="l"/>
              </a:tabLst>
            </a:pPr>
            <a:r>
              <a:rPr lang="en-US" dirty="0">
                <a:highlight>
                  <a:srgbClr val="9191E3"/>
                </a:highlight>
                <a:latin typeface="Courier New" panose="02070309020205020404" pitchFamily="49" charset="0"/>
                <a:cs typeface="Courier New" panose="02070309020205020404" pitchFamily="49" charset="0"/>
              </a:rPr>
              <a:t>110001101000</a:t>
            </a:r>
            <a:r>
              <a:rPr lang="en-US" dirty="0">
                <a:latin typeface="Courier New" panose="02070309020205020404" pitchFamily="49" charset="0"/>
                <a:cs typeface="Courier New" panose="02070309020205020404" pitchFamily="49" charset="0"/>
              </a:rPr>
              <a:t>	←previous value</a:t>
            </a:r>
          </a:p>
          <a:p>
            <a:pPr>
              <a:tabLst>
                <a:tab pos="2419350" algn="l"/>
              </a:tabLst>
            </a:pPr>
            <a:r>
              <a:rPr lang="en-US" dirty="0">
                <a:highlight>
                  <a:srgbClr val="FF9999"/>
                </a:highlight>
                <a:latin typeface="Courier New" panose="02070309020205020404" pitchFamily="49" charset="0"/>
                <a:cs typeface="Courier New" panose="02070309020205020404" pitchFamily="49" charset="0"/>
              </a:rPr>
              <a:t>110001100111</a:t>
            </a:r>
            <a:r>
              <a:rPr lang="en-US" dirty="0">
                <a:latin typeface="Courier New" panose="02070309020205020404" pitchFamily="49" charset="0"/>
                <a:cs typeface="Courier New" panose="02070309020205020404" pitchFamily="49" charset="0"/>
              </a:rPr>
              <a:t>	←result LSB-1</a:t>
            </a:r>
            <a:endParaRPr lang="en-US" strike="sngStrike" dirty="0">
              <a:highlight>
                <a:srgbClr val="9191E3"/>
              </a:highlight>
              <a:latin typeface="Courier New" panose="02070309020205020404" pitchFamily="49" charset="0"/>
              <a:cs typeface="Courier New" panose="02070309020205020404" pitchFamily="49" charset="0"/>
            </a:endParaRPr>
          </a:p>
          <a:p>
            <a:pPr>
              <a:tabLst>
                <a:tab pos="2419350" algn="l"/>
              </a:tabLst>
            </a:pPr>
            <a:r>
              <a:rPr lang="en-US" dirty="0">
                <a:highlight>
                  <a:srgbClr val="CCFF66"/>
                </a:highlight>
                <a:latin typeface="Courier New" panose="02070309020205020404" pitchFamily="49" charset="0"/>
                <a:cs typeface="Courier New" panose="02070309020205020404" pitchFamily="49" charset="0"/>
              </a:rPr>
              <a:t>11000110011</a:t>
            </a:r>
            <a:r>
              <a:rPr lang="en-US" b="1" dirty="0">
                <a:highlight>
                  <a:srgbClr val="CCFF66"/>
                </a:highlight>
                <a:latin typeface="Courier New" panose="02070309020205020404" pitchFamily="49" charset="0"/>
                <a:cs typeface="Courier New" panose="02070309020205020404" pitchFamily="49" charset="0"/>
              </a:rPr>
              <a:t>1</a:t>
            </a:r>
            <a:r>
              <a:rPr lang="en-US" dirty="0">
                <a:solidFill>
                  <a:srgbClr val="FF0000"/>
                </a:solidFill>
                <a:highlight>
                  <a:srgbClr val="CCFF66"/>
                </a:highlight>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←result as if LSB½-1</a:t>
            </a:r>
          </a:p>
          <a:p>
            <a:pPr>
              <a:tabLst>
                <a:tab pos="2419350" algn="l"/>
              </a:tabLst>
            </a:pPr>
            <a:r>
              <a:rPr lang="en-US" dirty="0">
                <a:highlight>
                  <a:srgbClr val="FFFF99"/>
                </a:highlight>
                <a:latin typeface="Courier New" panose="02070309020205020404" pitchFamily="49" charset="0"/>
                <a:cs typeface="Courier New" panose="02070309020205020404" pitchFamily="49" charset="0"/>
              </a:rPr>
              <a:t>11000110100</a:t>
            </a:r>
            <a:r>
              <a:rPr lang="en-US" b="1" dirty="0">
                <a:highlight>
                  <a:srgbClr val="FFFF99"/>
                </a:highlight>
                <a:latin typeface="Courier New" panose="02070309020205020404" pitchFamily="49" charset="0"/>
                <a:cs typeface="Courier New" panose="02070309020205020404" pitchFamily="49" charset="0"/>
              </a:rPr>
              <a:t>0</a:t>
            </a:r>
            <a:r>
              <a:rPr lang="en-US" dirty="0">
                <a:highlight>
                  <a:srgbClr val="FFFF99"/>
                </a:highlight>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←LSB=comparator outcome</a:t>
            </a:r>
          </a:p>
          <a:p>
            <a:pPr>
              <a:tabLst>
                <a:tab pos="2419350" algn="l"/>
              </a:tabLst>
            </a:pPr>
            <a:r>
              <a:rPr lang="en-US" dirty="0">
                <a:solidFill>
                  <a:schemeClr val="tx1"/>
                </a:solidFill>
                <a:highlight>
                  <a:srgbClr val="FF9999"/>
                </a:highlight>
                <a:latin typeface="Courier New" panose="02070309020205020404" pitchFamily="49" charset="0"/>
                <a:cs typeface="Courier New" panose="02070309020205020404" pitchFamily="49" charset="0"/>
              </a:rPr>
              <a:t>110001101000</a:t>
            </a:r>
            <a:r>
              <a:rPr lang="en-US" dirty="0">
                <a:solidFill>
                  <a:schemeClr val="tx1"/>
                </a:solidFill>
                <a:latin typeface="Courier New" panose="02070309020205020404" pitchFamily="49" charset="0"/>
                <a:cs typeface="Courier New" panose="02070309020205020404" pitchFamily="49" charset="0"/>
              </a:rPr>
              <a:t>	←</a:t>
            </a:r>
            <a:r>
              <a:rPr lang="en-US" strike="sngStrike" dirty="0">
                <a:solidFill>
                  <a:schemeClr val="tx1"/>
                </a:solidFill>
                <a:latin typeface="Courier New" panose="02070309020205020404" pitchFamily="49" charset="0"/>
                <a:cs typeface="Courier New" panose="02070309020205020404" pitchFamily="49" charset="0"/>
              </a:rPr>
              <a:t>result LSB-1 </a:t>
            </a:r>
            <a:r>
              <a:rPr lang="en-US" dirty="0">
                <a:solidFill>
                  <a:schemeClr val="tx1"/>
                </a:solidFill>
                <a:latin typeface="Courier New" panose="02070309020205020404" pitchFamily="49" charset="0"/>
                <a:cs typeface="Courier New" panose="02070309020205020404" pitchFamily="49" charset="0"/>
              </a:rPr>
              <a:t>not decrementing</a:t>
            </a:r>
            <a:endParaRPr lang="en-US" strike="sngStrike" dirty="0">
              <a:solidFill>
                <a:schemeClr val="tx1"/>
              </a:solidFill>
              <a:highlight>
                <a:srgbClr val="9191E3"/>
              </a:highlight>
              <a:latin typeface="Courier New" panose="02070309020205020404" pitchFamily="49" charset="0"/>
              <a:cs typeface="Courier New" panose="02070309020205020404" pitchFamily="49" charset="0"/>
            </a:endParaRPr>
          </a:p>
          <a:p>
            <a:pPr>
              <a:tabLst>
                <a:tab pos="2419350" algn="l"/>
              </a:tabLst>
            </a:pPr>
            <a:endParaRPr lang="en-US" strike="sngStrike" dirty="0">
              <a:latin typeface="Courier New" panose="02070309020205020404" pitchFamily="49" charset="0"/>
              <a:cs typeface="Courier New" panose="02070309020205020404" pitchFamily="49" charset="0"/>
            </a:endParaRPr>
          </a:p>
          <a:p>
            <a:pPr>
              <a:tabLst>
                <a:tab pos="2419350" algn="l"/>
              </a:tabLst>
            </a:pPr>
            <a:endParaRPr lang="en-US" strike="sngStrike" dirty="0">
              <a:latin typeface="Courier New" panose="02070309020205020404" pitchFamily="49" charset="0"/>
              <a:cs typeface="Courier New" panose="02070309020205020404" pitchFamily="49" charset="0"/>
            </a:endParaRPr>
          </a:p>
        </p:txBody>
      </p:sp>
      <p:sp>
        <p:nvSpPr>
          <p:cNvPr id="11" name="Arrow: Right 10">
            <a:extLst>
              <a:ext uri="{FF2B5EF4-FFF2-40B4-BE49-F238E27FC236}">
                <a16:creationId xmlns:a16="http://schemas.microsoft.com/office/drawing/2014/main" id="{F210A678-4EE3-157D-480D-19BB54FD4C75}"/>
              </a:ext>
            </a:extLst>
          </p:cNvPr>
          <p:cNvSpPr/>
          <p:nvPr/>
        </p:nvSpPr>
        <p:spPr bwMode="auto">
          <a:xfrm>
            <a:off x="228600" y="3733800"/>
            <a:ext cx="4360092" cy="951722"/>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Implement in next generation: Do </a:t>
            </a:r>
            <a:r>
              <a:rPr lang="en-US" u="sng" dirty="0">
                <a:solidFill>
                  <a:srgbClr val="00B050"/>
                </a:solidFill>
              </a:rPr>
              <a:t>one</a:t>
            </a:r>
            <a:r>
              <a:rPr lang="en-US" dirty="0">
                <a:solidFill>
                  <a:srgbClr val="00B050"/>
                </a:solidFill>
              </a:rPr>
              <a:t> </a:t>
            </a:r>
            <a:r>
              <a:rPr lang="en-US" dirty="0">
                <a:solidFill>
                  <a:srgbClr val="FF0000"/>
                </a:solidFill>
              </a:rPr>
              <a:t>extra comparison </a:t>
            </a:r>
            <a:r>
              <a:rPr lang="en-US" u="sng" dirty="0">
                <a:solidFill>
                  <a:srgbClr val="00B050"/>
                </a:solidFill>
              </a:rPr>
              <a:t>after +/-1LSB </a:t>
            </a:r>
            <a:r>
              <a:rPr lang="en-US" dirty="0">
                <a:solidFill>
                  <a:srgbClr val="00B050"/>
                </a:solidFill>
              </a:rPr>
              <a:t>and allow only to decrement.</a:t>
            </a:r>
          </a:p>
        </p:txBody>
      </p:sp>
      <p:sp>
        <p:nvSpPr>
          <p:cNvPr id="12" name="Arrow: Right 11">
            <a:extLst>
              <a:ext uri="{FF2B5EF4-FFF2-40B4-BE49-F238E27FC236}">
                <a16:creationId xmlns:a16="http://schemas.microsoft.com/office/drawing/2014/main" id="{27FDE2A5-33E0-8AB1-31E8-0C36CD88CEA0}"/>
              </a:ext>
            </a:extLst>
          </p:cNvPr>
          <p:cNvSpPr/>
          <p:nvPr/>
        </p:nvSpPr>
        <p:spPr bwMode="auto">
          <a:xfrm>
            <a:off x="228600" y="4802155"/>
            <a:ext cx="4360092" cy="951722"/>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If </a:t>
            </a:r>
            <a:r>
              <a:rPr lang="en-US" dirty="0" err="1">
                <a:solidFill>
                  <a:srgbClr val="00B050"/>
                </a:solidFill>
              </a:rPr>
              <a:t>postcorrection</a:t>
            </a:r>
            <a:r>
              <a:rPr lang="en-US" dirty="0">
                <a:solidFill>
                  <a:srgbClr val="00B050"/>
                </a:solidFill>
              </a:rPr>
              <a:t> is kept, do it alternating </a:t>
            </a:r>
            <a:r>
              <a:rPr lang="en-US" dirty="0" err="1">
                <a:solidFill>
                  <a:srgbClr val="00B050"/>
                </a:solidFill>
              </a:rPr>
              <a:t>onlydown</a:t>
            </a:r>
            <a:r>
              <a:rPr lang="en-US" dirty="0">
                <a:solidFill>
                  <a:srgbClr val="00B050"/>
                </a:solidFill>
              </a:rPr>
              <a:t> / </a:t>
            </a:r>
            <a:r>
              <a:rPr lang="en-US" dirty="0" err="1">
                <a:solidFill>
                  <a:srgbClr val="00B050"/>
                </a:solidFill>
              </a:rPr>
              <a:t>onlyup</a:t>
            </a:r>
            <a:r>
              <a:rPr lang="en-US" dirty="0">
                <a:solidFill>
                  <a:srgbClr val="00B050"/>
                </a:solidFill>
              </a:rPr>
              <a:t> / </a:t>
            </a:r>
            <a:r>
              <a:rPr lang="en-US" dirty="0" err="1">
                <a:solidFill>
                  <a:srgbClr val="00B050"/>
                </a:solidFill>
              </a:rPr>
              <a:t>onlydown</a:t>
            </a:r>
            <a:r>
              <a:rPr lang="en-US" dirty="0">
                <a:solidFill>
                  <a:srgbClr val="00B050"/>
                </a:solidFill>
              </a:rPr>
              <a:t> as was already in place.</a:t>
            </a:r>
          </a:p>
        </p:txBody>
      </p:sp>
      <p:sp>
        <p:nvSpPr>
          <p:cNvPr id="3" name="Speech Bubble: Rectangle 2">
            <a:extLst>
              <a:ext uri="{FF2B5EF4-FFF2-40B4-BE49-F238E27FC236}">
                <a16:creationId xmlns:a16="http://schemas.microsoft.com/office/drawing/2014/main" id="{CEA04151-2D3B-383C-D7DD-C82101F57A55}"/>
              </a:ext>
            </a:extLst>
          </p:cNvPr>
          <p:cNvSpPr/>
          <p:nvPr/>
        </p:nvSpPr>
        <p:spPr bwMode="auto">
          <a:xfrm>
            <a:off x="4606471" y="5499567"/>
            <a:ext cx="1794691" cy="1200329"/>
          </a:xfrm>
          <a:prstGeom prst="wedgeRectCallout">
            <a:avLst>
              <a:gd name="adj1" fmla="val -176971"/>
              <a:gd name="adj2" fmla="val -157027"/>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Thus the LSB is affected TWICE, in different ways!</a:t>
            </a:r>
          </a:p>
        </p:txBody>
      </p:sp>
    </p:spTree>
    <p:extLst>
      <p:ext uri="{BB962C8B-B14F-4D97-AF65-F5344CB8AC3E}">
        <p14:creationId xmlns:p14="http://schemas.microsoft.com/office/powerpoint/2010/main" val="203932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7" end="1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18" end="1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21" end="2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22" end="2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23" end="2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24" end="2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37BF-ABFC-11A5-675D-96BF8E100700}"/>
              </a:ext>
            </a:extLst>
          </p:cNvPr>
          <p:cNvSpPr>
            <a:spLocks noGrp="1"/>
          </p:cNvSpPr>
          <p:nvPr>
            <p:ph type="title"/>
          </p:nvPr>
        </p:nvSpPr>
        <p:spPr/>
        <p:txBody>
          <a:bodyPr/>
          <a:lstStyle/>
          <a:p>
            <a:r>
              <a:rPr lang="en-US" dirty="0"/>
              <a:t>Amended </a:t>
            </a:r>
            <a:r>
              <a:rPr lang="en-US" dirty="0" err="1"/>
              <a:t>onlyup</a:t>
            </a:r>
            <a:r>
              <a:rPr lang="en-US" dirty="0"/>
              <a:t> or </a:t>
            </a:r>
            <a:r>
              <a:rPr lang="en-US" dirty="0" err="1"/>
              <a:t>onlydown</a:t>
            </a:r>
            <a:endParaRPr lang="en-US" dirty="0"/>
          </a:p>
        </p:txBody>
      </p:sp>
      <p:sp>
        <p:nvSpPr>
          <p:cNvPr id="3" name="Content Placeholder 2">
            <a:extLst>
              <a:ext uri="{FF2B5EF4-FFF2-40B4-BE49-F238E27FC236}">
                <a16:creationId xmlns:a16="http://schemas.microsoft.com/office/drawing/2014/main" id="{8A03F203-F811-692C-35D7-0C61AC4E823F}"/>
              </a:ext>
            </a:extLst>
          </p:cNvPr>
          <p:cNvSpPr>
            <a:spLocks noGrp="1"/>
          </p:cNvSpPr>
          <p:nvPr>
            <p:ph idx="1"/>
          </p:nvPr>
        </p:nvSpPr>
        <p:spPr/>
        <p:txBody>
          <a:bodyPr/>
          <a:lstStyle/>
          <a:p>
            <a:r>
              <a:rPr lang="en-US" dirty="0"/>
              <a:t>Standpoint/hypothesis: the best odd even removal acts “as if” there is an extra LSB/2 being converted.</a:t>
            </a:r>
          </a:p>
          <a:p>
            <a:endParaRPr lang="en-US" dirty="0"/>
          </a:p>
          <a:p>
            <a:r>
              <a:rPr lang="en-US" dirty="0"/>
              <a:t>The “</a:t>
            </a:r>
            <a:r>
              <a:rPr lang="en-US" dirty="0" err="1"/>
              <a:t>onlyup</a:t>
            </a:r>
            <a:r>
              <a:rPr lang="en-US" dirty="0"/>
              <a:t>” or “</a:t>
            </a:r>
            <a:r>
              <a:rPr lang="en-US" dirty="0" err="1"/>
              <a:t>onlydown</a:t>
            </a:r>
            <a:r>
              <a:rPr lang="en-US" dirty="0"/>
              <a:t>” approaches as presently use are good, however in a noise-free situation, one does not use that extra conversion to home in on the final result, and are thus conceptually worse than as if there is a LSB/2.</a:t>
            </a:r>
          </a:p>
          <a:p>
            <a:endParaRPr lang="en-US" dirty="0"/>
          </a:p>
          <a:p>
            <a:r>
              <a:rPr lang="en-US" dirty="0">
                <a:solidFill>
                  <a:srgbClr val="0000FF"/>
                </a:solidFill>
              </a:rPr>
              <a:t>Assuming that we are in a situation where the next </a:t>
            </a:r>
            <a:r>
              <a:rPr lang="en-US">
                <a:solidFill>
                  <a:srgbClr val="0000FF"/>
                </a:solidFill>
              </a:rPr>
              <a:t>conversion typically overshoots</a:t>
            </a:r>
            <a:endParaRPr lang="en-US" dirty="0">
              <a:solidFill>
                <a:srgbClr val="0000FF"/>
              </a:solidFill>
            </a:endParaRPr>
          </a:p>
          <a:p>
            <a:r>
              <a:rPr lang="en-US" dirty="0">
                <a:solidFill>
                  <a:srgbClr val="0000FF"/>
                </a:solidFill>
              </a:rPr>
              <a:t>	because of </a:t>
            </a:r>
            <a:r>
              <a:rPr lang="en-US" dirty="0" err="1">
                <a:solidFill>
                  <a:srgbClr val="0000FF"/>
                </a:solidFill>
              </a:rPr>
              <a:t>postcorrection</a:t>
            </a:r>
            <a:endParaRPr lang="en-US" dirty="0">
              <a:solidFill>
                <a:srgbClr val="0000FF"/>
              </a:solidFill>
            </a:endParaRPr>
          </a:p>
          <a:p>
            <a:r>
              <a:rPr lang="en-US" dirty="0">
                <a:solidFill>
                  <a:srgbClr val="0000FF"/>
                </a:solidFill>
              </a:rPr>
              <a:t>	because of non-binary </a:t>
            </a:r>
          </a:p>
          <a:p>
            <a:r>
              <a:rPr lang="en-US" dirty="0">
                <a:solidFill>
                  <a:srgbClr val="0000FF"/>
                </a:solidFill>
              </a:rPr>
              <a:t>Then it is statistically better to do</a:t>
            </a:r>
          </a:p>
          <a:p>
            <a:r>
              <a:rPr lang="en-US" dirty="0">
                <a:solidFill>
                  <a:srgbClr val="0000FF"/>
                </a:solidFill>
              </a:rPr>
              <a:t>	</a:t>
            </a:r>
            <a:r>
              <a:rPr lang="en-US" dirty="0" err="1">
                <a:solidFill>
                  <a:srgbClr val="0000FF"/>
                </a:solidFill>
              </a:rPr>
              <a:t>onlyup</a:t>
            </a:r>
            <a:r>
              <a:rPr lang="en-US" dirty="0">
                <a:solidFill>
                  <a:srgbClr val="0000FF"/>
                </a:solidFill>
              </a:rPr>
              <a:t> when the previous conversion was downward</a:t>
            </a:r>
          </a:p>
          <a:p>
            <a:r>
              <a:rPr lang="en-US" dirty="0">
                <a:solidFill>
                  <a:srgbClr val="0000FF"/>
                </a:solidFill>
              </a:rPr>
              <a:t>	</a:t>
            </a:r>
            <a:r>
              <a:rPr lang="en-US" dirty="0" err="1">
                <a:solidFill>
                  <a:srgbClr val="0000FF"/>
                </a:solidFill>
              </a:rPr>
              <a:t>onlydown</a:t>
            </a:r>
            <a:r>
              <a:rPr lang="en-US" dirty="0">
                <a:solidFill>
                  <a:srgbClr val="0000FF"/>
                </a:solidFill>
              </a:rPr>
              <a:t> when the previous conversion was upward.</a:t>
            </a:r>
          </a:p>
        </p:txBody>
      </p:sp>
      <p:sp>
        <p:nvSpPr>
          <p:cNvPr id="4" name="Footer Placeholder 3">
            <a:extLst>
              <a:ext uri="{FF2B5EF4-FFF2-40B4-BE49-F238E27FC236}">
                <a16:creationId xmlns:a16="http://schemas.microsoft.com/office/drawing/2014/main" id="{CF58F23E-DCA7-CF8E-D99E-C74E4F7FAD1F}"/>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083AED3E-EAAC-CE16-58E2-071BAF0EA674}"/>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73</a:t>
            </a:fld>
            <a:endParaRPr lang="en-US" kern="0" dirty="0"/>
          </a:p>
        </p:txBody>
      </p:sp>
      <p:sp>
        <p:nvSpPr>
          <p:cNvPr id="6" name="Arrow: Right 5">
            <a:extLst>
              <a:ext uri="{FF2B5EF4-FFF2-40B4-BE49-F238E27FC236}">
                <a16:creationId xmlns:a16="http://schemas.microsoft.com/office/drawing/2014/main" id="{3F46330A-1CCF-D4B1-2E10-A4C205C6E3CE}"/>
              </a:ext>
            </a:extLst>
          </p:cNvPr>
          <p:cNvSpPr/>
          <p:nvPr/>
        </p:nvSpPr>
        <p:spPr bwMode="auto">
          <a:xfrm>
            <a:off x="8001000" y="3960067"/>
            <a:ext cx="3505200" cy="1752599"/>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Sounds good idea, </a:t>
            </a:r>
            <a:r>
              <a:rPr lang="en-US" dirty="0">
                <a:solidFill>
                  <a:srgbClr val="FF0000"/>
                </a:solidFill>
              </a:rPr>
              <a:t>however, it is not clear how to make the circuit.  Only do this when limited overhead.</a:t>
            </a:r>
          </a:p>
        </p:txBody>
      </p:sp>
    </p:spTree>
    <p:extLst>
      <p:ext uri="{BB962C8B-B14F-4D97-AF65-F5344CB8AC3E}">
        <p14:creationId xmlns:p14="http://schemas.microsoft.com/office/powerpoint/2010/main" val="69955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4784B9-9CF6-CAA7-63C8-DE3D52FA6CFF}"/>
              </a:ext>
            </a:extLst>
          </p:cNvPr>
          <p:cNvSpPr>
            <a:spLocks noGrp="1"/>
          </p:cNvSpPr>
          <p:nvPr>
            <p:ph type="ctrTitle"/>
          </p:nvPr>
        </p:nvSpPr>
        <p:spPr/>
        <p:txBody>
          <a:bodyPr/>
          <a:lstStyle/>
          <a:p>
            <a:r>
              <a:rPr lang="en-US" dirty="0"/>
              <a:t>Alternative ways to oversample</a:t>
            </a:r>
          </a:p>
        </p:txBody>
      </p:sp>
      <p:sp>
        <p:nvSpPr>
          <p:cNvPr id="7" name="Subtitle 6">
            <a:extLst>
              <a:ext uri="{FF2B5EF4-FFF2-40B4-BE49-F238E27FC236}">
                <a16:creationId xmlns:a16="http://schemas.microsoft.com/office/drawing/2014/main" id="{F10BBB7D-F490-DF8D-BCFF-22D897AAA9B6}"/>
              </a:ext>
            </a:extLst>
          </p:cNvPr>
          <p:cNvSpPr>
            <a:spLocks noGrp="1"/>
          </p:cNvSpPr>
          <p:nvPr>
            <p:ph type="subTitle" idx="1"/>
          </p:nvPr>
        </p:nvSpPr>
        <p:spPr/>
        <p:txBody>
          <a:bodyPr/>
          <a:lstStyle/>
          <a:p>
            <a:r>
              <a:rPr lang="en-US" dirty="0"/>
              <a:t>In software, off chip</a:t>
            </a:r>
          </a:p>
        </p:txBody>
      </p:sp>
      <p:sp>
        <p:nvSpPr>
          <p:cNvPr id="5" name="Slide Number Placeholder 4">
            <a:extLst>
              <a:ext uri="{FF2B5EF4-FFF2-40B4-BE49-F238E27FC236}">
                <a16:creationId xmlns:a16="http://schemas.microsoft.com/office/drawing/2014/main" id="{CC5E378B-D1AD-4A4C-6203-7C59973F1BDF}"/>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74</a:t>
            </a:fld>
            <a:endParaRPr lang="en-US" kern="0" dirty="0"/>
          </a:p>
        </p:txBody>
      </p:sp>
    </p:spTree>
    <p:extLst>
      <p:ext uri="{BB962C8B-B14F-4D97-AF65-F5344CB8AC3E}">
        <p14:creationId xmlns:p14="http://schemas.microsoft.com/office/powerpoint/2010/main" val="40741184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7F36-CFD0-4BC7-A923-253B9461A353}"/>
              </a:ext>
            </a:extLst>
          </p:cNvPr>
          <p:cNvSpPr>
            <a:spLocks noGrp="1"/>
          </p:cNvSpPr>
          <p:nvPr>
            <p:ph type="title"/>
          </p:nvPr>
        </p:nvSpPr>
        <p:spPr>
          <a:xfrm>
            <a:off x="17416" y="0"/>
            <a:ext cx="12860384" cy="1143000"/>
          </a:xfrm>
        </p:spPr>
        <p:txBody>
          <a:bodyPr/>
          <a:lstStyle/>
          <a:p>
            <a:r>
              <a:rPr lang="en-US" sz="1800" dirty="0"/>
              <a:t>From Notebook 0516: </a:t>
            </a:r>
            <a:r>
              <a:rPr lang="en-US" sz="4000" dirty="0"/>
              <a:t>How to average extra </a:t>
            </a:r>
            <a:r>
              <a:rPr lang="en-US" sz="4000" dirty="0" err="1"/>
              <a:t>postcorrections</a:t>
            </a:r>
            <a:endParaRPr lang="en-US" dirty="0"/>
          </a:p>
        </p:txBody>
      </p:sp>
      <p:sp>
        <p:nvSpPr>
          <p:cNvPr id="4" name="Date Placeholder 3">
            <a:extLst>
              <a:ext uri="{FF2B5EF4-FFF2-40B4-BE49-F238E27FC236}">
                <a16:creationId xmlns:a16="http://schemas.microsoft.com/office/drawing/2014/main" id="{1FBEBC73-F7FD-454B-B0E5-E84FB929EB47}"/>
              </a:ext>
            </a:extLst>
          </p:cNvPr>
          <p:cNvSpPr>
            <a:spLocks noGrp="1"/>
          </p:cNvSpPr>
          <p:nvPr>
            <p:ph type="dt" sz="half" idx="2"/>
          </p:nvPr>
        </p:nvSpPr>
        <p:spPr/>
        <p:txBody>
          <a:bodyPr/>
          <a:lstStyle/>
          <a:p>
            <a:pPr>
              <a:defRPr/>
            </a:pPr>
            <a:fld id="{208D7C02-6C9A-4400-A8B3-2BDB332AE552}" type="datetime3">
              <a:rPr lang="en-US" smtClean="0"/>
              <a:t>14 October 2024</a:t>
            </a:fld>
            <a:endParaRPr lang="en-US" dirty="0"/>
          </a:p>
        </p:txBody>
      </p:sp>
      <p:sp>
        <p:nvSpPr>
          <p:cNvPr id="5" name="Footer Placeholder 4">
            <a:extLst>
              <a:ext uri="{FF2B5EF4-FFF2-40B4-BE49-F238E27FC236}">
                <a16:creationId xmlns:a16="http://schemas.microsoft.com/office/drawing/2014/main" id="{EFECFC2C-B3B1-414D-82B8-A866F33D8669}"/>
              </a:ext>
            </a:extLst>
          </p:cNvPr>
          <p:cNvSpPr>
            <a:spLocks noGrp="1"/>
          </p:cNvSpPr>
          <p:nvPr>
            <p:ph type="ftr" sz="quarter" idx="3"/>
          </p:nvPr>
        </p:nvSpPr>
        <p:spPr/>
        <p:txBody>
          <a:bodyPr/>
          <a:lstStyle/>
          <a:p>
            <a:pPr>
              <a:defRPr/>
            </a:pPr>
            <a:r>
              <a:rPr lang="en-US" dirty="0"/>
              <a:t>confidential</a:t>
            </a:r>
          </a:p>
        </p:txBody>
      </p:sp>
      <p:sp>
        <p:nvSpPr>
          <p:cNvPr id="6" name="Slide Number Placeholder 5">
            <a:extLst>
              <a:ext uri="{FF2B5EF4-FFF2-40B4-BE49-F238E27FC236}">
                <a16:creationId xmlns:a16="http://schemas.microsoft.com/office/drawing/2014/main" id="{FAF2BCAB-709E-4C24-8E9B-9625AD99929B}"/>
              </a:ext>
            </a:extLst>
          </p:cNvPr>
          <p:cNvSpPr>
            <a:spLocks noGrp="1"/>
          </p:cNvSpPr>
          <p:nvPr>
            <p:ph type="sldNum" sz="quarter" idx="4"/>
          </p:nvPr>
        </p:nvSpPr>
        <p:spPr/>
        <p:txBody>
          <a:bodyPr/>
          <a:lstStyle/>
          <a:p>
            <a:pPr>
              <a:defRPr/>
            </a:pPr>
            <a:fld id="{D19C2587-FF4B-422C-B168-E803C62EEB52}" type="slidenum">
              <a:rPr lang="en-US" smtClean="0"/>
              <a:pPr>
                <a:defRPr/>
              </a:pPr>
              <a:t>75</a:t>
            </a:fld>
            <a:endParaRPr lang="en-US" dirty="0"/>
          </a:p>
        </p:txBody>
      </p:sp>
      <p:pic>
        <p:nvPicPr>
          <p:cNvPr id="10" name="Content Placeholder 9">
            <a:extLst>
              <a:ext uri="{FF2B5EF4-FFF2-40B4-BE49-F238E27FC236}">
                <a16:creationId xmlns:a16="http://schemas.microsoft.com/office/drawing/2014/main" id="{4EDCA90C-66BA-13C8-9C84-89BCECEE20C3}"/>
              </a:ext>
            </a:extLst>
          </p:cNvPr>
          <p:cNvPicPr>
            <a:picLocks noGrp="1" noChangeAspect="1"/>
          </p:cNvPicPr>
          <p:nvPr>
            <p:ph idx="1"/>
          </p:nvPr>
        </p:nvPicPr>
        <p:blipFill>
          <a:blip r:embed="rId2"/>
          <a:stretch>
            <a:fillRect/>
          </a:stretch>
        </p:blipFill>
        <p:spPr>
          <a:xfrm>
            <a:off x="1219200" y="764232"/>
            <a:ext cx="10134600" cy="5712768"/>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83488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CC5B-364C-A407-A95A-596FB8568743}"/>
              </a:ext>
            </a:extLst>
          </p:cNvPr>
          <p:cNvSpPr>
            <a:spLocks noGrp="1"/>
          </p:cNvSpPr>
          <p:nvPr>
            <p:ph type="title"/>
          </p:nvPr>
        </p:nvSpPr>
        <p:spPr/>
        <p:txBody>
          <a:bodyPr/>
          <a:lstStyle/>
          <a:p>
            <a:r>
              <a:rPr lang="en-US" dirty="0"/>
              <a:t>Off-chip mitigation of odd/even effect</a:t>
            </a:r>
          </a:p>
        </p:txBody>
      </p:sp>
      <p:sp>
        <p:nvSpPr>
          <p:cNvPr id="3" name="Content Placeholder 2">
            <a:extLst>
              <a:ext uri="{FF2B5EF4-FFF2-40B4-BE49-F238E27FC236}">
                <a16:creationId xmlns:a16="http://schemas.microsoft.com/office/drawing/2014/main" id="{BEF8F8E8-9639-EDA2-1843-D191EBC39356}"/>
              </a:ext>
            </a:extLst>
          </p:cNvPr>
          <p:cNvSpPr>
            <a:spLocks noGrp="1"/>
          </p:cNvSpPr>
          <p:nvPr>
            <p:ph idx="1"/>
          </p:nvPr>
        </p:nvSpPr>
        <p:spPr>
          <a:xfrm>
            <a:off x="641555" y="1170038"/>
            <a:ext cx="10972800" cy="5078361"/>
          </a:xfrm>
        </p:spPr>
        <p:txBody>
          <a:bodyPr/>
          <a:lstStyle/>
          <a:p>
            <a:r>
              <a:rPr lang="en-US" dirty="0"/>
              <a:t>The off-chip handling of </a:t>
            </a:r>
            <a:r>
              <a:rPr lang="en-US" dirty="0" err="1"/>
              <a:t>postcorrection</a:t>
            </a:r>
            <a:r>
              <a:rPr lang="en-US" dirty="0"/>
              <a:t> can be used to handle the odd-even effect as well. </a:t>
            </a:r>
          </a:p>
          <a:p>
            <a:r>
              <a:rPr lang="en-US" dirty="0"/>
              <a:t>This allows to have the pure +1/-1 comparator result to be readout as single bits.</a:t>
            </a:r>
          </a:p>
          <a:p>
            <a:endParaRPr lang="en-US" dirty="0"/>
          </a:p>
          <a:p>
            <a:endParaRPr lang="en-US" dirty="0"/>
          </a:p>
          <a:p>
            <a:endParaRPr lang="en-US" dirty="0"/>
          </a:p>
          <a:p>
            <a:r>
              <a:rPr lang="en-US" dirty="0"/>
              <a:t>Output words	</a:t>
            </a:r>
            <a:r>
              <a:rPr lang="en-US" dirty="0">
                <a:latin typeface="Courier New" panose="02070309020205020404" pitchFamily="49" charset="0"/>
                <a:cs typeface="Courier New" panose="02070309020205020404" pitchFamily="49" charset="0"/>
              </a:rPr>
              <a:t>NNNNNNNNNN100	</a:t>
            </a:r>
            <a:r>
              <a:rPr lang="en-US" dirty="0">
                <a:solidFill>
                  <a:srgbClr val="0000FF"/>
                </a:solidFill>
                <a:latin typeface="Courier New" panose="02070309020205020404" pitchFamily="49" charset="0"/>
                <a:cs typeface="Courier New" panose="02070309020205020404" pitchFamily="49" charset="0"/>
              </a:rPr>
              <a:t>+1+1+1+1+1+1</a:t>
            </a:r>
            <a:r>
              <a:rPr lang="en-US" dirty="0">
                <a:solidFill>
                  <a:srgbClr val="FF0000"/>
                </a:solidFill>
                <a:latin typeface="Courier New" panose="02070309020205020404" pitchFamily="49" charset="0"/>
                <a:cs typeface="Courier New" panose="02070309020205020404" pitchFamily="49" charset="0"/>
              </a:rPr>
              <a:t>-1+1-1+1-1+1</a:t>
            </a:r>
          </a:p>
          <a:p>
            <a:r>
              <a:rPr lang="en-US" dirty="0">
                <a:solidFill>
                  <a:srgbClr val="FF0000"/>
                </a:solidFill>
                <a:latin typeface="Courier New" panose="02070309020205020404" pitchFamily="49" charset="0"/>
                <a:cs typeface="Courier New" panose="02070309020205020404" pitchFamily="49" charset="0"/>
              </a:rPr>
              <a:t>		                          A B C D E F  </a:t>
            </a:r>
          </a:p>
          <a:p>
            <a:endParaRPr lang="en-US" dirty="0">
              <a:solidFill>
                <a:srgbClr val="FF0000"/>
              </a:solidFill>
            </a:endParaRPr>
          </a:p>
          <a:p>
            <a:r>
              <a:rPr lang="en-US" dirty="0"/>
              <a:t>Reconstructs last 6 codes</a:t>
            </a:r>
          </a:p>
          <a:p>
            <a:r>
              <a:rPr lang="en-US" dirty="0"/>
              <a:t>		NNNNNNNNNN100	this is the final result</a:t>
            </a:r>
          </a:p>
          <a:p>
            <a:r>
              <a:rPr lang="en-US" dirty="0"/>
              <a:t>		NNNNNNNNNN010	minus F</a:t>
            </a:r>
          </a:p>
          <a:p>
            <a:r>
              <a:rPr lang="en-US" dirty="0"/>
              <a:t>		NNNNNNNNNN100	minus E</a:t>
            </a:r>
          </a:p>
          <a:p>
            <a:r>
              <a:rPr lang="en-US" dirty="0"/>
              <a:t>		NNNNNNNNNN010	minus D</a:t>
            </a:r>
          </a:p>
          <a:p>
            <a:r>
              <a:rPr lang="en-US" dirty="0"/>
              <a:t>		NNNNNNNNNN100	minus C</a:t>
            </a:r>
          </a:p>
          <a:p>
            <a:r>
              <a:rPr lang="en-US" dirty="0"/>
              <a:t>		NNNNNNNNNN010	minus B</a:t>
            </a:r>
          </a:p>
          <a:p>
            <a:r>
              <a:rPr lang="en-US" dirty="0"/>
              <a:t>		</a:t>
            </a:r>
            <a:r>
              <a:rPr lang="en-US" dirty="0">
                <a:solidFill>
                  <a:srgbClr val="00B050"/>
                </a:solidFill>
              </a:rPr>
              <a:t>NNNNNNNNNN011	average</a:t>
            </a:r>
          </a:p>
          <a:p>
            <a:endParaRPr lang="en-US" dirty="0"/>
          </a:p>
        </p:txBody>
      </p:sp>
      <p:sp>
        <p:nvSpPr>
          <p:cNvPr id="4" name="Footer Placeholder 3">
            <a:extLst>
              <a:ext uri="{FF2B5EF4-FFF2-40B4-BE49-F238E27FC236}">
                <a16:creationId xmlns:a16="http://schemas.microsoft.com/office/drawing/2014/main" id="{EF6E1698-E7EE-B917-0181-8535C00CF0CA}"/>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BFC3BDD2-4CA3-93CC-A7EE-61145B6418D9}"/>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76</a:t>
            </a:fld>
            <a:endParaRPr lang="en-US" kern="0" dirty="0"/>
          </a:p>
        </p:txBody>
      </p:sp>
      <p:sp>
        <p:nvSpPr>
          <p:cNvPr id="6" name="Left Brace 5">
            <a:extLst>
              <a:ext uri="{FF2B5EF4-FFF2-40B4-BE49-F238E27FC236}">
                <a16:creationId xmlns:a16="http://schemas.microsoft.com/office/drawing/2014/main" id="{50C19A64-BBF1-36D4-3847-1021E2EAFFE5}"/>
              </a:ext>
            </a:extLst>
          </p:cNvPr>
          <p:cNvSpPr/>
          <p:nvPr/>
        </p:nvSpPr>
        <p:spPr bwMode="auto">
          <a:xfrm rot="5400000">
            <a:off x="6696418" y="1937533"/>
            <a:ext cx="341595" cy="1682544"/>
          </a:xfrm>
          <a:prstGeom prst="lef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CA100B91-4A5F-B161-0B3E-718892C26083}"/>
              </a:ext>
            </a:extLst>
          </p:cNvPr>
          <p:cNvSpPr txBox="1"/>
          <p:nvPr/>
        </p:nvSpPr>
        <p:spPr>
          <a:xfrm>
            <a:off x="6093542" y="2073414"/>
            <a:ext cx="2121310" cy="646331"/>
          </a:xfrm>
          <a:prstGeom prst="rect">
            <a:avLst/>
          </a:prstGeom>
          <a:noFill/>
        </p:spPr>
        <p:txBody>
          <a:bodyPr wrap="square" rtlCol="0">
            <a:spAutoFit/>
          </a:bodyPr>
          <a:lstStyle/>
          <a:p>
            <a:r>
              <a:rPr lang="en-US" dirty="0">
                <a:solidFill>
                  <a:srgbClr val="FF0000"/>
                </a:solidFill>
              </a:rPr>
              <a:t>Noise or odd/even pattern</a:t>
            </a:r>
          </a:p>
        </p:txBody>
      </p:sp>
      <p:sp>
        <p:nvSpPr>
          <p:cNvPr id="8" name="Left Brace 7">
            <a:extLst>
              <a:ext uri="{FF2B5EF4-FFF2-40B4-BE49-F238E27FC236}">
                <a16:creationId xmlns:a16="http://schemas.microsoft.com/office/drawing/2014/main" id="{42E7CB83-365E-135C-46DD-84CC9E6FD3C5}"/>
              </a:ext>
            </a:extLst>
          </p:cNvPr>
          <p:cNvSpPr/>
          <p:nvPr/>
        </p:nvSpPr>
        <p:spPr bwMode="auto">
          <a:xfrm rot="5400000">
            <a:off x="5027658" y="1933572"/>
            <a:ext cx="314028" cy="1682545"/>
          </a:xfrm>
          <a:prstGeom prst="leftBrac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0000FF"/>
              </a:solidFill>
              <a:effectLst/>
              <a:latin typeface="Arial" charset="0"/>
            </a:endParaRPr>
          </a:p>
        </p:txBody>
      </p:sp>
      <p:sp>
        <p:nvSpPr>
          <p:cNvPr id="9" name="TextBox 8">
            <a:extLst>
              <a:ext uri="{FF2B5EF4-FFF2-40B4-BE49-F238E27FC236}">
                <a16:creationId xmlns:a16="http://schemas.microsoft.com/office/drawing/2014/main" id="{AF971CAF-801E-65CA-8FA9-28CA60AE5816}"/>
              </a:ext>
            </a:extLst>
          </p:cNvPr>
          <p:cNvSpPr txBox="1"/>
          <p:nvPr/>
        </p:nvSpPr>
        <p:spPr>
          <a:xfrm>
            <a:off x="4413455" y="2086558"/>
            <a:ext cx="1682545" cy="646331"/>
          </a:xfrm>
          <a:prstGeom prst="rect">
            <a:avLst/>
          </a:prstGeom>
          <a:noFill/>
        </p:spPr>
        <p:txBody>
          <a:bodyPr wrap="square" rtlCol="0">
            <a:spAutoFit/>
          </a:bodyPr>
          <a:lstStyle/>
          <a:p>
            <a:r>
              <a:rPr lang="en-US" dirty="0">
                <a:solidFill>
                  <a:srgbClr val="0000FF"/>
                </a:solidFill>
              </a:rPr>
              <a:t>Code gap filling</a:t>
            </a:r>
          </a:p>
        </p:txBody>
      </p:sp>
      <p:cxnSp>
        <p:nvCxnSpPr>
          <p:cNvPr id="11" name="Straight Arrow Connector 10">
            <a:extLst>
              <a:ext uri="{FF2B5EF4-FFF2-40B4-BE49-F238E27FC236}">
                <a16:creationId xmlns:a16="http://schemas.microsoft.com/office/drawing/2014/main" id="{4A2FDE73-6F9D-B792-D867-DCE59D6CCC6F}"/>
              </a:ext>
            </a:extLst>
          </p:cNvPr>
          <p:cNvCxnSpPr>
            <a:cxnSpLocks/>
          </p:cNvCxnSpPr>
          <p:nvPr/>
        </p:nvCxnSpPr>
        <p:spPr bwMode="auto">
          <a:xfrm flipH="1" flipV="1">
            <a:off x="4038600" y="3048000"/>
            <a:ext cx="1216127" cy="1219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Right Brace 11">
            <a:extLst>
              <a:ext uri="{FF2B5EF4-FFF2-40B4-BE49-F238E27FC236}">
                <a16:creationId xmlns:a16="http://schemas.microsoft.com/office/drawing/2014/main" id="{A1195F7F-EF2A-DC9A-2B3F-49FD9ABA9899}"/>
              </a:ext>
            </a:extLst>
          </p:cNvPr>
          <p:cNvSpPr/>
          <p:nvPr/>
        </p:nvSpPr>
        <p:spPr bwMode="auto">
          <a:xfrm>
            <a:off x="8153400" y="4267200"/>
            <a:ext cx="279400" cy="184846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003134D6-96F6-78FD-5EF4-97903C660273}"/>
              </a:ext>
            </a:extLst>
          </p:cNvPr>
          <p:cNvSpPr txBox="1"/>
          <p:nvPr/>
        </p:nvSpPr>
        <p:spPr>
          <a:xfrm>
            <a:off x="8534400" y="4764632"/>
            <a:ext cx="3428999" cy="923330"/>
          </a:xfrm>
          <a:prstGeom prst="rect">
            <a:avLst/>
          </a:prstGeom>
          <a:noFill/>
        </p:spPr>
        <p:txBody>
          <a:bodyPr wrap="square" rtlCol="0">
            <a:spAutoFit/>
          </a:bodyPr>
          <a:lstStyle/>
          <a:p>
            <a:r>
              <a:rPr lang="en-US" dirty="0"/>
              <a:t>Should be an even number so that a pure odd/even pattern results in half value.</a:t>
            </a:r>
          </a:p>
        </p:txBody>
      </p:sp>
      <p:cxnSp>
        <p:nvCxnSpPr>
          <p:cNvPr id="15" name="Straight Connector 14">
            <a:extLst>
              <a:ext uri="{FF2B5EF4-FFF2-40B4-BE49-F238E27FC236}">
                <a16:creationId xmlns:a16="http://schemas.microsoft.com/office/drawing/2014/main" id="{36640950-A7DC-7E02-861C-3C95973D95C2}"/>
              </a:ext>
            </a:extLst>
          </p:cNvPr>
          <p:cNvCxnSpPr/>
          <p:nvPr/>
        </p:nvCxnSpPr>
        <p:spPr bwMode="auto">
          <a:xfrm>
            <a:off x="2408904" y="6115664"/>
            <a:ext cx="2362200" cy="0"/>
          </a:xfrm>
          <a:prstGeom prst="line">
            <a:avLst/>
          </a:prstGeom>
          <a:solidFill>
            <a:schemeClr val="accent1"/>
          </a:solidFill>
          <a:ln w="38100" cap="flat" cmpd="sng" algn="ctr">
            <a:solidFill>
              <a:srgbClr val="00B050"/>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E0D4D45D-3C11-77EE-A359-A63AC2B730D5}"/>
              </a:ext>
            </a:extLst>
          </p:cNvPr>
          <p:cNvSpPr txBox="1"/>
          <p:nvPr/>
        </p:nvSpPr>
        <p:spPr>
          <a:xfrm>
            <a:off x="9269628" y="2897446"/>
            <a:ext cx="2378525"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Flaw: this does not improve noise below 1LSB?? </a:t>
            </a:r>
          </a:p>
        </p:txBody>
      </p:sp>
      <p:sp>
        <p:nvSpPr>
          <p:cNvPr id="10" name="Arrow: Right 9">
            <a:extLst>
              <a:ext uri="{FF2B5EF4-FFF2-40B4-BE49-F238E27FC236}">
                <a16:creationId xmlns:a16="http://schemas.microsoft.com/office/drawing/2014/main" id="{C58FF6FB-E777-8107-5ADB-64EB08EF20A0}"/>
              </a:ext>
            </a:extLst>
          </p:cNvPr>
          <p:cNvSpPr/>
          <p:nvPr/>
        </p:nvSpPr>
        <p:spPr bwMode="auto">
          <a:xfrm flipH="1">
            <a:off x="8738637" y="5854231"/>
            <a:ext cx="3276599" cy="622769"/>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C00000"/>
                </a:solidFill>
              </a:rPr>
              <a:t>Do not</a:t>
            </a:r>
          </a:p>
          <a:p>
            <a:r>
              <a:rPr lang="en-US" dirty="0">
                <a:solidFill>
                  <a:srgbClr val="C00000"/>
                </a:solidFill>
              </a:rPr>
              <a:t>Vernier is a better concept</a:t>
            </a:r>
          </a:p>
        </p:txBody>
      </p:sp>
    </p:spTree>
    <p:extLst>
      <p:ext uri="{BB962C8B-B14F-4D97-AF65-F5344CB8AC3E}">
        <p14:creationId xmlns:p14="http://schemas.microsoft.com/office/powerpoint/2010/main" val="6207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71891-16CB-260E-5D5E-6464241159CC}"/>
              </a:ext>
            </a:extLst>
          </p:cNvPr>
          <p:cNvSpPr>
            <a:spLocks noGrp="1"/>
          </p:cNvSpPr>
          <p:nvPr>
            <p:ph type="ctrTitle"/>
          </p:nvPr>
        </p:nvSpPr>
        <p:spPr/>
        <p:txBody>
          <a:bodyPr/>
          <a:lstStyle/>
          <a:p>
            <a:r>
              <a:rPr lang="en-US" dirty="0"/>
              <a:t>Better </a:t>
            </a:r>
            <a:r>
              <a:rPr lang="en-US" dirty="0" err="1"/>
              <a:t>postcorrection</a:t>
            </a:r>
            <a:r>
              <a:rPr lang="en-US" dirty="0"/>
              <a:t>?</a:t>
            </a:r>
          </a:p>
        </p:txBody>
      </p:sp>
      <p:sp>
        <p:nvSpPr>
          <p:cNvPr id="3" name="Subtitle 2">
            <a:extLst>
              <a:ext uri="{FF2B5EF4-FFF2-40B4-BE49-F238E27FC236}">
                <a16:creationId xmlns:a16="http://schemas.microsoft.com/office/drawing/2014/main" id="{A86B495D-7395-6E0C-5634-E8213C9879DB}"/>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35BE6EA2-1844-8D9A-57F7-A3447DD1E3CA}"/>
              </a:ext>
            </a:extLst>
          </p:cNvPr>
          <p:cNvSpPr>
            <a:spLocks noGrp="1"/>
          </p:cNvSpPr>
          <p:nvPr>
            <p:ph type="dt" sz="half" idx="10"/>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6459A2AD-FBC9-4503-986A-27D1B5052B46}" type="datetime1">
              <a:rPr lang="en-US" smtClean="0"/>
              <a:pPr>
                <a:defRPr/>
              </a:pPr>
              <a:t>10/14/2024</a:t>
            </a:fld>
            <a:endParaRPr lang="en-US"/>
          </a:p>
        </p:txBody>
      </p:sp>
      <p:sp>
        <p:nvSpPr>
          <p:cNvPr id="5" name="Slide Number Placeholder 4">
            <a:extLst>
              <a:ext uri="{FF2B5EF4-FFF2-40B4-BE49-F238E27FC236}">
                <a16:creationId xmlns:a16="http://schemas.microsoft.com/office/drawing/2014/main" id="{8C6884DF-7FFC-65C3-5FD5-0C57437A37D1}"/>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7E689A40-3C96-44CF-8AD5-B8413A1FA80F}" type="slidenum">
              <a:rPr lang="en-US" altLang="nl-BE" smtClean="0"/>
              <a:pPr/>
              <a:t>77</a:t>
            </a:fld>
            <a:endParaRPr lang="en-US" altLang="nl-BE"/>
          </a:p>
        </p:txBody>
      </p:sp>
    </p:spTree>
    <p:extLst>
      <p:ext uri="{BB962C8B-B14F-4D97-AF65-F5344CB8AC3E}">
        <p14:creationId xmlns:p14="http://schemas.microsoft.com/office/powerpoint/2010/main" val="26424907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552E-593D-95B2-5959-5497EA0B326C}"/>
              </a:ext>
            </a:extLst>
          </p:cNvPr>
          <p:cNvSpPr>
            <a:spLocks noGrp="1"/>
          </p:cNvSpPr>
          <p:nvPr>
            <p:ph type="title"/>
          </p:nvPr>
        </p:nvSpPr>
        <p:spPr/>
        <p:txBody>
          <a:bodyPr/>
          <a:lstStyle/>
          <a:p>
            <a:r>
              <a:rPr lang="en-US" dirty="0"/>
              <a:t>Better </a:t>
            </a:r>
            <a:r>
              <a:rPr lang="en-US" dirty="0" err="1"/>
              <a:t>postcorrection</a:t>
            </a:r>
            <a:endParaRPr lang="en-US" dirty="0"/>
          </a:p>
        </p:txBody>
      </p:sp>
      <p:sp>
        <p:nvSpPr>
          <p:cNvPr id="3" name="Content Placeholder 2">
            <a:extLst>
              <a:ext uri="{FF2B5EF4-FFF2-40B4-BE49-F238E27FC236}">
                <a16:creationId xmlns:a16="http://schemas.microsoft.com/office/drawing/2014/main" id="{479508AB-606A-C914-7535-BB81100CDF2E}"/>
              </a:ext>
            </a:extLst>
          </p:cNvPr>
          <p:cNvSpPr>
            <a:spLocks noGrp="1"/>
          </p:cNvSpPr>
          <p:nvPr>
            <p:ph idx="1"/>
          </p:nvPr>
        </p:nvSpPr>
        <p:spPr>
          <a:xfrm>
            <a:off x="609600" y="1600200"/>
            <a:ext cx="2133600" cy="4648200"/>
          </a:xfrm>
        </p:spPr>
        <p:txBody>
          <a:bodyPr/>
          <a:lstStyle/>
          <a:p>
            <a:r>
              <a:rPr lang="en-US" dirty="0">
                <a:solidFill>
                  <a:srgbClr val="0000FF"/>
                </a:solidFill>
              </a:rPr>
              <a:t>Left: </a:t>
            </a:r>
            <a:r>
              <a:rPr lang="en-US" dirty="0" err="1"/>
              <a:t>postcorrection</a:t>
            </a:r>
            <a:r>
              <a:rPr lang="en-US" dirty="0"/>
              <a:t> as if from an extra LSB-1.</a:t>
            </a:r>
          </a:p>
          <a:p>
            <a:r>
              <a:rPr lang="en-US" dirty="0">
                <a:solidFill>
                  <a:srgbClr val="FF0000"/>
                </a:solidFill>
              </a:rPr>
              <a:t>Right: </a:t>
            </a:r>
            <a:r>
              <a:rPr lang="en-US" dirty="0"/>
              <a:t>present </a:t>
            </a:r>
            <a:r>
              <a:rPr lang="en-US" dirty="0" err="1"/>
              <a:t>postcorrection</a:t>
            </a:r>
            <a:endParaRPr lang="en-US" dirty="0"/>
          </a:p>
          <a:p>
            <a:endParaRPr lang="en-US" dirty="0"/>
          </a:p>
          <a:p>
            <a:endParaRPr lang="en-US" dirty="0"/>
          </a:p>
          <a:p>
            <a:r>
              <a:rPr lang="en-US" dirty="0"/>
              <a:t>The better </a:t>
            </a:r>
            <a:r>
              <a:rPr lang="en-US" dirty="0" err="1"/>
              <a:t>postcorrection</a:t>
            </a:r>
            <a:r>
              <a:rPr lang="en-US" dirty="0"/>
              <a:t> gives you one bit more.</a:t>
            </a:r>
          </a:p>
          <a:p>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F11FC3CD-E309-BDFE-F0A8-44FB8DB7B7AC}"/>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78</a:t>
            </a:fld>
            <a:endParaRPr lang="en-US" kern="0" dirty="0"/>
          </a:p>
        </p:txBody>
      </p:sp>
      <p:sp>
        <p:nvSpPr>
          <p:cNvPr id="6" name="TextBox 5">
            <a:extLst>
              <a:ext uri="{FF2B5EF4-FFF2-40B4-BE49-F238E27FC236}">
                <a16:creationId xmlns:a16="http://schemas.microsoft.com/office/drawing/2014/main" id="{95894FD1-EC68-8BAA-141D-EF02A2AA44AE}"/>
              </a:ext>
            </a:extLst>
          </p:cNvPr>
          <p:cNvSpPr txBox="1"/>
          <p:nvPr/>
        </p:nvSpPr>
        <p:spPr>
          <a:xfrm>
            <a:off x="2743200" y="843800"/>
            <a:ext cx="2133600" cy="2862322"/>
          </a:xfrm>
          <a:prstGeom prst="rect">
            <a:avLst/>
          </a:prstGeom>
          <a:noFill/>
          <a:ln>
            <a:solidFill>
              <a:srgbClr val="0000FF"/>
            </a:solidFill>
          </a:ln>
        </p:spPr>
        <p:txBody>
          <a:bodyPr wrap="square" rtlCol="0">
            <a:spAutoFit/>
          </a:bodyPr>
          <a:lstStyle/>
          <a:p>
            <a:pPr algn="r" defTabSz="941388">
              <a:tabLst>
                <a:tab pos="1258888" algn="l"/>
              </a:tabLst>
            </a:pPr>
            <a:r>
              <a:rPr lang="en-US" dirty="0">
                <a:latin typeface="Courier New" panose="02070309020205020404" pitchFamily="49" charset="0"/>
                <a:cs typeface="Courier New" panose="02070309020205020404" pitchFamily="49" charset="0"/>
              </a:rPr>
              <a:t>-1001.111</a:t>
            </a:r>
          </a:p>
          <a:p>
            <a:pPr defTabSz="941388">
              <a:tabLst>
                <a:tab pos="1258888" algn="l"/>
              </a:tabLst>
            </a:pPr>
            <a:endParaRPr lang="en-US" dirty="0">
              <a:latin typeface="Courier New" panose="02070309020205020404" pitchFamily="49" charset="0"/>
              <a:cs typeface="Courier New" panose="02070309020205020404" pitchFamily="49" charset="0"/>
            </a:endParaRPr>
          </a:p>
          <a:p>
            <a:pPr defTabSz="941388">
              <a:tabLst>
                <a:tab pos="1258888" algn="l"/>
              </a:tabLst>
            </a:pPr>
            <a:r>
              <a:rPr lang="en-US" b="1" dirty="0">
                <a:latin typeface="Courier New" panose="02070309020205020404" pitchFamily="49" charset="0"/>
                <a:cs typeface="Courier New" panose="02070309020205020404" pitchFamily="49" charset="0"/>
              </a:rPr>
              <a:t>1000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00	+	</a:t>
            </a:r>
          </a:p>
          <a:p>
            <a:pPr defTabSz="941388">
              <a:tabLst>
                <a:tab pos="1258888" algn="l"/>
              </a:tabLst>
            </a:pPr>
            <a:r>
              <a:rPr lang="en-US"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	+</a:t>
            </a:r>
          </a:p>
          <a:p>
            <a:pPr defTabSz="941388">
              <a:tabLst>
                <a:tab pos="1258888" algn="l"/>
              </a:tabLst>
            </a:pPr>
            <a:r>
              <a:rPr lang="en-US" dirty="0">
                <a:latin typeface="Courier New" panose="02070309020205020404" pitchFamily="49" charset="0"/>
                <a:cs typeface="Courier New" panose="02070309020205020404" pitchFamily="49" charset="0"/>
              </a:rPr>
              <a:t>100</a:t>
            </a:r>
            <a:r>
              <a:rPr lang="en-US" b="1" dirty="0">
                <a:latin typeface="Courier New" panose="02070309020205020404" pitchFamily="49" charset="0"/>
                <a:cs typeface="Courier New" panose="02070309020205020404" pitchFamily="49" charset="0"/>
              </a:rPr>
              <a:t>1	</a:t>
            </a:r>
            <a:r>
              <a:rPr lang="en-US" dirty="0">
                <a:latin typeface="Courier New" panose="02070309020205020404" pitchFamily="49" charset="0"/>
                <a:cs typeface="Courier New" panose="02070309020205020404" pitchFamily="49" charset="0"/>
              </a:rPr>
              <a:t>-</a:t>
            </a:r>
          </a:p>
          <a:p>
            <a:pPr defTabSz="941388">
              <a:tabLst>
                <a:tab pos="1258888" algn="l"/>
              </a:tabLst>
            </a:pPr>
            <a:r>
              <a:rPr lang="en-US" dirty="0">
                <a:latin typeface="Courier New" panose="02070309020205020404" pitchFamily="49" charset="0"/>
                <a:cs typeface="Courier New" panose="02070309020205020404" pitchFamily="49" charset="0"/>
              </a:rPr>
              <a:t>1001.</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a:t>
            </a:r>
          </a:p>
          <a:p>
            <a:pPr defTabSz="941388">
              <a:tabLst>
                <a:tab pos="1258888" algn="l"/>
              </a:tabLst>
            </a:pPr>
            <a:r>
              <a:rPr lang="en-US" dirty="0">
                <a:latin typeface="Courier New" panose="02070309020205020404" pitchFamily="49" charset="0"/>
                <a:cs typeface="Courier New" panose="02070309020205020404" pitchFamily="49" charset="0"/>
              </a:rPr>
              <a:t>1010.</a:t>
            </a:r>
            <a:r>
              <a:rPr lang="en-US" b="1" dirty="0">
                <a:latin typeface="Courier New" panose="02070309020205020404" pitchFamily="49" charset="0"/>
                <a:cs typeface="Courier New" panose="02070309020205020404" pitchFamily="49" charset="0"/>
              </a:rPr>
              <a:t>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1001.</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a:t>
            </a:r>
          </a:p>
          <a:p>
            <a:pPr defTabSz="941388">
              <a:tabLst>
                <a:tab pos="1258888" algn="l"/>
              </a:tabLst>
            </a:pPr>
            <a:r>
              <a:rPr lang="en-US" dirty="0">
                <a:latin typeface="Courier New" panose="02070309020205020404" pitchFamily="49" charset="0"/>
                <a:cs typeface="Courier New" panose="02070309020205020404" pitchFamily="49" charset="0"/>
              </a:rPr>
              <a:t>1010.</a:t>
            </a:r>
            <a:r>
              <a:rPr lang="en-US" b="1" dirty="0">
                <a:latin typeface="Courier New" panose="02070309020205020404" pitchFamily="49" charset="0"/>
                <a:cs typeface="Courier New" panose="02070309020205020404" pitchFamily="49" charset="0"/>
              </a:rPr>
              <a:t>0</a:t>
            </a:r>
            <a:r>
              <a:rPr lang="en-US" dirty="0">
                <a:latin typeface="Courier New" panose="02070309020205020404" pitchFamily="49" charset="0"/>
                <a:cs typeface="Courier New" panose="02070309020205020404" pitchFamily="49" charset="0"/>
              </a:rPr>
              <a:t>	+</a:t>
            </a:r>
          </a:p>
        </p:txBody>
      </p:sp>
      <p:sp>
        <p:nvSpPr>
          <p:cNvPr id="7" name="TextBox 6">
            <a:extLst>
              <a:ext uri="{FF2B5EF4-FFF2-40B4-BE49-F238E27FC236}">
                <a16:creationId xmlns:a16="http://schemas.microsoft.com/office/drawing/2014/main" id="{209B42E3-9B47-098C-D17B-F509662BA2B8}"/>
              </a:ext>
            </a:extLst>
          </p:cNvPr>
          <p:cNvSpPr txBox="1"/>
          <p:nvPr/>
        </p:nvSpPr>
        <p:spPr>
          <a:xfrm>
            <a:off x="7543800" y="838200"/>
            <a:ext cx="2133600" cy="2862322"/>
          </a:xfrm>
          <a:prstGeom prst="rect">
            <a:avLst/>
          </a:prstGeom>
          <a:noFill/>
          <a:ln>
            <a:solidFill>
              <a:srgbClr val="0000FF"/>
            </a:solidFill>
          </a:ln>
        </p:spPr>
        <p:txBody>
          <a:bodyPr wrap="square" rtlCol="0">
            <a:spAutoFit/>
          </a:bodyPr>
          <a:lstStyle/>
          <a:p>
            <a:pPr algn="r" defTabSz="941388">
              <a:tabLst>
                <a:tab pos="1258888" algn="l"/>
              </a:tabLst>
            </a:pPr>
            <a:r>
              <a:rPr lang="en-US" dirty="0">
                <a:latin typeface="Courier New" panose="02070309020205020404" pitchFamily="49" charset="0"/>
                <a:cs typeface="Courier New" panose="02070309020205020404" pitchFamily="49" charset="0"/>
              </a:rPr>
              <a:t>-1010.101</a:t>
            </a:r>
          </a:p>
          <a:p>
            <a:pPr defTabSz="941388">
              <a:tabLst>
                <a:tab pos="1258888" algn="l"/>
              </a:tabLst>
            </a:pPr>
            <a:endParaRPr lang="en-US" dirty="0">
              <a:latin typeface="Courier New" panose="02070309020205020404" pitchFamily="49" charset="0"/>
              <a:cs typeface="Courier New" panose="02070309020205020404" pitchFamily="49" charset="0"/>
            </a:endParaRPr>
          </a:p>
          <a:p>
            <a:pPr defTabSz="941388">
              <a:tabLst>
                <a:tab pos="1258888" algn="l"/>
              </a:tabLst>
            </a:pPr>
            <a:r>
              <a:rPr lang="en-US" b="1" dirty="0">
                <a:latin typeface="Courier New" panose="02070309020205020404" pitchFamily="49" charset="0"/>
                <a:cs typeface="Courier New" panose="02070309020205020404" pitchFamily="49" charset="0"/>
              </a:rPr>
              <a:t>1000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00	+	</a:t>
            </a:r>
          </a:p>
          <a:p>
            <a:pPr defTabSz="941388">
              <a:tabLst>
                <a:tab pos="1258888" algn="l"/>
              </a:tabLst>
            </a:pPr>
            <a:r>
              <a:rPr lang="en-US"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	-</a:t>
            </a:r>
          </a:p>
          <a:p>
            <a:pPr defTabSz="941388">
              <a:tabLst>
                <a:tab pos="1258888" algn="l"/>
              </a:tabLst>
            </a:pPr>
            <a:r>
              <a:rPr lang="en-US" dirty="0">
                <a:latin typeface="Courier New" panose="02070309020205020404" pitchFamily="49" charset="0"/>
                <a:cs typeface="Courier New" panose="02070309020205020404" pitchFamily="49" charset="0"/>
              </a:rPr>
              <a:t>101</a:t>
            </a:r>
            <a:r>
              <a:rPr lang="en-US" b="1" dirty="0">
                <a:latin typeface="Courier New" panose="02070309020205020404" pitchFamily="49" charset="0"/>
                <a:cs typeface="Courier New" panose="02070309020205020404" pitchFamily="49" charset="0"/>
              </a:rPr>
              <a:t>1	</a:t>
            </a:r>
            <a:r>
              <a:rPr lang="en-US" dirty="0">
                <a:latin typeface="Courier New" panose="02070309020205020404" pitchFamily="49" charset="0"/>
                <a:cs typeface="Courier New" panose="02070309020205020404" pitchFamily="49" charset="0"/>
              </a:rPr>
              <a:t>+</a:t>
            </a:r>
          </a:p>
          <a:p>
            <a:pPr defTabSz="941388">
              <a:tabLst>
                <a:tab pos="1258888" algn="l"/>
              </a:tabLst>
            </a:pPr>
            <a:r>
              <a:rPr lang="en-US" dirty="0">
                <a:latin typeface="Courier New" panose="02070309020205020404" pitchFamily="49" charset="0"/>
                <a:cs typeface="Courier New" panose="02070309020205020404" pitchFamily="49" charset="0"/>
              </a:rPr>
              <a:t>1010.</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a:t>
            </a:r>
          </a:p>
          <a:p>
            <a:pPr defTabSz="941388">
              <a:tabLst>
                <a:tab pos="1258888" algn="l"/>
              </a:tabLst>
            </a:pPr>
            <a:r>
              <a:rPr lang="en-US" dirty="0">
                <a:latin typeface="Courier New" panose="02070309020205020404" pitchFamily="49" charset="0"/>
                <a:cs typeface="Courier New" panose="02070309020205020404" pitchFamily="49" charset="0"/>
              </a:rPr>
              <a:t>1011.</a:t>
            </a:r>
            <a:r>
              <a:rPr lang="en-US" b="1" dirty="0">
                <a:latin typeface="Courier New" panose="02070309020205020404" pitchFamily="49" charset="0"/>
                <a:cs typeface="Courier New" panose="02070309020205020404" pitchFamily="49" charset="0"/>
              </a:rPr>
              <a:t>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1010.</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a:t>
            </a:r>
          </a:p>
          <a:p>
            <a:pPr defTabSz="941388">
              <a:tabLst>
                <a:tab pos="1258888" algn="l"/>
              </a:tabLst>
            </a:pPr>
            <a:r>
              <a:rPr lang="en-US" dirty="0">
                <a:latin typeface="Courier New" panose="02070309020205020404" pitchFamily="49" charset="0"/>
                <a:cs typeface="Courier New" panose="02070309020205020404" pitchFamily="49" charset="0"/>
              </a:rPr>
              <a:t>1011.</a:t>
            </a:r>
            <a:r>
              <a:rPr lang="en-US" b="1" dirty="0">
                <a:latin typeface="Courier New" panose="02070309020205020404" pitchFamily="49" charset="0"/>
                <a:cs typeface="Courier New" panose="02070309020205020404" pitchFamily="49" charset="0"/>
              </a:rPr>
              <a:t>0</a:t>
            </a:r>
            <a:r>
              <a:rPr lang="en-US" dirty="0">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8D8C646F-6618-9DC9-B13F-432D7F23CAAF}"/>
              </a:ext>
            </a:extLst>
          </p:cNvPr>
          <p:cNvSpPr txBox="1"/>
          <p:nvPr/>
        </p:nvSpPr>
        <p:spPr>
          <a:xfrm>
            <a:off x="2743200" y="3913878"/>
            <a:ext cx="2133600" cy="2862322"/>
          </a:xfrm>
          <a:prstGeom prst="rect">
            <a:avLst/>
          </a:prstGeom>
          <a:noFill/>
          <a:ln>
            <a:solidFill>
              <a:srgbClr val="0000FF"/>
            </a:solidFill>
          </a:ln>
        </p:spPr>
        <p:txBody>
          <a:bodyPr wrap="square" rtlCol="0">
            <a:spAutoFit/>
          </a:bodyPr>
          <a:lstStyle/>
          <a:p>
            <a:pPr algn="r" defTabSz="941388">
              <a:tabLst>
                <a:tab pos="1258888" algn="l"/>
              </a:tabLst>
            </a:pPr>
            <a:r>
              <a:rPr lang="en-US" dirty="0">
                <a:latin typeface="Courier New" panose="02070309020205020404" pitchFamily="49" charset="0"/>
                <a:cs typeface="Courier New" panose="02070309020205020404" pitchFamily="49" charset="0"/>
              </a:rPr>
              <a:t>-1011.001</a:t>
            </a:r>
          </a:p>
          <a:p>
            <a:pPr defTabSz="941388">
              <a:tabLst>
                <a:tab pos="1258888" algn="l"/>
              </a:tabLst>
            </a:pPr>
            <a:endParaRPr lang="en-US" dirty="0">
              <a:latin typeface="Courier New" panose="02070309020205020404" pitchFamily="49" charset="0"/>
              <a:cs typeface="Courier New" panose="02070309020205020404" pitchFamily="49" charset="0"/>
            </a:endParaRPr>
          </a:p>
          <a:p>
            <a:pPr defTabSz="941388">
              <a:tabLst>
                <a:tab pos="1258888" algn="l"/>
              </a:tabLst>
            </a:pPr>
            <a:r>
              <a:rPr lang="en-US" b="1" dirty="0">
                <a:latin typeface="Courier New" panose="02070309020205020404" pitchFamily="49" charset="0"/>
                <a:cs typeface="Courier New" panose="02070309020205020404" pitchFamily="49" charset="0"/>
              </a:rPr>
              <a:t>1000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00	+	</a:t>
            </a:r>
          </a:p>
          <a:p>
            <a:pPr defTabSz="941388">
              <a:tabLst>
                <a:tab pos="1258888" algn="l"/>
              </a:tabLst>
            </a:pPr>
            <a:r>
              <a:rPr lang="en-US"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	-</a:t>
            </a:r>
          </a:p>
          <a:p>
            <a:pPr defTabSz="941388">
              <a:tabLst>
                <a:tab pos="1258888" algn="l"/>
              </a:tabLst>
            </a:pPr>
            <a:r>
              <a:rPr lang="en-US" dirty="0">
                <a:latin typeface="Courier New" panose="02070309020205020404" pitchFamily="49" charset="0"/>
                <a:cs typeface="Courier New" panose="02070309020205020404" pitchFamily="49" charset="0"/>
              </a:rPr>
              <a:t>101</a:t>
            </a:r>
            <a:r>
              <a:rPr lang="en-US" b="1" dirty="0">
                <a:latin typeface="Courier New" panose="02070309020205020404" pitchFamily="49" charset="0"/>
                <a:cs typeface="Courier New" panose="02070309020205020404" pitchFamily="49" charset="0"/>
              </a:rPr>
              <a:t>1	</a:t>
            </a:r>
            <a:r>
              <a:rPr lang="en-US" dirty="0">
                <a:latin typeface="Courier New" panose="02070309020205020404" pitchFamily="49" charset="0"/>
                <a:cs typeface="Courier New" panose="02070309020205020404" pitchFamily="49" charset="0"/>
              </a:rPr>
              <a:t>-</a:t>
            </a:r>
          </a:p>
          <a:p>
            <a:pPr defTabSz="941388">
              <a:tabLst>
                <a:tab pos="1258888" algn="l"/>
              </a:tabLst>
            </a:pPr>
            <a:r>
              <a:rPr lang="en-US" dirty="0">
                <a:latin typeface="Courier New" panose="02070309020205020404" pitchFamily="49" charset="0"/>
                <a:cs typeface="Courier New" panose="02070309020205020404" pitchFamily="49" charset="0"/>
              </a:rPr>
              <a:t>1011.</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a:t>
            </a:r>
          </a:p>
          <a:p>
            <a:pPr defTabSz="941388">
              <a:tabLst>
                <a:tab pos="1258888" algn="l"/>
              </a:tabLst>
            </a:pPr>
            <a:r>
              <a:rPr lang="en-US" dirty="0">
                <a:latin typeface="Courier New" panose="02070309020205020404" pitchFamily="49" charset="0"/>
                <a:cs typeface="Courier New" panose="02070309020205020404" pitchFamily="49" charset="0"/>
              </a:rPr>
              <a:t>1011.</a:t>
            </a:r>
            <a:r>
              <a:rPr lang="en-US" b="1" dirty="0">
                <a:latin typeface="Courier New" panose="02070309020205020404" pitchFamily="49" charset="0"/>
                <a:cs typeface="Courier New" panose="02070309020205020404" pitchFamily="49" charset="0"/>
              </a:rPr>
              <a:t>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1011.1	+</a:t>
            </a:r>
          </a:p>
          <a:p>
            <a:pPr defTabSz="941388">
              <a:tabLst>
                <a:tab pos="1258888" algn="l"/>
              </a:tabLst>
            </a:pPr>
            <a:r>
              <a:rPr lang="en-US" dirty="0">
                <a:latin typeface="Courier New" panose="02070309020205020404" pitchFamily="49" charset="0"/>
                <a:cs typeface="Courier New" panose="02070309020205020404" pitchFamily="49" charset="0"/>
              </a:rPr>
              <a:t>1011.0	-</a:t>
            </a:r>
          </a:p>
        </p:txBody>
      </p:sp>
      <p:sp>
        <p:nvSpPr>
          <p:cNvPr id="9" name="TextBox 8">
            <a:extLst>
              <a:ext uri="{FF2B5EF4-FFF2-40B4-BE49-F238E27FC236}">
                <a16:creationId xmlns:a16="http://schemas.microsoft.com/office/drawing/2014/main" id="{6795CFC0-C0A4-90B4-BB49-862E4122074F}"/>
              </a:ext>
            </a:extLst>
          </p:cNvPr>
          <p:cNvSpPr txBox="1"/>
          <p:nvPr/>
        </p:nvSpPr>
        <p:spPr>
          <a:xfrm>
            <a:off x="7543800" y="3908278"/>
            <a:ext cx="2133600" cy="2862322"/>
          </a:xfrm>
          <a:prstGeom prst="rect">
            <a:avLst/>
          </a:prstGeom>
          <a:noFill/>
          <a:ln>
            <a:solidFill>
              <a:srgbClr val="0000FF"/>
            </a:solidFill>
          </a:ln>
        </p:spPr>
        <p:txBody>
          <a:bodyPr wrap="square" rtlCol="0">
            <a:spAutoFit/>
          </a:bodyPr>
          <a:lstStyle/>
          <a:p>
            <a:pPr algn="r" defTabSz="941388">
              <a:tabLst>
                <a:tab pos="1258888" algn="l"/>
              </a:tabLst>
            </a:pPr>
            <a:r>
              <a:rPr lang="en-US" dirty="0">
                <a:latin typeface="Courier New" panose="02070309020205020404" pitchFamily="49" charset="0"/>
                <a:cs typeface="Courier New" panose="02070309020205020404" pitchFamily="49" charset="0"/>
              </a:rPr>
              <a:t>-1010.011</a:t>
            </a:r>
          </a:p>
          <a:p>
            <a:pPr defTabSz="941388">
              <a:tabLst>
                <a:tab pos="1258888" algn="l"/>
              </a:tabLst>
            </a:pPr>
            <a:endParaRPr lang="en-US" dirty="0">
              <a:latin typeface="Courier New" panose="02070309020205020404" pitchFamily="49" charset="0"/>
              <a:cs typeface="Courier New" panose="02070309020205020404" pitchFamily="49" charset="0"/>
            </a:endParaRPr>
          </a:p>
          <a:p>
            <a:pPr defTabSz="941388">
              <a:tabLst>
                <a:tab pos="1258888" algn="l"/>
              </a:tabLst>
            </a:pPr>
            <a:r>
              <a:rPr lang="en-US" b="1" dirty="0">
                <a:latin typeface="Courier New" panose="02070309020205020404" pitchFamily="49" charset="0"/>
                <a:cs typeface="Courier New" panose="02070309020205020404" pitchFamily="49" charset="0"/>
              </a:rPr>
              <a:t>1000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00	+	</a:t>
            </a:r>
          </a:p>
          <a:p>
            <a:pPr defTabSz="941388">
              <a:tabLst>
                <a:tab pos="1258888" algn="l"/>
              </a:tabLst>
            </a:pPr>
            <a:r>
              <a:rPr lang="en-US"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	-</a:t>
            </a:r>
          </a:p>
          <a:p>
            <a:pPr defTabSz="941388">
              <a:tabLst>
                <a:tab pos="1258888" algn="l"/>
              </a:tabLst>
            </a:pPr>
            <a:r>
              <a:rPr lang="en-US" dirty="0">
                <a:latin typeface="Courier New" panose="02070309020205020404" pitchFamily="49" charset="0"/>
                <a:cs typeface="Courier New" panose="02070309020205020404" pitchFamily="49" charset="0"/>
              </a:rPr>
              <a:t>101</a:t>
            </a:r>
            <a:r>
              <a:rPr lang="en-US" b="1" dirty="0">
                <a:latin typeface="Courier New" panose="02070309020205020404" pitchFamily="49" charset="0"/>
                <a:cs typeface="Courier New" panose="02070309020205020404" pitchFamily="49" charset="0"/>
              </a:rPr>
              <a:t>1	</a:t>
            </a:r>
            <a:r>
              <a:rPr lang="en-US" dirty="0">
                <a:latin typeface="Courier New" panose="02070309020205020404" pitchFamily="49" charset="0"/>
                <a:cs typeface="Courier New" panose="02070309020205020404" pitchFamily="49" charset="0"/>
              </a:rPr>
              <a:t>+</a:t>
            </a:r>
          </a:p>
          <a:p>
            <a:pPr defTabSz="941388">
              <a:tabLst>
                <a:tab pos="1258888" algn="l"/>
              </a:tabLst>
            </a:pPr>
            <a:r>
              <a:rPr lang="en-US" dirty="0">
                <a:latin typeface="Courier New" panose="02070309020205020404" pitchFamily="49" charset="0"/>
                <a:cs typeface="Courier New" panose="02070309020205020404" pitchFamily="49" charset="0"/>
              </a:rPr>
              <a:t>1010.</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a:t>
            </a:r>
          </a:p>
          <a:p>
            <a:pPr defTabSz="941388">
              <a:tabLst>
                <a:tab pos="1258888" algn="l"/>
              </a:tabLst>
            </a:pPr>
            <a:r>
              <a:rPr lang="en-US" dirty="0">
                <a:latin typeface="Courier New" panose="02070309020205020404" pitchFamily="49" charset="0"/>
                <a:cs typeface="Courier New" panose="02070309020205020404" pitchFamily="49" charset="0"/>
              </a:rPr>
              <a:t>1010.</a:t>
            </a:r>
            <a:r>
              <a:rPr lang="en-US" b="1" dirty="0">
                <a:latin typeface="Courier New" panose="02070309020205020404" pitchFamily="49" charset="0"/>
                <a:cs typeface="Courier New" panose="02070309020205020404" pitchFamily="49" charset="0"/>
              </a:rPr>
              <a:t>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1010.1	+</a:t>
            </a:r>
          </a:p>
          <a:p>
            <a:pPr defTabSz="941388">
              <a:tabLst>
                <a:tab pos="1258888" algn="l"/>
              </a:tabLst>
            </a:pPr>
            <a:r>
              <a:rPr lang="en-US" dirty="0">
                <a:latin typeface="Courier New" panose="02070309020205020404" pitchFamily="49" charset="0"/>
                <a:cs typeface="Courier New" panose="02070309020205020404" pitchFamily="49" charset="0"/>
              </a:rPr>
              <a:t>1010.0	-</a:t>
            </a:r>
          </a:p>
        </p:txBody>
      </p:sp>
      <p:sp>
        <p:nvSpPr>
          <p:cNvPr id="10" name="TextBox 9">
            <a:extLst>
              <a:ext uri="{FF2B5EF4-FFF2-40B4-BE49-F238E27FC236}">
                <a16:creationId xmlns:a16="http://schemas.microsoft.com/office/drawing/2014/main" id="{E7203E2E-AC8F-13EE-F67B-1D607573EE35}"/>
              </a:ext>
            </a:extLst>
          </p:cNvPr>
          <p:cNvSpPr txBox="1"/>
          <p:nvPr/>
        </p:nvSpPr>
        <p:spPr>
          <a:xfrm>
            <a:off x="4953000" y="838200"/>
            <a:ext cx="2133600" cy="2862322"/>
          </a:xfrm>
          <a:prstGeom prst="rect">
            <a:avLst/>
          </a:prstGeom>
          <a:noFill/>
          <a:ln>
            <a:solidFill>
              <a:srgbClr val="FF0000"/>
            </a:solidFill>
          </a:ln>
        </p:spPr>
        <p:txBody>
          <a:bodyPr wrap="square" rtlCol="0">
            <a:spAutoFit/>
          </a:bodyPr>
          <a:lstStyle/>
          <a:p>
            <a:pPr algn="r" defTabSz="941388">
              <a:tabLst>
                <a:tab pos="1258888" algn="l"/>
              </a:tabLst>
            </a:pPr>
            <a:r>
              <a:rPr lang="en-US" dirty="0">
                <a:latin typeface="Courier New" panose="02070309020205020404" pitchFamily="49" charset="0"/>
                <a:cs typeface="Courier New" panose="02070309020205020404" pitchFamily="49" charset="0"/>
              </a:rPr>
              <a:t>-1001.111</a:t>
            </a:r>
          </a:p>
          <a:p>
            <a:pPr defTabSz="941388">
              <a:tabLst>
                <a:tab pos="1258888" algn="l"/>
              </a:tabLst>
            </a:pPr>
            <a:endParaRPr lang="en-US" dirty="0">
              <a:latin typeface="Courier New" panose="02070309020205020404" pitchFamily="49" charset="0"/>
              <a:cs typeface="Courier New" panose="02070309020205020404" pitchFamily="49" charset="0"/>
            </a:endParaRPr>
          </a:p>
          <a:p>
            <a:pPr defTabSz="941388">
              <a:tabLst>
                <a:tab pos="1258888" algn="l"/>
              </a:tabLst>
            </a:pPr>
            <a:r>
              <a:rPr lang="en-US" b="1" dirty="0">
                <a:latin typeface="Courier New" panose="02070309020205020404" pitchFamily="49" charset="0"/>
                <a:cs typeface="Courier New" panose="02070309020205020404" pitchFamily="49" charset="0"/>
              </a:rPr>
              <a:t>1000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00	+	</a:t>
            </a:r>
          </a:p>
          <a:p>
            <a:pPr defTabSz="941388">
              <a:tabLst>
                <a:tab pos="1258888" algn="l"/>
              </a:tabLst>
            </a:pPr>
            <a:r>
              <a:rPr lang="en-US"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	+</a:t>
            </a:r>
          </a:p>
          <a:p>
            <a:pPr defTabSz="941388">
              <a:tabLst>
                <a:tab pos="1258888" algn="l"/>
              </a:tabLst>
            </a:pPr>
            <a:r>
              <a:rPr lang="en-US" dirty="0">
                <a:latin typeface="Courier New" panose="02070309020205020404" pitchFamily="49" charset="0"/>
                <a:cs typeface="Courier New" panose="02070309020205020404" pitchFamily="49" charset="0"/>
              </a:rPr>
              <a:t>100</a:t>
            </a:r>
            <a:r>
              <a:rPr lang="en-US" b="1" dirty="0">
                <a:latin typeface="Courier New" panose="02070309020205020404" pitchFamily="49" charset="0"/>
                <a:cs typeface="Courier New" panose="02070309020205020404" pitchFamily="49" charset="0"/>
              </a:rPr>
              <a:t>1	</a:t>
            </a:r>
            <a:r>
              <a:rPr lang="en-US" dirty="0">
                <a:latin typeface="Courier New" panose="02070309020205020404" pitchFamily="49" charset="0"/>
                <a:cs typeface="Courier New" panose="02070309020205020404" pitchFamily="49" charset="0"/>
              </a:rPr>
              <a:t>-</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a:t>
            </a:r>
            <a:r>
              <a:rPr lang="en-US" b="1" dirty="0">
                <a:solidFill>
                  <a:srgbClr val="FF0000"/>
                </a:solidFill>
                <a:latin typeface="Courier New" panose="02070309020205020404" pitchFamily="49" charset="0"/>
                <a:cs typeface="Courier New" panose="02070309020205020404" pitchFamily="49" charset="0"/>
              </a:rPr>
              <a:t>0</a:t>
            </a:r>
            <a:r>
              <a:rPr lang="en-US" dirty="0">
                <a:solidFill>
                  <a:srgbClr val="FF0000"/>
                </a:solidFill>
                <a:latin typeface="Courier New" panose="02070309020205020404" pitchFamily="49" charset="0"/>
                <a:cs typeface="Courier New" panose="02070309020205020404" pitchFamily="49" charset="0"/>
              </a:rPr>
              <a:t>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100</a:t>
            </a:r>
            <a:r>
              <a:rPr lang="en-US" b="1" dirty="0">
                <a:solidFill>
                  <a:srgbClr val="FF0000"/>
                </a:solidFill>
                <a:latin typeface="Courier New" panose="02070309020205020404" pitchFamily="49" charset="0"/>
                <a:cs typeface="Courier New" panose="02070309020205020404" pitchFamily="49" charset="0"/>
              </a:rPr>
              <a:t>1</a:t>
            </a:r>
            <a:r>
              <a:rPr lang="en-US" dirty="0">
                <a:solidFill>
                  <a:srgbClr val="FF0000"/>
                </a:solidFill>
                <a:latin typeface="Courier New" panose="02070309020205020404" pitchFamily="49" charset="0"/>
                <a:cs typeface="Courier New" panose="02070309020205020404" pitchFamily="49" charset="0"/>
              </a:rPr>
              <a:t>	-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a:t>
            </a:r>
            <a:r>
              <a:rPr lang="en-US" b="1" dirty="0">
                <a:solidFill>
                  <a:srgbClr val="FF0000"/>
                </a:solidFill>
                <a:latin typeface="Courier New" panose="02070309020205020404" pitchFamily="49" charset="0"/>
                <a:cs typeface="Courier New" panose="02070309020205020404" pitchFamily="49" charset="0"/>
              </a:rPr>
              <a:t>0</a:t>
            </a:r>
            <a:r>
              <a:rPr lang="en-US" dirty="0">
                <a:solidFill>
                  <a:srgbClr val="FF0000"/>
                </a:solidFill>
                <a:latin typeface="Courier New" panose="02070309020205020404" pitchFamily="49" charset="0"/>
                <a:cs typeface="Courier New" panose="02070309020205020404" pitchFamily="49" charset="0"/>
              </a:rPr>
              <a:t>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100</a:t>
            </a:r>
            <a:r>
              <a:rPr lang="en-US" b="1" dirty="0">
                <a:solidFill>
                  <a:srgbClr val="FF0000"/>
                </a:solidFill>
                <a:latin typeface="Courier New" panose="02070309020205020404" pitchFamily="49" charset="0"/>
                <a:cs typeface="Courier New" panose="02070309020205020404" pitchFamily="49" charset="0"/>
              </a:rPr>
              <a:t>1</a:t>
            </a:r>
            <a:r>
              <a:rPr lang="en-US" dirty="0">
                <a:solidFill>
                  <a:srgbClr val="FF0000"/>
                </a:solidFill>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5E0AB591-0F9F-5BCD-20F5-ABB42387D283}"/>
              </a:ext>
            </a:extLst>
          </p:cNvPr>
          <p:cNvSpPr txBox="1"/>
          <p:nvPr/>
        </p:nvSpPr>
        <p:spPr>
          <a:xfrm>
            <a:off x="9753600" y="838200"/>
            <a:ext cx="2133600" cy="2862322"/>
          </a:xfrm>
          <a:prstGeom prst="rect">
            <a:avLst/>
          </a:prstGeom>
          <a:noFill/>
          <a:ln>
            <a:solidFill>
              <a:srgbClr val="FF0000"/>
            </a:solidFill>
          </a:ln>
        </p:spPr>
        <p:txBody>
          <a:bodyPr wrap="square" rtlCol="0">
            <a:spAutoFit/>
          </a:bodyPr>
          <a:lstStyle/>
          <a:p>
            <a:pPr algn="r" defTabSz="941388">
              <a:tabLst>
                <a:tab pos="1258888" algn="l"/>
              </a:tabLst>
            </a:pPr>
            <a:r>
              <a:rPr lang="en-US" dirty="0">
                <a:latin typeface="Courier New" panose="02070309020205020404" pitchFamily="49" charset="0"/>
                <a:cs typeface="Courier New" panose="02070309020205020404" pitchFamily="49" charset="0"/>
              </a:rPr>
              <a:t>-1010.101</a:t>
            </a:r>
          </a:p>
          <a:p>
            <a:pPr defTabSz="941388">
              <a:tabLst>
                <a:tab pos="1258888" algn="l"/>
              </a:tabLst>
            </a:pPr>
            <a:endParaRPr lang="en-US" dirty="0">
              <a:latin typeface="Courier New" panose="02070309020205020404" pitchFamily="49" charset="0"/>
              <a:cs typeface="Courier New" panose="02070309020205020404" pitchFamily="49" charset="0"/>
            </a:endParaRPr>
          </a:p>
          <a:p>
            <a:pPr defTabSz="941388">
              <a:tabLst>
                <a:tab pos="1258888" algn="l"/>
              </a:tabLst>
            </a:pPr>
            <a:r>
              <a:rPr lang="en-US" b="1" dirty="0">
                <a:latin typeface="Courier New" panose="02070309020205020404" pitchFamily="49" charset="0"/>
                <a:cs typeface="Courier New" panose="02070309020205020404" pitchFamily="49" charset="0"/>
              </a:rPr>
              <a:t>1000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00	+	</a:t>
            </a:r>
          </a:p>
          <a:p>
            <a:pPr defTabSz="941388">
              <a:tabLst>
                <a:tab pos="1258888" algn="l"/>
              </a:tabLst>
            </a:pPr>
            <a:r>
              <a:rPr lang="en-US"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	-</a:t>
            </a:r>
          </a:p>
          <a:p>
            <a:pPr defTabSz="941388">
              <a:tabLst>
                <a:tab pos="1258888" algn="l"/>
              </a:tabLst>
            </a:pPr>
            <a:r>
              <a:rPr lang="en-US" dirty="0">
                <a:latin typeface="Courier New" panose="02070309020205020404" pitchFamily="49" charset="0"/>
                <a:cs typeface="Courier New" panose="02070309020205020404" pitchFamily="49" charset="0"/>
              </a:rPr>
              <a:t>101</a:t>
            </a:r>
            <a:r>
              <a:rPr lang="en-US" b="1" dirty="0">
                <a:latin typeface="Courier New" panose="02070309020205020404" pitchFamily="49" charset="0"/>
                <a:cs typeface="Courier New" panose="02070309020205020404" pitchFamily="49" charset="0"/>
              </a:rPr>
              <a:t>1	</a:t>
            </a:r>
            <a:r>
              <a:rPr lang="en-US" dirty="0">
                <a:latin typeface="Courier New" panose="02070309020205020404" pitchFamily="49" charset="0"/>
                <a:cs typeface="Courier New" panose="02070309020205020404" pitchFamily="49" charset="0"/>
              </a:rPr>
              <a:t>+</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1010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1011	+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1010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1011	+</a:t>
            </a:r>
          </a:p>
        </p:txBody>
      </p:sp>
      <p:sp>
        <p:nvSpPr>
          <p:cNvPr id="12" name="TextBox 11">
            <a:extLst>
              <a:ext uri="{FF2B5EF4-FFF2-40B4-BE49-F238E27FC236}">
                <a16:creationId xmlns:a16="http://schemas.microsoft.com/office/drawing/2014/main" id="{5156B3D5-1ED6-64C3-2C4C-C8A6548AB11F}"/>
              </a:ext>
            </a:extLst>
          </p:cNvPr>
          <p:cNvSpPr txBox="1"/>
          <p:nvPr/>
        </p:nvSpPr>
        <p:spPr>
          <a:xfrm>
            <a:off x="4953000" y="3919793"/>
            <a:ext cx="2133600" cy="2862322"/>
          </a:xfrm>
          <a:prstGeom prst="rect">
            <a:avLst/>
          </a:prstGeom>
          <a:noFill/>
          <a:ln>
            <a:solidFill>
              <a:srgbClr val="FF0000"/>
            </a:solidFill>
          </a:ln>
        </p:spPr>
        <p:txBody>
          <a:bodyPr wrap="square" rtlCol="0">
            <a:spAutoFit/>
          </a:bodyPr>
          <a:lstStyle/>
          <a:p>
            <a:pPr algn="r" defTabSz="941388">
              <a:tabLst>
                <a:tab pos="1258888" algn="l"/>
              </a:tabLst>
            </a:pPr>
            <a:r>
              <a:rPr lang="en-US" dirty="0">
                <a:latin typeface="Courier New" panose="02070309020205020404" pitchFamily="49" charset="0"/>
                <a:cs typeface="Courier New" panose="02070309020205020404" pitchFamily="49" charset="0"/>
              </a:rPr>
              <a:t>-1011.001</a:t>
            </a:r>
          </a:p>
          <a:p>
            <a:pPr defTabSz="941388">
              <a:tabLst>
                <a:tab pos="1258888" algn="l"/>
              </a:tabLst>
            </a:pPr>
            <a:endParaRPr lang="en-US" dirty="0">
              <a:latin typeface="Courier New" panose="02070309020205020404" pitchFamily="49" charset="0"/>
              <a:cs typeface="Courier New" panose="02070309020205020404" pitchFamily="49" charset="0"/>
            </a:endParaRPr>
          </a:p>
          <a:p>
            <a:pPr defTabSz="941388">
              <a:tabLst>
                <a:tab pos="1258888" algn="l"/>
              </a:tabLst>
            </a:pPr>
            <a:r>
              <a:rPr lang="en-US" b="1" dirty="0">
                <a:latin typeface="Courier New" panose="02070309020205020404" pitchFamily="49" charset="0"/>
                <a:cs typeface="Courier New" panose="02070309020205020404" pitchFamily="49" charset="0"/>
              </a:rPr>
              <a:t>1000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00	+	</a:t>
            </a:r>
          </a:p>
          <a:p>
            <a:pPr defTabSz="941388">
              <a:tabLst>
                <a:tab pos="1258888" algn="l"/>
              </a:tabLst>
            </a:pPr>
            <a:r>
              <a:rPr lang="en-US"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	-</a:t>
            </a:r>
          </a:p>
          <a:p>
            <a:pPr defTabSz="941388">
              <a:tabLst>
                <a:tab pos="1258888" algn="l"/>
              </a:tabLst>
            </a:pPr>
            <a:r>
              <a:rPr lang="en-US" dirty="0">
                <a:latin typeface="Courier New" panose="02070309020205020404" pitchFamily="49" charset="0"/>
                <a:cs typeface="Courier New" panose="02070309020205020404" pitchFamily="49" charset="0"/>
              </a:rPr>
              <a:t>101</a:t>
            </a:r>
            <a:r>
              <a:rPr lang="en-US" b="1" dirty="0">
                <a:latin typeface="Courier New" panose="02070309020205020404" pitchFamily="49" charset="0"/>
                <a:cs typeface="Courier New" panose="02070309020205020404" pitchFamily="49" charset="0"/>
              </a:rPr>
              <a:t>1	</a:t>
            </a:r>
            <a:r>
              <a:rPr lang="en-US" dirty="0">
                <a:latin typeface="Courier New" panose="02070309020205020404" pitchFamily="49" charset="0"/>
                <a:cs typeface="Courier New" panose="02070309020205020404" pitchFamily="49" charset="0"/>
              </a:rPr>
              <a:t>-</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1100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1011	-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1100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1011	-</a:t>
            </a:r>
          </a:p>
        </p:txBody>
      </p:sp>
      <p:sp>
        <p:nvSpPr>
          <p:cNvPr id="13" name="TextBox 12">
            <a:extLst>
              <a:ext uri="{FF2B5EF4-FFF2-40B4-BE49-F238E27FC236}">
                <a16:creationId xmlns:a16="http://schemas.microsoft.com/office/drawing/2014/main" id="{284FC8B4-7A67-0D55-4476-2DF25E5F0E83}"/>
              </a:ext>
            </a:extLst>
          </p:cNvPr>
          <p:cNvSpPr txBox="1"/>
          <p:nvPr/>
        </p:nvSpPr>
        <p:spPr>
          <a:xfrm>
            <a:off x="9753600" y="3914193"/>
            <a:ext cx="2133600" cy="2862322"/>
          </a:xfrm>
          <a:prstGeom prst="rect">
            <a:avLst/>
          </a:prstGeom>
          <a:noFill/>
          <a:ln>
            <a:solidFill>
              <a:srgbClr val="FF0000"/>
            </a:solidFill>
          </a:ln>
        </p:spPr>
        <p:txBody>
          <a:bodyPr wrap="square" rtlCol="0">
            <a:spAutoFit/>
          </a:bodyPr>
          <a:lstStyle/>
          <a:p>
            <a:pPr algn="r" defTabSz="941388">
              <a:tabLst>
                <a:tab pos="1258888" algn="l"/>
              </a:tabLst>
            </a:pPr>
            <a:r>
              <a:rPr lang="en-US" dirty="0">
                <a:latin typeface="Courier New" panose="02070309020205020404" pitchFamily="49" charset="0"/>
                <a:cs typeface="Courier New" panose="02070309020205020404" pitchFamily="49" charset="0"/>
              </a:rPr>
              <a:t>-1010.011</a:t>
            </a:r>
          </a:p>
          <a:p>
            <a:pPr defTabSz="941388">
              <a:tabLst>
                <a:tab pos="1258888" algn="l"/>
              </a:tabLst>
            </a:pPr>
            <a:endParaRPr lang="en-US" dirty="0">
              <a:latin typeface="Courier New" panose="02070309020205020404" pitchFamily="49" charset="0"/>
              <a:cs typeface="Courier New" panose="02070309020205020404" pitchFamily="49" charset="0"/>
            </a:endParaRPr>
          </a:p>
          <a:p>
            <a:pPr defTabSz="941388">
              <a:tabLst>
                <a:tab pos="1258888" algn="l"/>
              </a:tabLst>
            </a:pPr>
            <a:r>
              <a:rPr lang="en-US" b="1" dirty="0">
                <a:latin typeface="Courier New" panose="02070309020205020404" pitchFamily="49" charset="0"/>
                <a:cs typeface="Courier New" panose="02070309020205020404" pitchFamily="49" charset="0"/>
              </a:rPr>
              <a:t>1000</a:t>
            </a:r>
            <a:r>
              <a:rPr lang="en-US" dirty="0">
                <a:latin typeface="Courier New" panose="02070309020205020404" pitchFamily="49" charset="0"/>
                <a:cs typeface="Courier New" panose="02070309020205020404" pitchFamily="49" charset="0"/>
              </a:rPr>
              <a:t>	-	</a:t>
            </a:r>
          </a:p>
          <a:p>
            <a:pPr defTabSz="941388">
              <a:tabLst>
                <a:tab pos="1258888" algn="l"/>
              </a:tabLst>
            </a:pPr>
            <a:r>
              <a:rPr lang="en-US"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00	+	</a:t>
            </a:r>
          </a:p>
          <a:p>
            <a:pPr defTabSz="941388">
              <a:tabLst>
                <a:tab pos="1258888" algn="l"/>
              </a:tabLst>
            </a:pPr>
            <a:r>
              <a:rPr lang="en-US"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0	-</a:t>
            </a:r>
          </a:p>
          <a:p>
            <a:pPr defTabSz="941388">
              <a:tabLst>
                <a:tab pos="1258888" algn="l"/>
              </a:tabLst>
            </a:pPr>
            <a:r>
              <a:rPr lang="en-US" dirty="0">
                <a:latin typeface="Courier New" panose="02070309020205020404" pitchFamily="49" charset="0"/>
                <a:cs typeface="Courier New" panose="02070309020205020404" pitchFamily="49" charset="0"/>
              </a:rPr>
              <a:t>101</a:t>
            </a:r>
            <a:r>
              <a:rPr lang="en-US" b="1" dirty="0">
                <a:latin typeface="Courier New" panose="02070309020205020404" pitchFamily="49" charset="0"/>
                <a:cs typeface="Courier New" panose="02070309020205020404" pitchFamily="49" charset="0"/>
              </a:rPr>
              <a:t>1	</a:t>
            </a:r>
            <a:r>
              <a:rPr lang="en-US" dirty="0">
                <a:latin typeface="Courier New" panose="02070309020205020404" pitchFamily="49" charset="0"/>
                <a:cs typeface="Courier New" panose="02070309020205020404" pitchFamily="49" charset="0"/>
              </a:rPr>
              <a:t>+</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1010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1011	+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1010	-</a:t>
            </a:r>
          </a:p>
          <a:p>
            <a:pPr defTabSz="941388">
              <a:tabLst>
                <a:tab pos="1258888" algn="l"/>
              </a:tabLst>
            </a:pPr>
            <a:r>
              <a:rPr lang="en-US" dirty="0">
                <a:solidFill>
                  <a:srgbClr val="FF0000"/>
                </a:solidFill>
                <a:latin typeface="Courier New" panose="02070309020205020404" pitchFamily="49" charset="0"/>
                <a:cs typeface="Courier New" panose="02070309020205020404" pitchFamily="49" charset="0"/>
              </a:rPr>
              <a:t>1011	+</a:t>
            </a:r>
          </a:p>
        </p:txBody>
      </p:sp>
      <p:sp>
        <p:nvSpPr>
          <p:cNvPr id="14" name="TextBox 13">
            <a:extLst>
              <a:ext uri="{FF2B5EF4-FFF2-40B4-BE49-F238E27FC236}">
                <a16:creationId xmlns:a16="http://schemas.microsoft.com/office/drawing/2014/main" id="{BE649ACB-6BEE-3DE2-E9B7-04AF690AD0FE}"/>
              </a:ext>
            </a:extLst>
          </p:cNvPr>
          <p:cNvSpPr txBox="1"/>
          <p:nvPr/>
        </p:nvSpPr>
        <p:spPr>
          <a:xfrm>
            <a:off x="2762828" y="3515856"/>
            <a:ext cx="1001108" cy="369332"/>
          </a:xfrm>
          <a:prstGeom prst="rect">
            <a:avLst/>
          </a:prstGeom>
          <a:noFill/>
        </p:spPr>
        <p:txBody>
          <a:bodyPr wrap="none" rtlCol="0">
            <a:spAutoFit/>
          </a:bodyPr>
          <a:lstStyle/>
          <a:p>
            <a:r>
              <a:rPr lang="en-US" dirty="0">
                <a:solidFill>
                  <a:srgbClr val="00B050"/>
                </a:solidFill>
              </a:rPr>
              <a:t>1001.11</a:t>
            </a:r>
          </a:p>
        </p:txBody>
      </p:sp>
      <p:sp>
        <p:nvSpPr>
          <p:cNvPr id="15" name="TextBox 14">
            <a:extLst>
              <a:ext uri="{FF2B5EF4-FFF2-40B4-BE49-F238E27FC236}">
                <a16:creationId xmlns:a16="http://schemas.microsoft.com/office/drawing/2014/main" id="{4C8FB80B-2B74-2E84-6358-5C933EECC2F8}"/>
              </a:ext>
            </a:extLst>
          </p:cNvPr>
          <p:cNvSpPr txBox="1"/>
          <p:nvPr/>
        </p:nvSpPr>
        <p:spPr>
          <a:xfrm>
            <a:off x="2762828" y="6585934"/>
            <a:ext cx="1018227" cy="369332"/>
          </a:xfrm>
          <a:prstGeom prst="rect">
            <a:avLst/>
          </a:prstGeom>
          <a:noFill/>
        </p:spPr>
        <p:txBody>
          <a:bodyPr wrap="none" rtlCol="0">
            <a:spAutoFit/>
          </a:bodyPr>
          <a:lstStyle/>
          <a:p>
            <a:r>
              <a:rPr lang="en-US" dirty="0">
                <a:solidFill>
                  <a:srgbClr val="00B050"/>
                </a:solidFill>
              </a:rPr>
              <a:t>1001.01</a:t>
            </a:r>
          </a:p>
        </p:txBody>
      </p:sp>
      <p:sp>
        <p:nvSpPr>
          <p:cNvPr id="16" name="TextBox 15">
            <a:extLst>
              <a:ext uri="{FF2B5EF4-FFF2-40B4-BE49-F238E27FC236}">
                <a16:creationId xmlns:a16="http://schemas.microsoft.com/office/drawing/2014/main" id="{C80AD958-E987-710F-4592-3AB33F12BA3D}"/>
              </a:ext>
            </a:extLst>
          </p:cNvPr>
          <p:cNvSpPr txBox="1"/>
          <p:nvPr/>
        </p:nvSpPr>
        <p:spPr>
          <a:xfrm>
            <a:off x="7542763" y="3527371"/>
            <a:ext cx="1001108" cy="369332"/>
          </a:xfrm>
          <a:prstGeom prst="rect">
            <a:avLst/>
          </a:prstGeom>
          <a:noFill/>
        </p:spPr>
        <p:txBody>
          <a:bodyPr wrap="none" rtlCol="0">
            <a:spAutoFit/>
          </a:bodyPr>
          <a:lstStyle/>
          <a:p>
            <a:r>
              <a:rPr lang="en-US" dirty="0">
                <a:solidFill>
                  <a:srgbClr val="00B050"/>
                </a:solidFill>
              </a:rPr>
              <a:t>1010.11</a:t>
            </a:r>
          </a:p>
        </p:txBody>
      </p:sp>
      <p:sp>
        <p:nvSpPr>
          <p:cNvPr id="17" name="TextBox 16">
            <a:extLst>
              <a:ext uri="{FF2B5EF4-FFF2-40B4-BE49-F238E27FC236}">
                <a16:creationId xmlns:a16="http://schemas.microsoft.com/office/drawing/2014/main" id="{689211B9-00D5-A74C-A070-6B466DA75637}"/>
              </a:ext>
            </a:extLst>
          </p:cNvPr>
          <p:cNvSpPr txBox="1"/>
          <p:nvPr/>
        </p:nvSpPr>
        <p:spPr>
          <a:xfrm>
            <a:off x="7542763" y="6597449"/>
            <a:ext cx="1018227" cy="369332"/>
          </a:xfrm>
          <a:prstGeom prst="rect">
            <a:avLst/>
          </a:prstGeom>
          <a:noFill/>
        </p:spPr>
        <p:txBody>
          <a:bodyPr wrap="none" rtlCol="0">
            <a:spAutoFit/>
          </a:bodyPr>
          <a:lstStyle/>
          <a:p>
            <a:r>
              <a:rPr lang="en-US" dirty="0">
                <a:solidFill>
                  <a:srgbClr val="00B050"/>
                </a:solidFill>
              </a:rPr>
              <a:t>1010.01</a:t>
            </a:r>
          </a:p>
        </p:txBody>
      </p:sp>
      <p:sp>
        <p:nvSpPr>
          <p:cNvPr id="18" name="TextBox 17">
            <a:extLst>
              <a:ext uri="{FF2B5EF4-FFF2-40B4-BE49-F238E27FC236}">
                <a16:creationId xmlns:a16="http://schemas.microsoft.com/office/drawing/2014/main" id="{8A86F2E5-C36B-CF30-9E3B-65569706B944}"/>
              </a:ext>
            </a:extLst>
          </p:cNvPr>
          <p:cNvSpPr txBox="1"/>
          <p:nvPr/>
        </p:nvSpPr>
        <p:spPr>
          <a:xfrm>
            <a:off x="4867469" y="3527371"/>
            <a:ext cx="889987" cy="369332"/>
          </a:xfrm>
          <a:prstGeom prst="rect">
            <a:avLst/>
          </a:prstGeom>
          <a:noFill/>
        </p:spPr>
        <p:txBody>
          <a:bodyPr wrap="none" rtlCol="0">
            <a:spAutoFit/>
          </a:bodyPr>
          <a:lstStyle/>
          <a:p>
            <a:r>
              <a:rPr lang="en-US" dirty="0">
                <a:solidFill>
                  <a:srgbClr val="C00000"/>
                </a:solidFill>
              </a:rPr>
              <a:t>1001.1</a:t>
            </a:r>
          </a:p>
        </p:txBody>
      </p:sp>
      <p:sp>
        <p:nvSpPr>
          <p:cNvPr id="19" name="TextBox 18">
            <a:extLst>
              <a:ext uri="{FF2B5EF4-FFF2-40B4-BE49-F238E27FC236}">
                <a16:creationId xmlns:a16="http://schemas.microsoft.com/office/drawing/2014/main" id="{A0CD85A2-6086-579B-373C-212BD8A9E417}"/>
              </a:ext>
            </a:extLst>
          </p:cNvPr>
          <p:cNvSpPr txBox="1"/>
          <p:nvPr/>
        </p:nvSpPr>
        <p:spPr>
          <a:xfrm>
            <a:off x="4867469" y="6597449"/>
            <a:ext cx="872868" cy="369332"/>
          </a:xfrm>
          <a:prstGeom prst="rect">
            <a:avLst/>
          </a:prstGeom>
          <a:noFill/>
        </p:spPr>
        <p:txBody>
          <a:bodyPr wrap="none" rtlCol="0">
            <a:spAutoFit/>
          </a:bodyPr>
          <a:lstStyle/>
          <a:p>
            <a:r>
              <a:rPr lang="en-US" dirty="0">
                <a:solidFill>
                  <a:srgbClr val="C00000"/>
                </a:solidFill>
              </a:rPr>
              <a:t>1011.1</a:t>
            </a:r>
          </a:p>
        </p:txBody>
      </p:sp>
      <p:sp>
        <p:nvSpPr>
          <p:cNvPr id="20" name="TextBox 19">
            <a:extLst>
              <a:ext uri="{FF2B5EF4-FFF2-40B4-BE49-F238E27FC236}">
                <a16:creationId xmlns:a16="http://schemas.microsoft.com/office/drawing/2014/main" id="{F8388A57-451B-50F4-9EEE-ED149D6037E5}"/>
              </a:ext>
            </a:extLst>
          </p:cNvPr>
          <p:cNvSpPr txBox="1"/>
          <p:nvPr/>
        </p:nvSpPr>
        <p:spPr>
          <a:xfrm>
            <a:off x="9647404" y="3538886"/>
            <a:ext cx="889987" cy="369332"/>
          </a:xfrm>
          <a:prstGeom prst="rect">
            <a:avLst/>
          </a:prstGeom>
          <a:noFill/>
        </p:spPr>
        <p:txBody>
          <a:bodyPr wrap="none" rtlCol="0">
            <a:spAutoFit/>
          </a:bodyPr>
          <a:lstStyle/>
          <a:p>
            <a:r>
              <a:rPr lang="en-US" dirty="0">
                <a:solidFill>
                  <a:srgbClr val="C00000"/>
                </a:solidFill>
              </a:rPr>
              <a:t>1010.1</a:t>
            </a:r>
          </a:p>
        </p:txBody>
      </p:sp>
      <p:sp>
        <p:nvSpPr>
          <p:cNvPr id="21" name="TextBox 20">
            <a:extLst>
              <a:ext uri="{FF2B5EF4-FFF2-40B4-BE49-F238E27FC236}">
                <a16:creationId xmlns:a16="http://schemas.microsoft.com/office/drawing/2014/main" id="{E4BF14AA-A363-CA05-2F11-7BB8E4196439}"/>
              </a:ext>
            </a:extLst>
          </p:cNvPr>
          <p:cNvSpPr txBox="1"/>
          <p:nvPr/>
        </p:nvSpPr>
        <p:spPr>
          <a:xfrm>
            <a:off x="9647404" y="6608964"/>
            <a:ext cx="889987" cy="369332"/>
          </a:xfrm>
          <a:prstGeom prst="rect">
            <a:avLst/>
          </a:prstGeom>
          <a:noFill/>
        </p:spPr>
        <p:txBody>
          <a:bodyPr wrap="none" rtlCol="0">
            <a:spAutoFit/>
          </a:bodyPr>
          <a:lstStyle/>
          <a:p>
            <a:r>
              <a:rPr lang="en-US" dirty="0">
                <a:solidFill>
                  <a:srgbClr val="C00000"/>
                </a:solidFill>
              </a:rPr>
              <a:t>1010.1</a:t>
            </a:r>
          </a:p>
        </p:txBody>
      </p:sp>
    </p:spTree>
    <p:extLst>
      <p:ext uri="{BB962C8B-B14F-4D97-AF65-F5344CB8AC3E}">
        <p14:creationId xmlns:p14="http://schemas.microsoft.com/office/powerpoint/2010/main" val="274840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71891-16CB-260E-5D5E-6464241159CC}"/>
              </a:ext>
            </a:extLst>
          </p:cNvPr>
          <p:cNvSpPr>
            <a:spLocks noGrp="1"/>
          </p:cNvSpPr>
          <p:nvPr>
            <p:ph type="ctrTitle"/>
          </p:nvPr>
        </p:nvSpPr>
        <p:spPr/>
        <p:txBody>
          <a:bodyPr/>
          <a:lstStyle/>
          <a:p>
            <a:r>
              <a:rPr lang="en-US" dirty="0"/>
              <a:t>vernier</a:t>
            </a:r>
          </a:p>
        </p:txBody>
      </p:sp>
      <p:sp>
        <p:nvSpPr>
          <p:cNvPr id="3" name="Subtitle 2">
            <a:extLst>
              <a:ext uri="{FF2B5EF4-FFF2-40B4-BE49-F238E27FC236}">
                <a16:creationId xmlns:a16="http://schemas.microsoft.com/office/drawing/2014/main" id="{A86B495D-7395-6E0C-5634-E8213C9879DB}"/>
              </a:ext>
            </a:extLst>
          </p:cNvPr>
          <p:cNvSpPr>
            <a:spLocks noGrp="1"/>
          </p:cNvSpPr>
          <p:nvPr>
            <p:ph type="subTitle" idx="1"/>
          </p:nvPr>
        </p:nvSpPr>
        <p:spPr/>
        <p:txBody>
          <a:bodyPr/>
          <a:lstStyle/>
          <a:p>
            <a:r>
              <a:rPr lang="en-US" dirty="0"/>
              <a:t>Alternative for </a:t>
            </a:r>
            <a:r>
              <a:rPr lang="en-US" dirty="0" err="1"/>
              <a:t>postcorrection</a:t>
            </a:r>
            <a:r>
              <a:rPr lang="en-US" dirty="0"/>
              <a:t> and oversampling</a:t>
            </a:r>
          </a:p>
        </p:txBody>
      </p:sp>
      <p:sp>
        <p:nvSpPr>
          <p:cNvPr id="4" name="Date Placeholder 3">
            <a:extLst>
              <a:ext uri="{FF2B5EF4-FFF2-40B4-BE49-F238E27FC236}">
                <a16:creationId xmlns:a16="http://schemas.microsoft.com/office/drawing/2014/main" id="{35BE6EA2-1844-8D9A-57F7-A3447DD1E3CA}"/>
              </a:ext>
            </a:extLst>
          </p:cNvPr>
          <p:cNvSpPr>
            <a:spLocks noGrp="1"/>
          </p:cNvSpPr>
          <p:nvPr>
            <p:ph type="dt" sz="half" idx="10"/>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6459A2AD-FBC9-4503-986A-27D1B5052B46}" type="datetime1">
              <a:rPr lang="en-US" smtClean="0"/>
              <a:pPr>
                <a:defRPr/>
              </a:pPr>
              <a:t>10/14/2024</a:t>
            </a:fld>
            <a:endParaRPr lang="en-US"/>
          </a:p>
        </p:txBody>
      </p:sp>
      <p:sp>
        <p:nvSpPr>
          <p:cNvPr id="5" name="Slide Number Placeholder 4">
            <a:extLst>
              <a:ext uri="{FF2B5EF4-FFF2-40B4-BE49-F238E27FC236}">
                <a16:creationId xmlns:a16="http://schemas.microsoft.com/office/drawing/2014/main" id="{8C6884DF-7FFC-65C3-5FD5-0C57437A37D1}"/>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7E689A40-3C96-44CF-8AD5-B8413A1FA80F}" type="slidenum">
              <a:rPr lang="en-US" altLang="nl-BE" smtClean="0"/>
              <a:pPr/>
              <a:t>79</a:t>
            </a:fld>
            <a:endParaRPr lang="en-US" altLang="nl-BE"/>
          </a:p>
        </p:txBody>
      </p:sp>
    </p:spTree>
    <p:extLst>
      <p:ext uri="{BB962C8B-B14F-4D97-AF65-F5344CB8AC3E}">
        <p14:creationId xmlns:p14="http://schemas.microsoft.com/office/powerpoint/2010/main" val="2915916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3A46BE-92F2-4D66-BA5C-1B6488E23973}"/>
              </a:ext>
            </a:extLst>
          </p:cNvPr>
          <p:cNvSpPr>
            <a:spLocks noGrp="1"/>
          </p:cNvSpPr>
          <p:nvPr>
            <p:ph type="title"/>
          </p:nvPr>
        </p:nvSpPr>
        <p:spPr/>
        <p:txBody>
          <a:bodyPr/>
          <a:lstStyle/>
          <a:p>
            <a:r>
              <a:rPr lang="en-US" dirty="0"/>
              <a:t>Goal of this course</a:t>
            </a:r>
          </a:p>
        </p:txBody>
      </p:sp>
      <p:sp>
        <p:nvSpPr>
          <p:cNvPr id="7" name="Content Placeholder 6">
            <a:extLst>
              <a:ext uri="{FF2B5EF4-FFF2-40B4-BE49-F238E27FC236}">
                <a16:creationId xmlns:a16="http://schemas.microsoft.com/office/drawing/2014/main" id="{6B5F3E39-6A5A-4FA0-94A2-2CA5947A5D35}"/>
              </a:ext>
            </a:extLst>
          </p:cNvPr>
          <p:cNvSpPr>
            <a:spLocks noGrp="1"/>
          </p:cNvSpPr>
          <p:nvPr>
            <p:ph idx="1"/>
          </p:nvPr>
        </p:nvSpPr>
        <p:spPr>
          <a:xfrm>
            <a:off x="609600" y="990600"/>
            <a:ext cx="10972800" cy="5257800"/>
          </a:xfrm>
        </p:spPr>
        <p:txBody>
          <a:bodyPr/>
          <a:lstStyle/>
          <a:p>
            <a:r>
              <a:rPr lang="en-US" dirty="0"/>
              <a:t>Understand why we chose a certain SARADC concept</a:t>
            </a:r>
          </a:p>
          <a:p>
            <a:pPr lvl="1"/>
            <a:r>
              <a:rPr lang="en-US" dirty="0"/>
              <a:t>Why binary and why go to non-binary?</a:t>
            </a:r>
          </a:p>
          <a:p>
            <a:pPr lvl="1"/>
            <a:r>
              <a:rPr lang="en-US" dirty="0"/>
              <a:t>Why differential? Why pseudodifferential?</a:t>
            </a:r>
          </a:p>
          <a:p>
            <a:pPr lvl="1"/>
            <a:r>
              <a:rPr lang="en-US" dirty="0"/>
              <a:t>Why interleaving? And full parallel?</a:t>
            </a:r>
          </a:p>
          <a:p>
            <a:r>
              <a:rPr lang="en-US" dirty="0"/>
              <a:t>Understand the CDAC concept, how to construct a CDAC</a:t>
            </a:r>
          </a:p>
          <a:p>
            <a:pPr lvl="1"/>
            <a:r>
              <a:rPr lang="en-US" dirty="0"/>
              <a:t>Why unary, binary, RDAC,</a:t>
            </a:r>
          </a:p>
          <a:p>
            <a:pPr lvl="1"/>
            <a:r>
              <a:rPr lang="en-US" dirty="0"/>
              <a:t>Why non-binary and how to calibrate that?</a:t>
            </a:r>
          </a:p>
          <a:p>
            <a:pPr indent="-285750"/>
            <a:r>
              <a:rPr lang="en-US" dirty="0"/>
              <a:t>Understand the comparator, clocked or not clocked, its auto-zeroing, its output signals.</a:t>
            </a:r>
          </a:p>
          <a:p>
            <a:r>
              <a:rPr lang="en-US" dirty="0"/>
              <a:t>What is double conversion, what is </a:t>
            </a:r>
            <a:r>
              <a:rPr lang="en-US" dirty="0" err="1"/>
              <a:t>postcorrection</a:t>
            </a:r>
            <a:r>
              <a:rPr lang="en-US" dirty="0"/>
              <a:t> and how to solve the odd/even effect</a:t>
            </a:r>
          </a:p>
          <a:p>
            <a:r>
              <a:rPr lang="en-US" dirty="0"/>
              <a:t>Why and how can we do oversampling</a:t>
            </a:r>
          </a:p>
          <a:p>
            <a:r>
              <a:rPr lang="en-US" dirty="0"/>
              <a:t>Understand the array aspects</a:t>
            </a:r>
          </a:p>
          <a:p>
            <a:endParaRPr lang="en-US" dirty="0"/>
          </a:p>
          <a:p>
            <a:r>
              <a:rPr lang="en-US" dirty="0"/>
              <a:t>Understand and contribute to future improvements</a:t>
            </a:r>
          </a:p>
          <a:p>
            <a:pPr marL="285750" indent="-285750">
              <a:buFont typeface="Arial" panose="020B0604020202020204" pitchFamily="34" charset="0"/>
              <a:buChar char="•"/>
            </a:pPr>
            <a:r>
              <a:rPr lang="en-US" dirty="0"/>
              <a:t>Improving speed / power</a:t>
            </a:r>
          </a:p>
          <a:p>
            <a:pPr marL="285750" indent="-285750">
              <a:buFont typeface="Arial" panose="020B0604020202020204" pitchFamily="34" charset="0"/>
              <a:buChar char="•"/>
            </a:pPr>
            <a:r>
              <a:rPr lang="en-US" dirty="0"/>
              <a:t>Increase resolution </a:t>
            </a:r>
          </a:p>
          <a:p>
            <a:pPr marL="285750" indent="-285750">
              <a:buFont typeface="Arial" panose="020B0604020202020204" pitchFamily="34" charset="0"/>
              <a:buChar char="•"/>
            </a:pPr>
            <a:r>
              <a:rPr lang="en-US" dirty="0"/>
              <a:t>Reduce large conversion errors, reduce noise, improve DNL/INL, improve PSR</a:t>
            </a:r>
          </a:p>
          <a:p>
            <a:pPr marL="285750" indent="-285750">
              <a:buFont typeface="Arial" panose="020B0604020202020204" pitchFamily="34" charset="0"/>
              <a:buChar char="•"/>
            </a:pPr>
            <a:r>
              <a:rPr lang="en-US" dirty="0"/>
              <a:t>Strive to a true standard cell, with simple parametrization.</a:t>
            </a:r>
          </a:p>
          <a:p>
            <a:endParaRPr lang="en-US" dirty="0"/>
          </a:p>
          <a:p>
            <a:endParaRPr lang="en-US" dirty="0"/>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A7D8C1C3-4575-4D7D-8560-5580740CDD26}"/>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a:p>
        </p:txBody>
      </p:sp>
      <p:sp>
        <p:nvSpPr>
          <p:cNvPr id="5" name="Slide Number Placeholder 4">
            <a:extLst>
              <a:ext uri="{FF2B5EF4-FFF2-40B4-BE49-F238E27FC236}">
                <a16:creationId xmlns:a16="http://schemas.microsoft.com/office/drawing/2014/main" id="{009E7800-373E-451C-9C07-A573059127E6}"/>
              </a:ext>
            </a:extLst>
          </p:cNvPr>
          <p:cNvSpPr>
            <a:spLocks noGrp="1"/>
          </p:cNvSpPr>
          <p:nvPr>
            <p:ph type="sldNum" sz="quarter" idx="4"/>
          </p:nvPr>
        </p:nvSpPr>
        <p:spPr/>
        <p:txBody>
          <a:bodyPr/>
          <a:lstStyle/>
          <a:p>
            <a:pPr fontAlgn="auto">
              <a:spcBef>
                <a:spcPts val="0"/>
              </a:spcBef>
              <a:spcAft>
                <a:spcPts val="0"/>
              </a:spcAft>
              <a:defRPr/>
            </a:pPr>
            <a:fld id="{C8E73D66-7D89-47D5-8BE6-71FE6777882F}" type="slidenum">
              <a:rPr lang="en-US" kern="0" smtClean="0"/>
              <a:pPr fontAlgn="auto">
                <a:spcBef>
                  <a:spcPts val="0"/>
                </a:spcBef>
                <a:spcAft>
                  <a:spcPts val="0"/>
                </a:spcAft>
                <a:defRPr/>
              </a:pPr>
              <a:t>8</a:t>
            </a:fld>
            <a:endParaRPr lang="en-US" kern="0" dirty="0"/>
          </a:p>
        </p:txBody>
      </p:sp>
    </p:spTree>
    <p:extLst>
      <p:ext uri="{BB962C8B-B14F-4D97-AF65-F5344CB8AC3E}">
        <p14:creationId xmlns:p14="http://schemas.microsoft.com/office/powerpoint/2010/main" val="318486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40DE-86F5-435B-B00C-A5FFD79140E8}"/>
              </a:ext>
            </a:extLst>
          </p:cNvPr>
          <p:cNvSpPr>
            <a:spLocks noGrp="1"/>
          </p:cNvSpPr>
          <p:nvPr>
            <p:ph type="title"/>
          </p:nvPr>
        </p:nvSpPr>
        <p:spPr/>
        <p:txBody>
          <a:bodyPr/>
          <a:lstStyle/>
          <a:p>
            <a:r>
              <a:rPr lang="en-US" dirty="0" err="1"/>
              <a:t>Postcorrection</a:t>
            </a:r>
            <a:r>
              <a:rPr lang="en-US" dirty="0"/>
              <a:t> with a vernier</a:t>
            </a:r>
          </a:p>
        </p:txBody>
      </p:sp>
      <p:sp>
        <p:nvSpPr>
          <p:cNvPr id="3" name="Content Placeholder 2">
            <a:extLst>
              <a:ext uri="{FF2B5EF4-FFF2-40B4-BE49-F238E27FC236}">
                <a16:creationId xmlns:a16="http://schemas.microsoft.com/office/drawing/2014/main" id="{91C104E7-1EE5-B9D7-F25E-91E6575490F2}"/>
              </a:ext>
            </a:extLst>
          </p:cNvPr>
          <p:cNvSpPr>
            <a:spLocks noGrp="1"/>
          </p:cNvSpPr>
          <p:nvPr>
            <p:ph idx="1"/>
          </p:nvPr>
        </p:nvSpPr>
        <p:spPr>
          <a:xfrm>
            <a:off x="609600" y="1600200"/>
            <a:ext cx="2971800" cy="4648200"/>
          </a:xfrm>
        </p:spPr>
        <p:txBody>
          <a:bodyPr/>
          <a:lstStyle/>
          <a:p>
            <a:r>
              <a:rPr lang="en-US" dirty="0"/>
              <a:t>Idea:</a:t>
            </a:r>
          </a:p>
          <a:p>
            <a:pPr marL="285750" indent="-285750">
              <a:buFont typeface="Arial" panose="020B0604020202020204" pitchFamily="34" charset="0"/>
              <a:buChar char="•"/>
            </a:pPr>
            <a:r>
              <a:rPr lang="en-US" dirty="0"/>
              <a:t>Apply 12 extra comparisons</a:t>
            </a:r>
          </a:p>
          <a:p>
            <a:pPr marL="285750" indent="-285750">
              <a:buFont typeface="Arial" panose="020B0604020202020204" pitchFamily="34" charset="0"/>
              <a:buChar char="•"/>
            </a:pPr>
            <a:r>
              <a:rPr lang="en-US" dirty="0"/>
              <a:t>Do not recalculate the SAR code (or…?)</a:t>
            </a:r>
          </a:p>
          <a:p>
            <a:pPr marL="285750" indent="-285750">
              <a:buFont typeface="Arial" panose="020B0604020202020204" pitchFamily="34" charset="0"/>
              <a:buChar char="•"/>
            </a:pPr>
            <a:r>
              <a:rPr lang="en-US" dirty="0"/>
              <a:t>Vernier (sweep) or Dither (pseudo random) an offset to the CDAC. </a:t>
            </a:r>
          </a:p>
          <a:p>
            <a:pPr marL="285750" indent="-285750">
              <a:buFont typeface="Arial" panose="020B0604020202020204" pitchFamily="34" charset="0"/>
              <a:buChar char="•"/>
            </a:pPr>
            <a:r>
              <a:rPr lang="en-US" dirty="0"/>
              <a:t>Record the 12 extra comparison bits.</a:t>
            </a:r>
          </a:p>
          <a:p>
            <a:endParaRPr lang="en-US" dirty="0"/>
          </a:p>
          <a:p>
            <a:r>
              <a:rPr lang="en-US" dirty="0"/>
              <a:t>May/should span more than one LSB. </a:t>
            </a:r>
          </a:p>
          <a:p>
            <a:r>
              <a:rPr lang="en-US" dirty="0"/>
              <a:t>Should not even be equally spread.</a:t>
            </a:r>
          </a:p>
          <a:p>
            <a:endParaRPr lang="en-US" dirty="0"/>
          </a:p>
          <a:p>
            <a:endParaRPr lang="en-US" dirty="0"/>
          </a:p>
        </p:txBody>
      </p:sp>
      <p:sp>
        <p:nvSpPr>
          <p:cNvPr id="4" name="Footer Placeholder 3">
            <a:extLst>
              <a:ext uri="{FF2B5EF4-FFF2-40B4-BE49-F238E27FC236}">
                <a16:creationId xmlns:a16="http://schemas.microsoft.com/office/drawing/2014/main" id="{CF14A7BF-CAE1-98A5-3FC3-1A54B2535B24}"/>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303162B0-CDE3-AC7D-9099-20D966D95783}"/>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80</a:t>
            </a:fld>
            <a:endParaRPr lang="en-US" kern="0" dirty="0"/>
          </a:p>
        </p:txBody>
      </p:sp>
      <p:sp>
        <p:nvSpPr>
          <p:cNvPr id="6" name="Freeform: Shape 5">
            <a:extLst>
              <a:ext uri="{FF2B5EF4-FFF2-40B4-BE49-F238E27FC236}">
                <a16:creationId xmlns:a16="http://schemas.microsoft.com/office/drawing/2014/main" id="{D6E95989-76BA-54FB-9995-5E61DBFEE976}"/>
              </a:ext>
            </a:extLst>
          </p:cNvPr>
          <p:cNvSpPr/>
          <p:nvPr/>
        </p:nvSpPr>
        <p:spPr bwMode="auto">
          <a:xfrm>
            <a:off x="4030824" y="715347"/>
            <a:ext cx="7473821" cy="4161453"/>
          </a:xfrm>
          <a:custGeom>
            <a:avLst/>
            <a:gdLst>
              <a:gd name="connsiteX0" fmla="*/ 0 w 7473821"/>
              <a:gd name="connsiteY0" fmla="*/ 9331 h 4161453"/>
              <a:gd name="connsiteX1" fmla="*/ 681135 w 7473821"/>
              <a:gd name="connsiteY1" fmla="*/ 0 h 4161453"/>
              <a:gd name="connsiteX2" fmla="*/ 671805 w 7473821"/>
              <a:gd name="connsiteY2" fmla="*/ 4161453 h 4161453"/>
              <a:gd name="connsiteX3" fmla="*/ 1362270 w 7473821"/>
              <a:gd name="connsiteY3" fmla="*/ 4142792 h 4161453"/>
              <a:gd name="connsiteX4" fmla="*/ 1390262 w 7473821"/>
              <a:gd name="connsiteY4" fmla="*/ 2752531 h 4161453"/>
              <a:gd name="connsiteX5" fmla="*/ 2108719 w 7473821"/>
              <a:gd name="connsiteY5" fmla="*/ 2752531 h 4161453"/>
              <a:gd name="connsiteX6" fmla="*/ 2118049 w 7473821"/>
              <a:gd name="connsiteY6" fmla="*/ 3116425 h 4161453"/>
              <a:gd name="connsiteX7" fmla="*/ 2789854 w 7473821"/>
              <a:gd name="connsiteY7" fmla="*/ 3097763 h 4161453"/>
              <a:gd name="connsiteX8" fmla="*/ 2761862 w 7473821"/>
              <a:gd name="connsiteY8" fmla="*/ 2929812 h 4161453"/>
              <a:gd name="connsiteX9" fmla="*/ 3442996 w 7473821"/>
              <a:gd name="connsiteY9" fmla="*/ 2929812 h 4161453"/>
              <a:gd name="connsiteX10" fmla="*/ 3424335 w 7473821"/>
              <a:gd name="connsiteY10" fmla="*/ 2855168 h 4161453"/>
              <a:gd name="connsiteX11" fmla="*/ 4142792 w 7473821"/>
              <a:gd name="connsiteY11" fmla="*/ 2855168 h 4161453"/>
              <a:gd name="connsiteX12" fmla="*/ 4142792 w 7473821"/>
              <a:gd name="connsiteY12" fmla="*/ 2883159 h 4161453"/>
              <a:gd name="connsiteX13" fmla="*/ 4795935 w 7473821"/>
              <a:gd name="connsiteY13" fmla="*/ 2892490 h 4161453"/>
              <a:gd name="connsiteX14" fmla="*/ 4767943 w 7473821"/>
              <a:gd name="connsiteY14" fmla="*/ 3023119 h 4161453"/>
              <a:gd name="connsiteX15" fmla="*/ 7473821 w 7473821"/>
              <a:gd name="connsiteY15" fmla="*/ 2743200 h 4161453"/>
              <a:gd name="connsiteX0" fmla="*/ 0 w 7473821"/>
              <a:gd name="connsiteY0" fmla="*/ 9331 h 4161453"/>
              <a:gd name="connsiteX1" fmla="*/ 681135 w 7473821"/>
              <a:gd name="connsiteY1" fmla="*/ 0 h 4161453"/>
              <a:gd name="connsiteX2" fmla="*/ 671805 w 7473821"/>
              <a:gd name="connsiteY2" fmla="*/ 4161453 h 4161453"/>
              <a:gd name="connsiteX3" fmla="*/ 1362270 w 7473821"/>
              <a:gd name="connsiteY3" fmla="*/ 4142792 h 4161453"/>
              <a:gd name="connsiteX4" fmla="*/ 1390262 w 7473821"/>
              <a:gd name="connsiteY4" fmla="*/ 2752531 h 4161453"/>
              <a:gd name="connsiteX5" fmla="*/ 2108719 w 7473821"/>
              <a:gd name="connsiteY5" fmla="*/ 2752531 h 4161453"/>
              <a:gd name="connsiteX6" fmla="*/ 2118049 w 7473821"/>
              <a:gd name="connsiteY6" fmla="*/ 3116425 h 4161453"/>
              <a:gd name="connsiteX7" fmla="*/ 2789854 w 7473821"/>
              <a:gd name="connsiteY7" fmla="*/ 3097763 h 4161453"/>
              <a:gd name="connsiteX8" fmla="*/ 2761862 w 7473821"/>
              <a:gd name="connsiteY8" fmla="*/ 2929812 h 4161453"/>
              <a:gd name="connsiteX9" fmla="*/ 3442996 w 7473821"/>
              <a:gd name="connsiteY9" fmla="*/ 2929812 h 4161453"/>
              <a:gd name="connsiteX10" fmla="*/ 3424335 w 7473821"/>
              <a:gd name="connsiteY10" fmla="*/ 2855168 h 4161453"/>
              <a:gd name="connsiteX11" fmla="*/ 4142792 w 7473821"/>
              <a:gd name="connsiteY11" fmla="*/ 2855168 h 4161453"/>
              <a:gd name="connsiteX12" fmla="*/ 4142792 w 7473821"/>
              <a:gd name="connsiteY12" fmla="*/ 2883159 h 4161453"/>
              <a:gd name="connsiteX13" fmla="*/ 4795935 w 7473821"/>
              <a:gd name="connsiteY13" fmla="*/ 2892490 h 4161453"/>
              <a:gd name="connsiteX14" fmla="*/ 4777274 w 7473821"/>
              <a:gd name="connsiteY14" fmla="*/ 3013788 h 4161453"/>
              <a:gd name="connsiteX15" fmla="*/ 7473821 w 7473821"/>
              <a:gd name="connsiteY15" fmla="*/ 2743200 h 4161453"/>
              <a:gd name="connsiteX0" fmla="*/ 0 w 7473821"/>
              <a:gd name="connsiteY0" fmla="*/ 9331 h 4161453"/>
              <a:gd name="connsiteX1" fmla="*/ 681135 w 7473821"/>
              <a:gd name="connsiteY1" fmla="*/ 0 h 4161453"/>
              <a:gd name="connsiteX2" fmla="*/ 671805 w 7473821"/>
              <a:gd name="connsiteY2" fmla="*/ 4161453 h 4161453"/>
              <a:gd name="connsiteX3" fmla="*/ 1362270 w 7473821"/>
              <a:gd name="connsiteY3" fmla="*/ 4142792 h 4161453"/>
              <a:gd name="connsiteX4" fmla="*/ 1390262 w 7473821"/>
              <a:gd name="connsiteY4" fmla="*/ 2752531 h 4161453"/>
              <a:gd name="connsiteX5" fmla="*/ 2108719 w 7473821"/>
              <a:gd name="connsiteY5" fmla="*/ 2752531 h 4161453"/>
              <a:gd name="connsiteX6" fmla="*/ 2118049 w 7473821"/>
              <a:gd name="connsiteY6" fmla="*/ 3116425 h 4161453"/>
              <a:gd name="connsiteX7" fmla="*/ 2789854 w 7473821"/>
              <a:gd name="connsiteY7" fmla="*/ 3097763 h 4161453"/>
              <a:gd name="connsiteX8" fmla="*/ 2761862 w 7473821"/>
              <a:gd name="connsiteY8" fmla="*/ 2929812 h 4161453"/>
              <a:gd name="connsiteX9" fmla="*/ 3442996 w 7473821"/>
              <a:gd name="connsiteY9" fmla="*/ 2929812 h 4161453"/>
              <a:gd name="connsiteX10" fmla="*/ 3424335 w 7473821"/>
              <a:gd name="connsiteY10" fmla="*/ 2855168 h 4161453"/>
              <a:gd name="connsiteX11" fmla="*/ 4142792 w 7473821"/>
              <a:gd name="connsiteY11" fmla="*/ 2855168 h 4161453"/>
              <a:gd name="connsiteX12" fmla="*/ 4142792 w 7473821"/>
              <a:gd name="connsiteY12" fmla="*/ 2883159 h 4161453"/>
              <a:gd name="connsiteX13" fmla="*/ 4795935 w 7473821"/>
              <a:gd name="connsiteY13" fmla="*/ 2892490 h 4161453"/>
              <a:gd name="connsiteX14" fmla="*/ 4795935 w 7473821"/>
              <a:gd name="connsiteY14" fmla="*/ 3013788 h 4161453"/>
              <a:gd name="connsiteX15" fmla="*/ 7473821 w 7473821"/>
              <a:gd name="connsiteY15" fmla="*/ 2743200 h 4161453"/>
              <a:gd name="connsiteX0" fmla="*/ 0 w 7473821"/>
              <a:gd name="connsiteY0" fmla="*/ 9331 h 4161453"/>
              <a:gd name="connsiteX1" fmla="*/ 681135 w 7473821"/>
              <a:gd name="connsiteY1" fmla="*/ 0 h 4161453"/>
              <a:gd name="connsiteX2" fmla="*/ 671805 w 7473821"/>
              <a:gd name="connsiteY2" fmla="*/ 4161453 h 4161453"/>
              <a:gd name="connsiteX3" fmla="*/ 1362270 w 7473821"/>
              <a:gd name="connsiteY3" fmla="*/ 4142792 h 4161453"/>
              <a:gd name="connsiteX4" fmla="*/ 1390262 w 7473821"/>
              <a:gd name="connsiteY4" fmla="*/ 2752531 h 4161453"/>
              <a:gd name="connsiteX5" fmla="*/ 2108719 w 7473821"/>
              <a:gd name="connsiteY5" fmla="*/ 2752531 h 4161453"/>
              <a:gd name="connsiteX6" fmla="*/ 2118049 w 7473821"/>
              <a:gd name="connsiteY6" fmla="*/ 3116425 h 4161453"/>
              <a:gd name="connsiteX7" fmla="*/ 2789854 w 7473821"/>
              <a:gd name="connsiteY7" fmla="*/ 3097763 h 4161453"/>
              <a:gd name="connsiteX8" fmla="*/ 2761862 w 7473821"/>
              <a:gd name="connsiteY8" fmla="*/ 2929812 h 4161453"/>
              <a:gd name="connsiteX9" fmla="*/ 3405673 w 7473821"/>
              <a:gd name="connsiteY9" fmla="*/ 2929812 h 4161453"/>
              <a:gd name="connsiteX10" fmla="*/ 3424335 w 7473821"/>
              <a:gd name="connsiteY10" fmla="*/ 2855168 h 4161453"/>
              <a:gd name="connsiteX11" fmla="*/ 4142792 w 7473821"/>
              <a:gd name="connsiteY11" fmla="*/ 2855168 h 4161453"/>
              <a:gd name="connsiteX12" fmla="*/ 4142792 w 7473821"/>
              <a:gd name="connsiteY12" fmla="*/ 2883159 h 4161453"/>
              <a:gd name="connsiteX13" fmla="*/ 4795935 w 7473821"/>
              <a:gd name="connsiteY13" fmla="*/ 2892490 h 4161453"/>
              <a:gd name="connsiteX14" fmla="*/ 4795935 w 7473821"/>
              <a:gd name="connsiteY14" fmla="*/ 3013788 h 4161453"/>
              <a:gd name="connsiteX15" fmla="*/ 7473821 w 7473821"/>
              <a:gd name="connsiteY15" fmla="*/ 2743200 h 4161453"/>
              <a:gd name="connsiteX0" fmla="*/ 0 w 7473821"/>
              <a:gd name="connsiteY0" fmla="*/ 9331 h 4161453"/>
              <a:gd name="connsiteX1" fmla="*/ 681135 w 7473821"/>
              <a:gd name="connsiteY1" fmla="*/ 0 h 4161453"/>
              <a:gd name="connsiteX2" fmla="*/ 671805 w 7473821"/>
              <a:gd name="connsiteY2" fmla="*/ 4161453 h 4161453"/>
              <a:gd name="connsiteX3" fmla="*/ 1362270 w 7473821"/>
              <a:gd name="connsiteY3" fmla="*/ 4142792 h 4161453"/>
              <a:gd name="connsiteX4" fmla="*/ 1390262 w 7473821"/>
              <a:gd name="connsiteY4" fmla="*/ 2752531 h 4161453"/>
              <a:gd name="connsiteX5" fmla="*/ 2108719 w 7473821"/>
              <a:gd name="connsiteY5" fmla="*/ 2752531 h 4161453"/>
              <a:gd name="connsiteX6" fmla="*/ 2118049 w 7473821"/>
              <a:gd name="connsiteY6" fmla="*/ 3116425 h 4161453"/>
              <a:gd name="connsiteX7" fmla="*/ 2761862 w 7473821"/>
              <a:gd name="connsiteY7" fmla="*/ 3125755 h 4161453"/>
              <a:gd name="connsiteX8" fmla="*/ 2761862 w 7473821"/>
              <a:gd name="connsiteY8" fmla="*/ 2929812 h 4161453"/>
              <a:gd name="connsiteX9" fmla="*/ 3405673 w 7473821"/>
              <a:gd name="connsiteY9" fmla="*/ 2929812 h 4161453"/>
              <a:gd name="connsiteX10" fmla="*/ 3424335 w 7473821"/>
              <a:gd name="connsiteY10" fmla="*/ 2855168 h 4161453"/>
              <a:gd name="connsiteX11" fmla="*/ 4142792 w 7473821"/>
              <a:gd name="connsiteY11" fmla="*/ 2855168 h 4161453"/>
              <a:gd name="connsiteX12" fmla="*/ 4142792 w 7473821"/>
              <a:gd name="connsiteY12" fmla="*/ 2883159 h 4161453"/>
              <a:gd name="connsiteX13" fmla="*/ 4795935 w 7473821"/>
              <a:gd name="connsiteY13" fmla="*/ 2892490 h 4161453"/>
              <a:gd name="connsiteX14" fmla="*/ 4795935 w 7473821"/>
              <a:gd name="connsiteY14" fmla="*/ 3013788 h 4161453"/>
              <a:gd name="connsiteX15" fmla="*/ 7473821 w 7473821"/>
              <a:gd name="connsiteY15" fmla="*/ 2743200 h 4161453"/>
              <a:gd name="connsiteX0" fmla="*/ 0 w 7473821"/>
              <a:gd name="connsiteY0" fmla="*/ 9331 h 4161453"/>
              <a:gd name="connsiteX1" fmla="*/ 681135 w 7473821"/>
              <a:gd name="connsiteY1" fmla="*/ 0 h 4161453"/>
              <a:gd name="connsiteX2" fmla="*/ 671805 w 7473821"/>
              <a:gd name="connsiteY2" fmla="*/ 4161453 h 4161453"/>
              <a:gd name="connsiteX3" fmla="*/ 1362270 w 7473821"/>
              <a:gd name="connsiteY3" fmla="*/ 4142792 h 4161453"/>
              <a:gd name="connsiteX4" fmla="*/ 1390262 w 7473821"/>
              <a:gd name="connsiteY4" fmla="*/ 2752531 h 4161453"/>
              <a:gd name="connsiteX5" fmla="*/ 2108719 w 7473821"/>
              <a:gd name="connsiteY5" fmla="*/ 2752531 h 4161453"/>
              <a:gd name="connsiteX6" fmla="*/ 2118049 w 7473821"/>
              <a:gd name="connsiteY6" fmla="*/ 3116425 h 4161453"/>
              <a:gd name="connsiteX7" fmla="*/ 2761862 w 7473821"/>
              <a:gd name="connsiteY7" fmla="*/ 3116424 h 4161453"/>
              <a:gd name="connsiteX8" fmla="*/ 2761862 w 7473821"/>
              <a:gd name="connsiteY8" fmla="*/ 2929812 h 4161453"/>
              <a:gd name="connsiteX9" fmla="*/ 3405673 w 7473821"/>
              <a:gd name="connsiteY9" fmla="*/ 2929812 h 4161453"/>
              <a:gd name="connsiteX10" fmla="*/ 3424335 w 7473821"/>
              <a:gd name="connsiteY10" fmla="*/ 2855168 h 4161453"/>
              <a:gd name="connsiteX11" fmla="*/ 4142792 w 7473821"/>
              <a:gd name="connsiteY11" fmla="*/ 2855168 h 4161453"/>
              <a:gd name="connsiteX12" fmla="*/ 4142792 w 7473821"/>
              <a:gd name="connsiteY12" fmla="*/ 2883159 h 4161453"/>
              <a:gd name="connsiteX13" fmla="*/ 4795935 w 7473821"/>
              <a:gd name="connsiteY13" fmla="*/ 2892490 h 4161453"/>
              <a:gd name="connsiteX14" fmla="*/ 4795935 w 7473821"/>
              <a:gd name="connsiteY14" fmla="*/ 3013788 h 4161453"/>
              <a:gd name="connsiteX15" fmla="*/ 7473821 w 7473821"/>
              <a:gd name="connsiteY15" fmla="*/ 2743200 h 416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73821" h="4161453">
                <a:moveTo>
                  <a:pt x="0" y="9331"/>
                </a:moveTo>
                <a:lnTo>
                  <a:pt x="681135" y="0"/>
                </a:lnTo>
                <a:lnTo>
                  <a:pt x="671805" y="4161453"/>
                </a:lnTo>
                <a:lnTo>
                  <a:pt x="1362270" y="4142792"/>
                </a:lnTo>
                <a:lnTo>
                  <a:pt x="1390262" y="2752531"/>
                </a:lnTo>
                <a:lnTo>
                  <a:pt x="2108719" y="2752531"/>
                </a:lnTo>
                <a:lnTo>
                  <a:pt x="2118049" y="3116425"/>
                </a:lnTo>
                <a:lnTo>
                  <a:pt x="2761862" y="3116424"/>
                </a:lnTo>
                <a:lnTo>
                  <a:pt x="2761862" y="2929812"/>
                </a:lnTo>
                <a:lnTo>
                  <a:pt x="3405673" y="2929812"/>
                </a:lnTo>
                <a:lnTo>
                  <a:pt x="3424335" y="2855168"/>
                </a:lnTo>
                <a:lnTo>
                  <a:pt x="4142792" y="2855168"/>
                </a:lnTo>
                <a:lnTo>
                  <a:pt x="4142792" y="2883159"/>
                </a:lnTo>
                <a:lnTo>
                  <a:pt x="4795935" y="2892490"/>
                </a:lnTo>
                <a:lnTo>
                  <a:pt x="4795935" y="3013788"/>
                </a:lnTo>
                <a:lnTo>
                  <a:pt x="7473821" y="2743200"/>
                </a:lnTo>
              </a:path>
            </a:pathLst>
          </a:cu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Arrow: Down 6">
            <a:extLst>
              <a:ext uri="{FF2B5EF4-FFF2-40B4-BE49-F238E27FC236}">
                <a16:creationId xmlns:a16="http://schemas.microsoft.com/office/drawing/2014/main" id="{F4929865-FE0B-E590-5AD5-0164661414E3}"/>
              </a:ext>
            </a:extLst>
          </p:cNvPr>
          <p:cNvSpPr/>
          <p:nvPr/>
        </p:nvSpPr>
        <p:spPr bwMode="auto">
          <a:xfrm>
            <a:off x="4953000" y="4324739"/>
            <a:ext cx="381000" cy="533400"/>
          </a:xfrm>
          <a:prstGeom prst="downArrow">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Arrow: Down 7">
            <a:extLst>
              <a:ext uri="{FF2B5EF4-FFF2-40B4-BE49-F238E27FC236}">
                <a16:creationId xmlns:a16="http://schemas.microsoft.com/office/drawing/2014/main" id="{36AA1CD1-3483-220E-DD25-6C0F05AB4EB3}"/>
              </a:ext>
            </a:extLst>
          </p:cNvPr>
          <p:cNvSpPr/>
          <p:nvPr/>
        </p:nvSpPr>
        <p:spPr bwMode="auto">
          <a:xfrm>
            <a:off x="5738327" y="2913484"/>
            <a:ext cx="381000" cy="533400"/>
          </a:xfrm>
          <a:prstGeom prst="downArrow">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Arrow: Down 8">
            <a:extLst>
              <a:ext uri="{FF2B5EF4-FFF2-40B4-BE49-F238E27FC236}">
                <a16:creationId xmlns:a16="http://schemas.microsoft.com/office/drawing/2014/main" id="{CEB3B5F7-120D-5CDE-D4B2-FFC466250BFA}"/>
              </a:ext>
            </a:extLst>
          </p:cNvPr>
          <p:cNvSpPr/>
          <p:nvPr/>
        </p:nvSpPr>
        <p:spPr bwMode="auto">
          <a:xfrm rot="10800000">
            <a:off x="4191000" y="734008"/>
            <a:ext cx="381000" cy="533400"/>
          </a:xfrm>
          <a:prstGeom prst="downArrow">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row: Down 9">
            <a:extLst>
              <a:ext uri="{FF2B5EF4-FFF2-40B4-BE49-F238E27FC236}">
                <a16:creationId xmlns:a16="http://schemas.microsoft.com/office/drawing/2014/main" id="{AE9DF4DD-BE73-4161-BFC0-9D60EC473900}"/>
              </a:ext>
            </a:extLst>
          </p:cNvPr>
          <p:cNvSpPr/>
          <p:nvPr/>
        </p:nvSpPr>
        <p:spPr bwMode="auto">
          <a:xfrm>
            <a:off x="6378251" y="3296039"/>
            <a:ext cx="381000" cy="533400"/>
          </a:xfrm>
          <a:prstGeom prst="downArrow">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row: Down 10">
            <a:extLst>
              <a:ext uri="{FF2B5EF4-FFF2-40B4-BE49-F238E27FC236}">
                <a16:creationId xmlns:a16="http://schemas.microsoft.com/office/drawing/2014/main" id="{4B7DD5D6-AF31-B9E5-E585-331BCD6AC7EC}"/>
              </a:ext>
            </a:extLst>
          </p:cNvPr>
          <p:cNvSpPr/>
          <p:nvPr/>
        </p:nvSpPr>
        <p:spPr bwMode="auto">
          <a:xfrm>
            <a:off x="7018175" y="3120313"/>
            <a:ext cx="381000" cy="533400"/>
          </a:xfrm>
          <a:prstGeom prst="downArrow">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Arrow: Down 11">
            <a:extLst>
              <a:ext uri="{FF2B5EF4-FFF2-40B4-BE49-F238E27FC236}">
                <a16:creationId xmlns:a16="http://schemas.microsoft.com/office/drawing/2014/main" id="{5516629C-2EA7-73A8-813B-979D38B82CA0}"/>
              </a:ext>
            </a:extLst>
          </p:cNvPr>
          <p:cNvSpPr/>
          <p:nvPr/>
        </p:nvSpPr>
        <p:spPr bwMode="auto">
          <a:xfrm>
            <a:off x="7767734" y="3029339"/>
            <a:ext cx="381000" cy="533400"/>
          </a:xfrm>
          <a:prstGeom prst="downArrow">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Arrow: Down 12">
            <a:extLst>
              <a:ext uri="{FF2B5EF4-FFF2-40B4-BE49-F238E27FC236}">
                <a16:creationId xmlns:a16="http://schemas.microsoft.com/office/drawing/2014/main" id="{53005C48-10EE-E319-3DFD-73492DD644D1}"/>
              </a:ext>
            </a:extLst>
          </p:cNvPr>
          <p:cNvSpPr/>
          <p:nvPr/>
        </p:nvSpPr>
        <p:spPr bwMode="auto">
          <a:xfrm>
            <a:off x="8407658" y="3065885"/>
            <a:ext cx="381000" cy="533400"/>
          </a:xfrm>
          <a:prstGeom prst="downArrow">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Arrow: Down 13">
            <a:extLst>
              <a:ext uri="{FF2B5EF4-FFF2-40B4-BE49-F238E27FC236}">
                <a16:creationId xmlns:a16="http://schemas.microsoft.com/office/drawing/2014/main" id="{8A0F01DD-A590-AB55-0E1D-191D166DE58D}"/>
              </a:ext>
            </a:extLst>
          </p:cNvPr>
          <p:cNvSpPr/>
          <p:nvPr/>
        </p:nvSpPr>
        <p:spPr bwMode="auto">
          <a:xfrm>
            <a:off x="9047582" y="3120313"/>
            <a:ext cx="381000" cy="533400"/>
          </a:xfrm>
          <a:prstGeom prst="downArrow">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Arrow: Down 14">
            <a:extLst>
              <a:ext uri="{FF2B5EF4-FFF2-40B4-BE49-F238E27FC236}">
                <a16:creationId xmlns:a16="http://schemas.microsoft.com/office/drawing/2014/main" id="{7E366DD3-9C45-84C4-D037-341B65D467FE}"/>
              </a:ext>
            </a:extLst>
          </p:cNvPr>
          <p:cNvSpPr/>
          <p:nvPr/>
        </p:nvSpPr>
        <p:spPr bwMode="auto">
          <a:xfrm>
            <a:off x="9636189" y="3065885"/>
            <a:ext cx="381000" cy="533400"/>
          </a:xfrm>
          <a:prstGeom prst="downArrow">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Arrow: Down 15">
            <a:extLst>
              <a:ext uri="{FF2B5EF4-FFF2-40B4-BE49-F238E27FC236}">
                <a16:creationId xmlns:a16="http://schemas.microsoft.com/office/drawing/2014/main" id="{AA302015-5FF0-6E49-4FC5-44F3C10B242A}"/>
              </a:ext>
            </a:extLst>
          </p:cNvPr>
          <p:cNvSpPr/>
          <p:nvPr/>
        </p:nvSpPr>
        <p:spPr bwMode="auto">
          <a:xfrm>
            <a:off x="10246565" y="3029339"/>
            <a:ext cx="381000" cy="533400"/>
          </a:xfrm>
          <a:prstGeom prst="downArrow">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Arrow: Down 16">
            <a:extLst>
              <a:ext uri="{FF2B5EF4-FFF2-40B4-BE49-F238E27FC236}">
                <a16:creationId xmlns:a16="http://schemas.microsoft.com/office/drawing/2014/main" id="{D4E04C72-C8CA-C1CF-0881-42F851041493}"/>
              </a:ext>
            </a:extLst>
          </p:cNvPr>
          <p:cNvSpPr/>
          <p:nvPr/>
        </p:nvSpPr>
        <p:spPr bwMode="auto">
          <a:xfrm>
            <a:off x="10799717" y="2980355"/>
            <a:ext cx="381000" cy="533400"/>
          </a:xfrm>
          <a:prstGeom prst="downArrow">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99DB4575-F393-EE77-F2DA-8722288822FD}"/>
              </a:ext>
            </a:extLst>
          </p:cNvPr>
          <p:cNvSpPr/>
          <p:nvPr/>
        </p:nvSpPr>
        <p:spPr bwMode="auto">
          <a:xfrm>
            <a:off x="7810707" y="4702579"/>
            <a:ext cx="3073400" cy="1617406"/>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FF0000"/>
                </a:solidFill>
              </a:rPr>
              <a:t>A vernier with 8 positions spanning one LSB, gives you ideally 3 extra bits.</a:t>
            </a:r>
          </a:p>
        </p:txBody>
      </p:sp>
      <p:cxnSp>
        <p:nvCxnSpPr>
          <p:cNvPr id="20" name="Straight Connector 19">
            <a:extLst>
              <a:ext uri="{FF2B5EF4-FFF2-40B4-BE49-F238E27FC236}">
                <a16:creationId xmlns:a16="http://schemas.microsoft.com/office/drawing/2014/main" id="{8D20D4BA-D020-4B70-ACB9-636B7C80AADC}"/>
              </a:ext>
            </a:extLst>
          </p:cNvPr>
          <p:cNvCxnSpPr>
            <a:stCxn id="6" idx="13"/>
          </p:cNvCxnSpPr>
          <p:nvPr/>
        </p:nvCxnSpPr>
        <p:spPr bwMode="auto">
          <a:xfrm flipV="1">
            <a:off x="8826759" y="3599285"/>
            <a:ext cx="2755641" cy="8552"/>
          </a:xfrm>
          <a:prstGeom prst="line">
            <a:avLst/>
          </a:prstGeom>
          <a:solidFill>
            <a:schemeClr val="accent1"/>
          </a:solidFill>
          <a:ln w="9525" cap="flat" cmpd="sng" algn="ctr">
            <a:solidFill>
              <a:srgbClr val="FF0000"/>
            </a:solidFill>
            <a:prstDash val="lgDashDot"/>
            <a:round/>
            <a:headEnd type="none" w="med" len="med"/>
            <a:tailEnd type="none" w="med" len="med"/>
          </a:ln>
          <a:effectLst/>
        </p:spPr>
      </p:cxnSp>
    </p:spTree>
    <p:extLst>
      <p:ext uri="{BB962C8B-B14F-4D97-AF65-F5344CB8AC3E}">
        <p14:creationId xmlns:p14="http://schemas.microsoft.com/office/powerpoint/2010/main" val="33897968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B08C-CB0A-1BA1-2026-D91B12034026}"/>
              </a:ext>
            </a:extLst>
          </p:cNvPr>
          <p:cNvSpPr>
            <a:spLocks noGrp="1"/>
          </p:cNvSpPr>
          <p:nvPr>
            <p:ph type="title"/>
          </p:nvPr>
        </p:nvSpPr>
        <p:spPr/>
        <p:txBody>
          <a:bodyPr/>
          <a:lstStyle/>
          <a:p>
            <a:r>
              <a:rPr lang="en-US" dirty="0"/>
              <a:t>Vernier 12 points</a:t>
            </a:r>
          </a:p>
        </p:txBody>
      </p:sp>
      <p:sp>
        <p:nvSpPr>
          <p:cNvPr id="3" name="Content Placeholder 2">
            <a:extLst>
              <a:ext uri="{FF2B5EF4-FFF2-40B4-BE49-F238E27FC236}">
                <a16:creationId xmlns:a16="http://schemas.microsoft.com/office/drawing/2014/main" id="{47A56D04-1023-056B-3C6A-A4B6DECC8339}"/>
              </a:ext>
            </a:extLst>
          </p:cNvPr>
          <p:cNvSpPr>
            <a:spLocks noGrp="1"/>
          </p:cNvSpPr>
          <p:nvPr>
            <p:ph idx="1"/>
          </p:nvPr>
        </p:nvSpPr>
        <p:spPr>
          <a:xfrm>
            <a:off x="609600" y="1600200"/>
            <a:ext cx="2286000" cy="4648200"/>
          </a:xfrm>
        </p:spPr>
        <p:txBody>
          <a:bodyPr/>
          <a:lstStyle/>
          <a:p>
            <a:r>
              <a:rPr lang="en-US" dirty="0"/>
              <a:t>Very optimistic, assuming that the nominal ADC reaches &lt;0.5 LSB error</a:t>
            </a:r>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FE3A1CD4-4EDE-052C-41B2-08EE274D6A4B}"/>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ADB7F2C9-69D7-969A-2F4F-37EAE5D7CB20}"/>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81</a:t>
            </a:fld>
            <a:endParaRPr lang="en-US" kern="0" dirty="0"/>
          </a:p>
        </p:txBody>
      </p:sp>
      <p:cxnSp>
        <p:nvCxnSpPr>
          <p:cNvPr id="8" name="Straight Arrow Connector 7">
            <a:extLst>
              <a:ext uri="{FF2B5EF4-FFF2-40B4-BE49-F238E27FC236}">
                <a16:creationId xmlns:a16="http://schemas.microsoft.com/office/drawing/2014/main" id="{1C927ED4-5DA9-9E8E-B86E-CF673362F721}"/>
              </a:ext>
            </a:extLst>
          </p:cNvPr>
          <p:cNvCxnSpPr>
            <a:cxnSpLocks/>
          </p:cNvCxnSpPr>
          <p:nvPr/>
        </p:nvCxnSpPr>
        <p:spPr bwMode="auto">
          <a:xfrm>
            <a:off x="3296548" y="685800"/>
            <a:ext cx="0" cy="5486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Rectangle 8">
            <a:extLst>
              <a:ext uri="{FF2B5EF4-FFF2-40B4-BE49-F238E27FC236}">
                <a16:creationId xmlns:a16="http://schemas.microsoft.com/office/drawing/2014/main" id="{9EB0A527-08E1-9071-2A10-19E0D1AB4CD4}"/>
              </a:ext>
            </a:extLst>
          </p:cNvPr>
          <p:cNvSpPr/>
          <p:nvPr/>
        </p:nvSpPr>
        <p:spPr bwMode="auto">
          <a:xfrm>
            <a:off x="3297449" y="1524000"/>
            <a:ext cx="684000" cy="1903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LSB</a:t>
            </a:r>
          </a:p>
        </p:txBody>
      </p:sp>
      <p:sp>
        <p:nvSpPr>
          <p:cNvPr id="10" name="Rectangle 9">
            <a:extLst>
              <a:ext uri="{FF2B5EF4-FFF2-40B4-BE49-F238E27FC236}">
                <a16:creationId xmlns:a16="http://schemas.microsoft.com/office/drawing/2014/main" id="{9719E211-3E81-5BC9-9D60-089A15AD6375}"/>
              </a:ext>
            </a:extLst>
          </p:cNvPr>
          <p:cNvSpPr/>
          <p:nvPr/>
        </p:nvSpPr>
        <p:spPr bwMode="auto">
          <a:xfrm>
            <a:off x="3295649" y="3427200"/>
            <a:ext cx="685800" cy="1979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LSB</a:t>
            </a:r>
          </a:p>
        </p:txBody>
      </p:sp>
      <p:sp>
        <p:nvSpPr>
          <p:cNvPr id="6" name="Rectangle 5">
            <a:extLst>
              <a:ext uri="{FF2B5EF4-FFF2-40B4-BE49-F238E27FC236}">
                <a16:creationId xmlns:a16="http://schemas.microsoft.com/office/drawing/2014/main" id="{BC821F10-CAA4-F61B-2BC3-E848A776DFEB}"/>
              </a:ext>
            </a:extLst>
          </p:cNvPr>
          <p:cNvSpPr/>
          <p:nvPr/>
        </p:nvSpPr>
        <p:spPr bwMode="auto">
          <a:xfrm>
            <a:off x="2971800" y="3084300"/>
            <a:ext cx="1333497" cy="685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t>Last code</a:t>
            </a:r>
            <a:endParaRPr kumimoji="0" lang="en-US" sz="1800" b="1" i="0" u="none" strike="noStrike" cap="none" normalizeH="0" baseline="0" dirty="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750DB01B-ADD4-03F2-551A-B7741A7453F0}"/>
              </a:ext>
            </a:extLst>
          </p:cNvPr>
          <p:cNvSpPr txBox="1"/>
          <p:nvPr/>
        </p:nvSpPr>
        <p:spPr>
          <a:xfrm>
            <a:off x="4363348" y="-39328"/>
            <a:ext cx="1011815" cy="701730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a:t>
            </a: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+0.100</a:t>
            </a:r>
          </a:p>
          <a:p>
            <a:r>
              <a:rPr lang="en-US" b="1" dirty="0">
                <a:latin typeface="Courier New" panose="02070309020205020404" pitchFamily="49" charset="0"/>
                <a:cs typeface="Courier New" panose="02070309020205020404" pitchFamily="49" charset="0"/>
              </a:rPr>
              <a:t>+0.011</a:t>
            </a:r>
          </a:p>
          <a:p>
            <a:r>
              <a:rPr lang="en-US" b="1" dirty="0">
                <a:latin typeface="Courier New" panose="02070309020205020404" pitchFamily="49" charset="0"/>
                <a:cs typeface="Courier New" panose="02070309020205020404" pitchFamily="49" charset="0"/>
              </a:rPr>
              <a:t>+0.010</a:t>
            </a:r>
          </a:p>
          <a:p>
            <a:r>
              <a:rPr lang="en-US" b="1" dirty="0">
                <a:latin typeface="Courier New" panose="02070309020205020404" pitchFamily="49" charset="0"/>
                <a:cs typeface="Courier New" panose="02070309020205020404" pitchFamily="49" charset="0"/>
              </a:rPr>
              <a:t>+0.001</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-0.001</a:t>
            </a:r>
          </a:p>
          <a:p>
            <a:r>
              <a:rPr lang="en-US" b="1" dirty="0">
                <a:latin typeface="Courier New" panose="02070309020205020404" pitchFamily="49" charset="0"/>
                <a:cs typeface="Courier New" panose="02070309020205020404" pitchFamily="49" charset="0"/>
              </a:rPr>
              <a:t>-0.010</a:t>
            </a:r>
          </a:p>
          <a:p>
            <a:r>
              <a:rPr lang="en-US" b="1" dirty="0">
                <a:latin typeface="Courier New" panose="02070309020205020404" pitchFamily="49" charset="0"/>
                <a:cs typeface="Courier New" panose="02070309020205020404" pitchFamily="49" charset="0"/>
              </a:rPr>
              <a:t>-0.011</a:t>
            </a:r>
          </a:p>
          <a:p>
            <a:r>
              <a:rPr lang="en-US" b="1" dirty="0">
                <a:latin typeface="Courier New" panose="02070309020205020404" pitchFamily="49" charset="0"/>
                <a:cs typeface="Courier New" panose="02070309020205020404" pitchFamily="49" charset="0"/>
              </a:rPr>
              <a:t>-0.100</a:t>
            </a: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a:t>
            </a: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a:t>
            </a:r>
          </a:p>
        </p:txBody>
      </p:sp>
      <p:sp>
        <p:nvSpPr>
          <p:cNvPr id="15" name="Content Placeholder 2">
            <a:extLst>
              <a:ext uri="{FF2B5EF4-FFF2-40B4-BE49-F238E27FC236}">
                <a16:creationId xmlns:a16="http://schemas.microsoft.com/office/drawing/2014/main" id="{B1B57361-15C5-D45B-6474-EF8DDA0E24EB}"/>
              </a:ext>
            </a:extLst>
          </p:cNvPr>
          <p:cNvSpPr txBox="1">
            <a:spLocks/>
          </p:cNvSpPr>
          <p:nvPr/>
        </p:nvSpPr>
        <p:spPr bwMode="auto">
          <a:xfrm>
            <a:off x="6730560" y="1582491"/>
            <a:ext cx="2286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1800" b="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800" b="0">
                <a:solidFill>
                  <a:schemeClr val="tx1"/>
                </a:solidFill>
                <a:latin typeface="+mn-lt"/>
              </a:defRPr>
            </a:lvl2pPr>
            <a:lvl3pPr marL="1143000" indent="-228600" algn="l" rtl="0" eaLnBrk="0" fontAlgn="base" hangingPunct="0">
              <a:spcBef>
                <a:spcPct val="20000"/>
              </a:spcBef>
              <a:spcAft>
                <a:spcPct val="0"/>
              </a:spcAft>
              <a:buFont typeface="Arial" panose="020B0604020202020204" pitchFamily="34" charset="0"/>
              <a:buChar char="•"/>
              <a:defRPr sz="1800" b="0">
                <a:solidFill>
                  <a:schemeClr val="accent6">
                    <a:lumMod val="60000"/>
                    <a:lumOff val="40000"/>
                  </a:schemeClr>
                </a:solidFill>
                <a:latin typeface="+mn-lt"/>
              </a:defRPr>
            </a:lvl3pPr>
            <a:lvl4pPr marL="16002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4pPr>
            <a:lvl5pPr marL="2057400" indent="-228600" algn="l" rtl="0" eaLnBrk="0" fontAlgn="base" hangingPunct="0">
              <a:spcBef>
                <a:spcPct val="20000"/>
              </a:spcBef>
              <a:spcAft>
                <a:spcPct val="0"/>
              </a:spcAft>
              <a:buFont typeface="Courier New" panose="02070309020205020404" pitchFamily="49" charset="0"/>
              <a:buChar char="o"/>
              <a:defRPr sz="1800">
                <a:solidFill>
                  <a:schemeClr val="accent6">
                    <a:lumMod val="60000"/>
                    <a:lumOff val="40000"/>
                  </a:schemeClr>
                </a:solidFill>
                <a:latin typeface="+mn-lt"/>
              </a:defRPr>
            </a:lvl5pPr>
            <a:lvl6pPr marL="2514600" indent="-228600" algn="l" rtl="0" fontAlgn="base">
              <a:spcBef>
                <a:spcPct val="20000"/>
              </a:spcBef>
              <a:spcAft>
                <a:spcPct val="0"/>
              </a:spcAft>
              <a:buChar char="»"/>
              <a:defRPr sz="2000">
                <a:solidFill>
                  <a:srgbClr val="4D4D4D"/>
                </a:solidFill>
                <a:latin typeface="+mn-lt"/>
              </a:defRPr>
            </a:lvl6pPr>
            <a:lvl7pPr marL="2971800" indent="-228600" algn="l" rtl="0" fontAlgn="base">
              <a:spcBef>
                <a:spcPct val="20000"/>
              </a:spcBef>
              <a:spcAft>
                <a:spcPct val="0"/>
              </a:spcAft>
              <a:buChar char="»"/>
              <a:defRPr sz="2000">
                <a:solidFill>
                  <a:srgbClr val="4D4D4D"/>
                </a:solidFill>
                <a:latin typeface="+mn-lt"/>
              </a:defRPr>
            </a:lvl7pPr>
            <a:lvl8pPr marL="3429000" indent="-228600" algn="l" rtl="0" fontAlgn="base">
              <a:spcBef>
                <a:spcPct val="20000"/>
              </a:spcBef>
              <a:spcAft>
                <a:spcPct val="0"/>
              </a:spcAft>
              <a:buChar char="»"/>
              <a:defRPr sz="2000">
                <a:solidFill>
                  <a:srgbClr val="4D4D4D"/>
                </a:solidFill>
                <a:latin typeface="+mn-lt"/>
              </a:defRPr>
            </a:lvl8pPr>
            <a:lvl9pPr marL="3886200" indent="-228600" algn="l" rtl="0" fontAlgn="base">
              <a:spcBef>
                <a:spcPct val="20000"/>
              </a:spcBef>
              <a:spcAft>
                <a:spcPct val="0"/>
              </a:spcAft>
              <a:buChar char="»"/>
              <a:defRPr sz="2000">
                <a:solidFill>
                  <a:srgbClr val="4D4D4D"/>
                </a:solidFill>
                <a:latin typeface="+mn-lt"/>
              </a:defRPr>
            </a:lvl9pPr>
          </a:lstStyle>
          <a:p>
            <a:r>
              <a:rPr lang="en-US" kern="0" dirty="0"/>
              <a:t>More realistic, assuming that the nominal ADC reaches ~2 LSB error</a:t>
            </a:r>
          </a:p>
        </p:txBody>
      </p:sp>
      <p:cxnSp>
        <p:nvCxnSpPr>
          <p:cNvPr id="16" name="Straight Arrow Connector 15">
            <a:extLst>
              <a:ext uri="{FF2B5EF4-FFF2-40B4-BE49-F238E27FC236}">
                <a16:creationId xmlns:a16="http://schemas.microsoft.com/office/drawing/2014/main" id="{4811C1E6-251A-C569-FBDC-807443EE1EBF}"/>
              </a:ext>
            </a:extLst>
          </p:cNvPr>
          <p:cNvCxnSpPr>
            <a:cxnSpLocks/>
          </p:cNvCxnSpPr>
          <p:nvPr/>
        </p:nvCxnSpPr>
        <p:spPr bwMode="auto">
          <a:xfrm>
            <a:off x="9046484" y="734960"/>
            <a:ext cx="0" cy="5486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Rectangle 16">
            <a:extLst>
              <a:ext uri="{FF2B5EF4-FFF2-40B4-BE49-F238E27FC236}">
                <a16:creationId xmlns:a16="http://schemas.microsoft.com/office/drawing/2014/main" id="{92343672-8FA3-65D0-038B-DC2B0BD2F731}"/>
              </a:ext>
            </a:extLst>
          </p:cNvPr>
          <p:cNvSpPr/>
          <p:nvPr/>
        </p:nvSpPr>
        <p:spPr bwMode="auto">
          <a:xfrm>
            <a:off x="9047385" y="2964322"/>
            <a:ext cx="684000" cy="5120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LSB</a:t>
            </a:r>
          </a:p>
        </p:txBody>
      </p:sp>
      <p:sp>
        <p:nvSpPr>
          <p:cNvPr id="18" name="Rectangle 17">
            <a:extLst>
              <a:ext uri="{FF2B5EF4-FFF2-40B4-BE49-F238E27FC236}">
                <a16:creationId xmlns:a16="http://schemas.microsoft.com/office/drawing/2014/main" id="{4676AA16-072E-6160-D1F4-7306005CA135}"/>
              </a:ext>
            </a:extLst>
          </p:cNvPr>
          <p:cNvSpPr/>
          <p:nvPr/>
        </p:nvSpPr>
        <p:spPr bwMode="auto">
          <a:xfrm>
            <a:off x="9054916" y="3476360"/>
            <a:ext cx="685800" cy="5120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LSB</a:t>
            </a:r>
          </a:p>
        </p:txBody>
      </p:sp>
      <p:sp>
        <p:nvSpPr>
          <p:cNvPr id="19" name="Rectangle 18">
            <a:extLst>
              <a:ext uri="{FF2B5EF4-FFF2-40B4-BE49-F238E27FC236}">
                <a16:creationId xmlns:a16="http://schemas.microsoft.com/office/drawing/2014/main" id="{D85C16B6-D509-AA05-5FAD-0E16389EA2AA}"/>
              </a:ext>
            </a:extLst>
          </p:cNvPr>
          <p:cNvSpPr/>
          <p:nvPr/>
        </p:nvSpPr>
        <p:spPr bwMode="auto">
          <a:xfrm>
            <a:off x="8721736" y="3133460"/>
            <a:ext cx="1333497" cy="685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t>Last code</a:t>
            </a:r>
            <a:endParaRPr kumimoji="0" lang="en-US" sz="1800" b="1" i="0" u="none" strike="noStrike" cap="none" normalizeH="0" baseline="0" dirty="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C631751A-386A-5DC1-C0E8-070FAE13BC18}"/>
              </a:ext>
            </a:extLst>
          </p:cNvPr>
          <p:cNvSpPr txBox="1"/>
          <p:nvPr/>
        </p:nvSpPr>
        <p:spPr>
          <a:xfrm>
            <a:off x="10113284" y="9832"/>
            <a:ext cx="873957" cy="701730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+1000</a:t>
            </a: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+100</a:t>
            </a: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a:t>
            </a:r>
          </a:p>
          <a:p>
            <a:r>
              <a:rPr lang="en-US" b="1" dirty="0">
                <a:latin typeface="Courier New" panose="02070309020205020404" pitchFamily="49" charset="0"/>
                <a:cs typeface="Courier New" panose="02070309020205020404" pitchFamily="49" charset="0"/>
              </a:rPr>
              <a:t>+1.1</a:t>
            </a:r>
          </a:p>
          <a:p>
            <a:r>
              <a:rPr lang="en-US" b="1" dirty="0">
                <a:latin typeface="Courier New" panose="02070309020205020404" pitchFamily="49" charset="0"/>
                <a:cs typeface="Courier New" panose="02070309020205020404" pitchFamily="49" charset="0"/>
              </a:rPr>
              <a:t>+1.0</a:t>
            </a:r>
          </a:p>
          <a:p>
            <a:r>
              <a:rPr lang="en-US" b="1" dirty="0">
                <a:latin typeface="Courier New" panose="02070309020205020404" pitchFamily="49" charset="0"/>
                <a:cs typeface="Courier New" panose="02070309020205020404" pitchFamily="49" charset="0"/>
              </a:rPr>
              <a:t>+0.1</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-0.1</a:t>
            </a:r>
          </a:p>
          <a:p>
            <a:r>
              <a:rPr lang="en-US" b="1" dirty="0">
                <a:latin typeface="Courier New" panose="02070309020205020404" pitchFamily="49" charset="0"/>
                <a:cs typeface="Courier New" panose="02070309020205020404" pitchFamily="49" charset="0"/>
              </a:rPr>
              <a:t>-1.0</a:t>
            </a:r>
          </a:p>
          <a:p>
            <a:r>
              <a:rPr lang="en-US" b="1" dirty="0">
                <a:latin typeface="Courier New" panose="02070309020205020404" pitchFamily="49" charset="0"/>
                <a:cs typeface="Courier New" panose="02070309020205020404" pitchFamily="49" charset="0"/>
              </a:rPr>
              <a:t>-1.1</a:t>
            </a:r>
          </a:p>
          <a:p>
            <a:r>
              <a:rPr lang="en-US" b="1"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-100</a:t>
            </a: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-1000</a:t>
            </a:r>
          </a:p>
        </p:txBody>
      </p:sp>
    </p:spTree>
    <p:extLst>
      <p:ext uri="{BB962C8B-B14F-4D97-AF65-F5344CB8AC3E}">
        <p14:creationId xmlns:p14="http://schemas.microsoft.com/office/powerpoint/2010/main" val="30693934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9AFF-62D3-7654-EBBC-B85C2909C1F6}"/>
              </a:ext>
            </a:extLst>
          </p:cNvPr>
          <p:cNvSpPr>
            <a:spLocks noGrp="1"/>
          </p:cNvSpPr>
          <p:nvPr>
            <p:ph type="title"/>
          </p:nvPr>
        </p:nvSpPr>
        <p:spPr/>
        <p:txBody>
          <a:bodyPr/>
          <a:lstStyle/>
          <a:p>
            <a:r>
              <a:rPr lang="en-US" dirty="0"/>
              <a:t>Compressing the Vernier output.</a:t>
            </a:r>
          </a:p>
        </p:txBody>
      </p:sp>
      <p:sp>
        <p:nvSpPr>
          <p:cNvPr id="3" name="Content Placeholder 2">
            <a:extLst>
              <a:ext uri="{FF2B5EF4-FFF2-40B4-BE49-F238E27FC236}">
                <a16:creationId xmlns:a16="http://schemas.microsoft.com/office/drawing/2014/main" id="{73D4AB3A-E3A6-CF15-34F4-0D3FC84F065E}"/>
              </a:ext>
            </a:extLst>
          </p:cNvPr>
          <p:cNvSpPr>
            <a:spLocks noGrp="1"/>
          </p:cNvSpPr>
          <p:nvPr>
            <p:ph idx="1"/>
          </p:nvPr>
        </p:nvSpPr>
        <p:spPr>
          <a:xfrm>
            <a:off x="609600" y="1600200"/>
            <a:ext cx="7391400" cy="4648200"/>
          </a:xfrm>
        </p:spPr>
        <p:txBody>
          <a:bodyPr/>
          <a:lstStyle/>
          <a:p>
            <a:r>
              <a:rPr lang="en-US" dirty="0"/>
              <a:t>As the Vernier is [ideally] a Thermometer code, it can be encoded as a binary number.</a:t>
            </a:r>
          </a:p>
          <a:p>
            <a:endParaRPr lang="en-US" dirty="0"/>
          </a:p>
          <a:p>
            <a:r>
              <a:rPr lang="en-US" dirty="0"/>
              <a:t>A 15 bit Vernier can be encoded with 4 bits.  </a:t>
            </a:r>
          </a:p>
          <a:p>
            <a:r>
              <a:rPr lang="en-US" dirty="0"/>
              <a:t>The embodiment can be just a 4bit counter.  </a:t>
            </a:r>
          </a:p>
          <a:p>
            <a:endParaRPr lang="en-US" dirty="0"/>
          </a:p>
          <a:p>
            <a:r>
              <a:rPr lang="en-US" dirty="0"/>
              <a:t>In “Vernier mode”, these 4 bits are then appended to the original 12 bit.</a:t>
            </a:r>
          </a:p>
          <a:p>
            <a:endParaRPr lang="en-US" dirty="0"/>
          </a:p>
          <a:p>
            <a:endParaRPr lang="en-US" dirty="0"/>
          </a:p>
        </p:txBody>
      </p:sp>
      <p:sp>
        <p:nvSpPr>
          <p:cNvPr id="4" name="Footer Placeholder 3">
            <a:extLst>
              <a:ext uri="{FF2B5EF4-FFF2-40B4-BE49-F238E27FC236}">
                <a16:creationId xmlns:a16="http://schemas.microsoft.com/office/drawing/2014/main" id="{C570C080-8B5D-9623-42BA-BE0384149EDA}"/>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EB756DA8-5AD7-F868-F1F9-BF8701C73CE6}"/>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82</a:t>
            </a:fld>
            <a:endParaRPr lang="en-US" kern="0" dirty="0"/>
          </a:p>
        </p:txBody>
      </p:sp>
      <p:cxnSp>
        <p:nvCxnSpPr>
          <p:cNvPr id="6" name="Straight Arrow Connector 5">
            <a:extLst>
              <a:ext uri="{FF2B5EF4-FFF2-40B4-BE49-F238E27FC236}">
                <a16:creationId xmlns:a16="http://schemas.microsoft.com/office/drawing/2014/main" id="{67B03446-D6FA-7035-1AA9-C2A78823C678}"/>
              </a:ext>
            </a:extLst>
          </p:cNvPr>
          <p:cNvCxnSpPr>
            <a:cxnSpLocks/>
          </p:cNvCxnSpPr>
          <p:nvPr/>
        </p:nvCxnSpPr>
        <p:spPr bwMode="auto">
          <a:xfrm>
            <a:off x="9067800" y="685800"/>
            <a:ext cx="0" cy="5486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E8158D17-C387-9FC9-8AEA-A5FEF1F532EB}"/>
              </a:ext>
            </a:extLst>
          </p:cNvPr>
          <p:cNvSpPr txBox="1"/>
          <p:nvPr/>
        </p:nvSpPr>
        <p:spPr>
          <a:xfrm>
            <a:off x="9448800" y="9832"/>
            <a:ext cx="873957" cy="6740307"/>
          </a:xfrm>
          <a:prstGeom prst="rect">
            <a:avLst/>
          </a:prstGeom>
          <a:noFill/>
        </p:spPr>
        <p:txBody>
          <a:bodyPr wrap="none" rtlCol="0">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+1000</a:t>
            </a: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a:t>
            </a:r>
          </a:p>
          <a:p>
            <a:r>
              <a:rPr lang="en-US" b="1" dirty="0">
                <a:latin typeface="Courier New" panose="02070309020205020404" pitchFamily="49" charset="0"/>
                <a:cs typeface="Courier New" panose="02070309020205020404" pitchFamily="49" charset="0"/>
              </a:rPr>
              <a:t>+1.1</a:t>
            </a:r>
          </a:p>
          <a:p>
            <a:r>
              <a:rPr lang="en-US" b="1" dirty="0">
                <a:latin typeface="Courier New" panose="02070309020205020404" pitchFamily="49" charset="0"/>
                <a:cs typeface="Courier New" panose="02070309020205020404" pitchFamily="49" charset="0"/>
              </a:rPr>
              <a:t>+1.0</a:t>
            </a:r>
          </a:p>
          <a:p>
            <a:r>
              <a:rPr lang="en-US" b="1" dirty="0">
                <a:latin typeface="Courier New" panose="02070309020205020404" pitchFamily="49" charset="0"/>
                <a:cs typeface="Courier New" panose="02070309020205020404" pitchFamily="49" charset="0"/>
              </a:rPr>
              <a:t>+0.1</a:t>
            </a:r>
          </a:p>
          <a:p>
            <a:r>
              <a:rPr lang="en-US" b="1" dirty="0">
                <a:latin typeface="Courier New" panose="02070309020205020404" pitchFamily="49" charset="0"/>
                <a:cs typeface="Courier New" panose="02070309020205020404" pitchFamily="49" charset="0"/>
              </a:rPr>
              <a:t> 0.0</a:t>
            </a:r>
          </a:p>
          <a:p>
            <a:r>
              <a:rPr lang="en-US" b="1" dirty="0">
                <a:latin typeface="Courier New" panose="02070309020205020404" pitchFamily="49" charset="0"/>
                <a:cs typeface="Courier New" panose="02070309020205020404" pitchFamily="49" charset="0"/>
              </a:rPr>
              <a:t>-0.1</a:t>
            </a:r>
          </a:p>
          <a:p>
            <a:r>
              <a:rPr lang="en-US" b="1" dirty="0">
                <a:latin typeface="Courier New" panose="02070309020205020404" pitchFamily="49" charset="0"/>
                <a:cs typeface="Courier New" panose="02070309020205020404" pitchFamily="49" charset="0"/>
              </a:rPr>
              <a:t>-1.0</a:t>
            </a:r>
          </a:p>
          <a:p>
            <a:r>
              <a:rPr lang="en-US" b="1" dirty="0">
                <a:latin typeface="Courier New" panose="02070309020205020404" pitchFamily="49" charset="0"/>
                <a:cs typeface="Courier New" panose="02070309020205020404" pitchFamily="49" charset="0"/>
              </a:rPr>
              <a:t>-1.1</a:t>
            </a:r>
          </a:p>
          <a:p>
            <a:r>
              <a:rPr lang="en-US" b="1"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-110</a:t>
            </a: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-1000</a:t>
            </a:r>
          </a:p>
        </p:txBody>
      </p:sp>
      <p:sp>
        <p:nvSpPr>
          <p:cNvPr id="11" name="TextBox 10">
            <a:extLst>
              <a:ext uri="{FF2B5EF4-FFF2-40B4-BE49-F238E27FC236}">
                <a16:creationId xmlns:a16="http://schemas.microsoft.com/office/drawing/2014/main" id="{D91CDB41-E28E-2A04-DC5B-68286AEC128B}"/>
              </a:ext>
            </a:extLst>
          </p:cNvPr>
          <p:cNvSpPr txBox="1"/>
          <p:nvPr/>
        </p:nvSpPr>
        <p:spPr>
          <a:xfrm>
            <a:off x="10230243" y="4665"/>
            <a:ext cx="322524" cy="6740307"/>
          </a:xfrm>
          <a:prstGeom prst="rect">
            <a:avLst/>
          </a:prstGeom>
          <a:solidFill>
            <a:schemeClr val="bg1">
              <a:lumMod val="85000"/>
            </a:schemeClr>
          </a:solidFill>
        </p:spPr>
        <p:txBody>
          <a:bodyPr wrap="none" rtlCol="0">
            <a:spAutoFit/>
          </a:bodyPr>
          <a:lstStyle/>
          <a:p>
            <a:endParaRPr lang="en-US" b="1" dirty="0">
              <a:solidFill>
                <a:srgbClr val="FF0000"/>
              </a:solidFill>
              <a:latin typeface="Courier New" panose="02070309020205020404" pitchFamily="49" charset="0"/>
              <a:cs typeface="Courier New" panose="02070309020205020404" pitchFamily="49" charset="0"/>
            </a:endParaRPr>
          </a:p>
          <a:p>
            <a:r>
              <a:rPr lang="en-US" b="1" dirty="0">
                <a:solidFill>
                  <a:srgbClr val="FF0000"/>
                </a:solidFill>
                <a:latin typeface="Courier New" panose="02070309020205020404" pitchFamily="49" charset="0"/>
                <a:cs typeface="Courier New" panose="02070309020205020404" pitchFamily="49" charset="0"/>
              </a:rPr>
              <a:t>0</a:t>
            </a:r>
          </a:p>
          <a:p>
            <a:endParaRPr lang="en-US" b="1" dirty="0">
              <a:solidFill>
                <a:srgbClr val="FF0000"/>
              </a:solidFill>
              <a:latin typeface="Courier New" panose="02070309020205020404" pitchFamily="49" charset="0"/>
              <a:cs typeface="Courier New" panose="02070309020205020404" pitchFamily="49" charset="0"/>
            </a:endParaRPr>
          </a:p>
          <a:p>
            <a:endParaRPr lang="en-US" b="1" dirty="0">
              <a:solidFill>
                <a:srgbClr val="FF0000"/>
              </a:solidFill>
              <a:latin typeface="Courier New" panose="02070309020205020404" pitchFamily="49" charset="0"/>
              <a:cs typeface="Courier New" panose="02070309020205020404" pitchFamily="49" charset="0"/>
            </a:endParaRPr>
          </a:p>
          <a:p>
            <a:r>
              <a:rPr lang="en-US" b="1" dirty="0">
                <a:solidFill>
                  <a:srgbClr val="FF0000"/>
                </a:solidFill>
                <a:latin typeface="Courier New" panose="02070309020205020404" pitchFamily="49" charset="0"/>
                <a:cs typeface="Courier New" panose="02070309020205020404" pitchFamily="49" charset="0"/>
              </a:rPr>
              <a:t>0</a:t>
            </a:r>
          </a:p>
          <a:p>
            <a:endParaRPr lang="en-US" b="1" dirty="0">
              <a:solidFill>
                <a:srgbClr val="FF0000"/>
              </a:solidFill>
              <a:latin typeface="Courier New" panose="02070309020205020404" pitchFamily="49" charset="0"/>
              <a:cs typeface="Courier New" panose="02070309020205020404" pitchFamily="49" charset="0"/>
            </a:endParaRPr>
          </a:p>
          <a:p>
            <a:r>
              <a:rPr lang="en-US" b="1" dirty="0">
                <a:solidFill>
                  <a:srgbClr val="FF0000"/>
                </a:solidFill>
                <a:latin typeface="Courier New" panose="02070309020205020404" pitchFamily="49" charset="0"/>
                <a:cs typeface="Courier New" panose="02070309020205020404" pitchFamily="49" charset="0"/>
              </a:rPr>
              <a:t>0</a:t>
            </a:r>
          </a:p>
          <a:p>
            <a:endParaRPr lang="en-US" b="1" dirty="0">
              <a:solidFill>
                <a:srgbClr val="FF0000"/>
              </a:solidFill>
              <a:latin typeface="Courier New" panose="02070309020205020404" pitchFamily="49" charset="0"/>
              <a:cs typeface="Courier New" panose="02070309020205020404" pitchFamily="49" charset="0"/>
            </a:endParaRPr>
          </a:p>
          <a:p>
            <a:endParaRPr lang="en-US" b="1" dirty="0">
              <a:solidFill>
                <a:srgbClr val="FF0000"/>
              </a:solidFill>
              <a:latin typeface="Courier New" panose="02070309020205020404" pitchFamily="49" charset="0"/>
              <a:cs typeface="Courier New" panose="02070309020205020404" pitchFamily="49" charset="0"/>
            </a:endParaRPr>
          </a:p>
          <a:p>
            <a:r>
              <a:rPr lang="en-US" b="1" dirty="0">
                <a:solidFill>
                  <a:srgbClr val="FF0000"/>
                </a:solidFill>
                <a:latin typeface="Courier New" panose="02070309020205020404" pitchFamily="49" charset="0"/>
                <a:cs typeface="Courier New" panose="02070309020205020404" pitchFamily="49" charset="0"/>
              </a:rPr>
              <a:t>0</a:t>
            </a:r>
          </a:p>
          <a:p>
            <a:r>
              <a:rPr lang="en-US" b="1" dirty="0">
                <a:solidFill>
                  <a:srgbClr val="FF0000"/>
                </a:solidFill>
                <a:latin typeface="Courier New" panose="02070309020205020404" pitchFamily="49" charset="0"/>
                <a:cs typeface="Courier New" panose="02070309020205020404" pitchFamily="49" charset="0"/>
              </a:rPr>
              <a:t>0</a:t>
            </a:r>
          </a:p>
          <a:p>
            <a:r>
              <a:rPr lang="en-US" b="1" dirty="0">
                <a:solidFill>
                  <a:srgbClr val="FF0000"/>
                </a:solidFill>
                <a:latin typeface="Courier New" panose="02070309020205020404" pitchFamily="49" charset="0"/>
                <a:cs typeface="Courier New" panose="02070309020205020404" pitchFamily="49" charset="0"/>
              </a:rPr>
              <a:t>1</a:t>
            </a:r>
          </a:p>
          <a:p>
            <a:r>
              <a:rPr lang="en-US" b="1" dirty="0">
                <a:solidFill>
                  <a:srgbClr val="FF0000"/>
                </a:solidFill>
                <a:latin typeface="Courier New" panose="02070309020205020404" pitchFamily="49" charset="0"/>
                <a:cs typeface="Courier New" panose="02070309020205020404" pitchFamily="49" charset="0"/>
              </a:rPr>
              <a:t>0</a:t>
            </a:r>
          </a:p>
          <a:p>
            <a:r>
              <a:rPr lang="en-US" b="1" dirty="0">
                <a:solidFill>
                  <a:srgbClr val="FF0000"/>
                </a:solidFill>
                <a:latin typeface="Courier New" panose="02070309020205020404" pitchFamily="49" charset="0"/>
                <a:cs typeface="Courier New" panose="02070309020205020404" pitchFamily="49" charset="0"/>
              </a:rPr>
              <a:t>0</a:t>
            </a:r>
          </a:p>
          <a:p>
            <a:r>
              <a:rPr lang="en-US" b="1" dirty="0">
                <a:solidFill>
                  <a:srgbClr val="FF0000"/>
                </a:solidFill>
                <a:latin typeface="Courier New" panose="02070309020205020404" pitchFamily="49" charset="0"/>
                <a:cs typeface="Courier New" panose="02070309020205020404" pitchFamily="49" charset="0"/>
              </a:rPr>
              <a:t>1</a:t>
            </a:r>
          </a:p>
          <a:p>
            <a:r>
              <a:rPr lang="en-US" b="1" dirty="0">
                <a:solidFill>
                  <a:srgbClr val="FF0000"/>
                </a:solidFill>
                <a:latin typeface="Courier New" panose="02070309020205020404" pitchFamily="49" charset="0"/>
                <a:cs typeface="Courier New" panose="02070309020205020404" pitchFamily="49" charset="0"/>
              </a:rPr>
              <a:t>1</a:t>
            </a:r>
          </a:p>
          <a:p>
            <a:r>
              <a:rPr lang="en-US" b="1" dirty="0">
                <a:solidFill>
                  <a:srgbClr val="FF0000"/>
                </a:solidFill>
                <a:latin typeface="Courier New" panose="02070309020205020404" pitchFamily="49" charset="0"/>
                <a:cs typeface="Courier New" panose="02070309020205020404" pitchFamily="49" charset="0"/>
              </a:rPr>
              <a:t>1</a:t>
            </a:r>
          </a:p>
          <a:p>
            <a:endParaRPr lang="en-US" b="1" dirty="0">
              <a:solidFill>
                <a:srgbClr val="FF0000"/>
              </a:solidFill>
              <a:latin typeface="Courier New" panose="02070309020205020404" pitchFamily="49" charset="0"/>
              <a:cs typeface="Courier New" panose="02070309020205020404" pitchFamily="49" charset="0"/>
            </a:endParaRPr>
          </a:p>
          <a:p>
            <a:r>
              <a:rPr lang="en-US" b="1" dirty="0">
                <a:solidFill>
                  <a:srgbClr val="FF0000"/>
                </a:solidFill>
                <a:latin typeface="Courier New" panose="02070309020205020404" pitchFamily="49" charset="0"/>
                <a:cs typeface="Courier New" panose="02070309020205020404" pitchFamily="49" charset="0"/>
              </a:rPr>
              <a:t>1</a:t>
            </a:r>
          </a:p>
          <a:p>
            <a:endParaRPr lang="en-US" b="1" dirty="0">
              <a:solidFill>
                <a:srgbClr val="FF0000"/>
              </a:solidFill>
              <a:latin typeface="Courier New" panose="02070309020205020404" pitchFamily="49" charset="0"/>
              <a:cs typeface="Courier New" panose="02070309020205020404" pitchFamily="49" charset="0"/>
            </a:endParaRPr>
          </a:p>
          <a:p>
            <a:r>
              <a:rPr lang="en-US" b="1" dirty="0">
                <a:solidFill>
                  <a:srgbClr val="FF0000"/>
                </a:solidFill>
                <a:latin typeface="Courier New" panose="02070309020205020404" pitchFamily="49" charset="0"/>
                <a:cs typeface="Courier New" panose="02070309020205020404" pitchFamily="49" charset="0"/>
              </a:rPr>
              <a:t>1</a:t>
            </a:r>
          </a:p>
          <a:p>
            <a:endParaRPr lang="en-US" b="1" dirty="0">
              <a:solidFill>
                <a:srgbClr val="FF0000"/>
              </a:solidFill>
              <a:latin typeface="Courier New" panose="02070309020205020404" pitchFamily="49" charset="0"/>
              <a:cs typeface="Courier New" panose="02070309020205020404" pitchFamily="49" charset="0"/>
            </a:endParaRPr>
          </a:p>
          <a:p>
            <a:endParaRPr lang="en-US" b="1" dirty="0">
              <a:solidFill>
                <a:srgbClr val="FF0000"/>
              </a:solidFill>
              <a:latin typeface="Courier New" panose="02070309020205020404" pitchFamily="49" charset="0"/>
              <a:cs typeface="Courier New" panose="02070309020205020404" pitchFamily="49" charset="0"/>
            </a:endParaRPr>
          </a:p>
          <a:p>
            <a:r>
              <a:rPr lang="en-US" b="1" dirty="0">
                <a:solidFill>
                  <a:srgbClr val="FF0000"/>
                </a:solidFill>
                <a:latin typeface="Courier New" panose="02070309020205020404" pitchFamily="49" charset="0"/>
                <a:cs typeface="Courier New" panose="02070309020205020404" pitchFamily="49" charset="0"/>
              </a:rPr>
              <a:t>1</a:t>
            </a:r>
          </a:p>
        </p:txBody>
      </p:sp>
      <p:sp>
        <p:nvSpPr>
          <p:cNvPr id="12" name="Right Brace 11">
            <a:extLst>
              <a:ext uri="{FF2B5EF4-FFF2-40B4-BE49-F238E27FC236}">
                <a16:creationId xmlns:a16="http://schemas.microsoft.com/office/drawing/2014/main" id="{040C23B5-221B-0BA4-CA70-A9B32B526CAD}"/>
              </a:ext>
            </a:extLst>
          </p:cNvPr>
          <p:cNvSpPr/>
          <p:nvPr/>
        </p:nvSpPr>
        <p:spPr bwMode="auto">
          <a:xfrm>
            <a:off x="10765516" y="2971800"/>
            <a:ext cx="338684" cy="3657600"/>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7C1810C4-55B7-0C2F-7984-574CB2CEDC51}"/>
              </a:ext>
            </a:extLst>
          </p:cNvPr>
          <p:cNvSpPr txBox="1"/>
          <p:nvPr/>
        </p:nvSpPr>
        <p:spPr>
          <a:xfrm>
            <a:off x="11106616" y="4309369"/>
            <a:ext cx="1085384" cy="923330"/>
          </a:xfrm>
          <a:prstGeom prst="rect">
            <a:avLst/>
          </a:prstGeom>
          <a:noFill/>
        </p:spPr>
        <p:txBody>
          <a:bodyPr wrap="square" rtlCol="0">
            <a:spAutoFit/>
          </a:bodyPr>
          <a:lstStyle/>
          <a:p>
            <a:r>
              <a:rPr lang="en-US" b="1" dirty="0">
                <a:solidFill>
                  <a:srgbClr val="FF0000"/>
                </a:solidFill>
                <a:latin typeface="Courier New" panose="02070309020205020404" pitchFamily="49" charset="0"/>
                <a:cs typeface="Courier New" panose="02070309020205020404" pitchFamily="49" charset="0"/>
              </a:rPr>
              <a:t>Seven “ones”</a:t>
            </a:r>
          </a:p>
          <a:p>
            <a:r>
              <a:rPr lang="en-US" b="1" dirty="0">
                <a:solidFill>
                  <a:srgbClr val="FF0000"/>
                </a:solidFill>
                <a:latin typeface="Courier New" panose="02070309020205020404" pitchFamily="49" charset="0"/>
                <a:cs typeface="Courier New" panose="02070309020205020404" pitchFamily="49" charset="0"/>
              </a:rPr>
              <a:t>=0111</a:t>
            </a:r>
          </a:p>
        </p:txBody>
      </p:sp>
      <p:sp>
        <p:nvSpPr>
          <p:cNvPr id="14" name="Arrow: Right 13">
            <a:extLst>
              <a:ext uri="{FF2B5EF4-FFF2-40B4-BE49-F238E27FC236}">
                <a16:creationId xmlns:a16="http://schemas.microsoft.com/office/drawing/2014/main" id="{F1154FC7-5FF8-0AF9-04AC-723A3C07B110}"/>
              </a:ext>
            </a:extLst>
          </p:cNvPr>
          <p:cNvSpPr/>
          <p:nvPr/>
        </p:nvSpPr>
        <p:spPr bwMode="auto">
          <a:xfrm>
            <a:off x="571500" y="4324350"/>
            <a:ext cx="3733800" cy="952500"/>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FF0000"/>
                </a:solidFill>
              </a:rPr>
              <a:t>Not in next generation.</a:t>
            </a:r>
          </a:p>
          <a:p>
            <a:r>
              <a:rPr lang="en-US" dirty="0">
                <a:solidFill>
                  <a:srgbClr val="FF0000"/>
                </a:solidFill>
              </a:rPr>
              <a:t>Good idea for later if the Vernier has proven its quality</a:t>
            </a:r>
            <a:endParaRPr lang="en-US" dirty="0">
              <a:solidFill>
                <a:srgbClr val="00B050"/>
              </a:solidFill>
            </a:endParaRPr>
          </a:p>
        </p:txBody>
      </p:sp>
      <p:sp>
        <p:nvSpPr>
          <p:cNvPr id="8" name="TextBox 7">
            <a:extLst>
              <a:ext uri="{FF2B5EF4-FFF2-40B4-BE49-F238E27FC236}">
                <a16:creationId xmlns:a16="http://schemas.microsoft.com/office/drawing/2014/main" id="{4F2C8B85-7224-D0A0-6641-DFE2845B305F}"/>
              </a:ext>
            </a:extLst>
          </p:cNvPr>
          <p:cNvSpPr txBox="1"/>
          <p:nvPr/>
        </p:nvSpPr>
        <p:spPr>
          <a:xfrm>
            <a:off x="398666" y="5660246"/>
            <a:ext cx="3528752" cy="646331"/>
          </a:xfrm>
          <a:prstGeom prst="rect">
            <a:avLst/>
          </a:prstGeom>
          <a:noFill/>
        </p:spPr>
        <p:txBody>
          <a:bodyPr wrap="square">
            <a:spAutoFit/>
          </a:bodyPr>
          <a:lstStyle/>
          <a:p>
            <a:r>
              <a:rPr lang="en-US" dirty="0" err="1"/>
              <a:t>Offchip</a:t>
            </a:r>
            <a:r>
              <a:rPr lang="en-US" dirty="0"/>
              <a:t> software should interpret 1111 or 0000 as “error reading”</a:t>
            </a:r>
          </a:p>
        </p:txBody>
      </p:sp>
    </p:spTree>
    <p:extLst>
      <p:ext uri="{BB962C8B-B14F-4D97-AF65-F5344CB8AC3E}">
        <p14:creationId xmlns:p14="http://schemas.microsoft.com/office/powerpoint/2010/main" val="1883346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Alternative to double conversion</a:t>
            </a:r>
          </a:p>
        </p:txBody>
      </p:sp>
      <p:sp>
        <p:nvSpPr>
          <p:cNvPr id="7" name="Subtitle 6">
            <a:extLst>
              <a:ext uri="{FF2B5EF4-FFF2-40B4-BE49-F238E27FC236}">
                <a16:creationId xmlns:a16="http://schemas.microsoft.com/office/drawing/2014/main" id="{CAC2B505-9375-79C4-DF98-9F84EAAEF767}"/>
              </a:ext>
            </a:extLst>
          </p:cNvPr>
          <p:cNvSpPr>
            <a:spLocks noGrp="1"/>
          </p:cNvSpPr>
          <p:nvPr>
            <p:ph type="subTitle" idx="1"/>
          </p:nvPr>
        </p:nvSpPr>
        <p:spPr/>
        <p:txBody>
          <a:bodyPr/>
          <a:lstStyle/>
          <a:p>
            <a:r>
              <a:rPr lang="en-US" dirty="0"/>
              <a:t>Non-binary variant of the present SARADC</a:t>
            </a:r>
          </a:p>
          <a:p>
            <a:r>
              <a:rPr lang="en-US" dirty="0"/>
              <a:t>Using steps slightly smaller than 2</a:t>
            </a:r>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83</a:t>
            </a:fld>
            <a:endParaRPr lang="en-US" kern="0" dirty="0"/>
          </a:p>
        </p:txBody>
      </p:sp>
    </p:spTree>
    <p:extLst>
      <p:ext uri="{BB962C8B-B14F-4D97-AF65-F5344CB8AC3E}">
        <p14:creationId xmlns:p14="http://schemas.microsoft.com/office/powerpoint/2010/main" val="3118061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D46D6C-E5BC-6E72-ADAC-D63035CEA179}"/>
              </a:ext>
            </a:extLst>
          </p:cNvPr>
          <p:cNvSpPr>
            <a:spLocks noGrp="1"/>
          </p:cNvSpPr>
          <p:nvPr>
            <p:ph type="title"/>
          </p:nvPr>
        </p:nvSpPr>
        <p:spPr/>
        <p:txBody>
          <a:bodyPr/>
          <a:lstStyle/>
          <a:p>
            <a:r>
              <a:rPr lang="en-US" dirty="0"/>
              <a:t>Alternative to double conversion</a:t>
            </a:r>
          </a:p>
        </p:txBody>
      </p:sp>
      <p:sp>
        <p:nvSpPr>
          <p:cNvPr id="7" name="Content Placeholder 6">
            <a:extLst>
              <a:ext uri="{FF2B5EF4-FFF2-40B4-BE49-F238E27FC236}">
                <a16:creationId xmlns:a16="http://schemas.microsoft.com/office/drawing/2014/main" id="{A80971B8-39CF-1ADE-6326-0D0A93ED82CF}"/>
              </a:ext>
            </a:extLst>
          </p:cNvPr>
          <p:cNvSpPr>
            <a:spLocks noGrp="1"/>
          </p:cNvSpPr>
          <p:nvPr>
            <p:ph idx="1"/>
          </p:nvPr>
        </p:nvSpPr>
        <p:spPr>
          <a:xfrm>
            <a:off x="609600" y="1600200"/>
            <a:ext cx="2209800" cy="4648200"/>
          </a:xfrm>
        </p:spPr>
        <p:txBody>
          <a:bodyPr/>
          <a:lstStyle/>
          <a:p>
            <a:r>
              <a:rPr lang="en-US" dirty="0"/>
              <a:t>Basic SAR: </a:t>
            </a:r>
          </a:p>
          <a:p>
            <a:pPr marL="285750" indent="-285750">
              <a:buFont typeface="Arial" panose="020B0604020202020204" pitchFamily="34" charset="0"/>
              <a:buChar char="•"/>
            </a:pPr>
            <a:r>
              <a:rPr lang="en-US" dirty="0"/>
              <a:t>each next step is half the previous</a:t>
            </a:r>
          </a:p>
          <a:p>
            <a:r>
              <a:rPr lang="en-US" dirty="0"/>
              <a:t>Double conversion: </a:t>
            </a:r>
          </a:p>
          <a:p>
            <a:pPr marL="285750" indent="-285750">
              <a:buFont typeface="Arial" panose="020B0604020202020204" pitchFamily="34" charset="0"/>
              <a:buChar char="•"/>
            </a:pPr>
            <a:r>
              <a:rPr lang="en-US" dirty="0"/>
              <a:t>as basic, but some steps are repeated</a:t>
            </a:r>
          </a:p>
          <a:p>
            <a:endParaRPr lang="en-US" dirty="0"/>
          </a:p>
          <a:p>
            <a:endParaRPr lang="en-US" dirty="0"/>
          </a:p>
          <a:p>
            <a:r>
              <a:rPr lang="en-US" dirty="0"/>
              <a:t>Alternative:</a:t>
            </a:r>
          </a:p>
          <a:p>
            <a:pPr marL="285750" indent="-285750">
              <a:buFont typeface="Arial" panose="020B0604020202020204" pitchFamily="34" charset="0"/>
              <a:buChar char="•"/>
            </a:pPr>
            <a:r>
              <a:rPr lang="en-US" dirty="0"/>
              <a:t>next step is larger than half the previous</a:t>
            </a:r>
          </a:p>
          <a:p>
            <a:endParaRPr lang="en-US" dirty="0"/>
          </a:p>
        </p:txBody>
      </p:sp>
      <p:sp>
        <p:nvSpPr>
          <p:cNvPr id="4" name="Date Placeholder 3">
            <a:extLst>
              <a:ext uri="{FF2B5EF4-FFF2-40B4-BE49-F238E27FC236}">
                <a16:creationId xmlns:a16="http://schemas.microsoft.com/office/drawing/2014/main" id="{C3117B37-02C4-5CA2-199C-BF3CB0CE34BA}"/>
              </a:ext>
            </a:extLst>
          </p:cNvPr>
          <p:cNvSpPr>
            <a:spLocks noGrp="1"/>
          </p:cNvSpPr>
          <p:nvPr>
            <p:ph type="dt" sz="half" idx="2"/>
          </p:nvPr>
        </p:nvSpPr>
        <p:spPr/>
        <p:txBody>
          <a:bodyPr/>
          <a:lstStyle/>
          <a:p>
            <a:pPr>
              <a:defRPr/>
            </a:pPr>
            <a:fld id="{6459A2AD-FBC9-4503-986A-27D1B5052B46}" type="datetime1">
              <a:rPr lang="en-US" smtClean="0"/>
              <a:pPr>
                <a:defRPr/>
              </a:pPr>
              <a:t>10/14/2024</a:t>
            </a:fld>
            <a:endParaRPr lang="en-US"/>
          </a:p>
        </p:txBody>
      </p:sp>
      <p:cxnSp>
        <p:nvCxnSpPr>
          <p:cNvPr id="9" name="Straight Connector 8">
            <a:extLst>
              <a:ext uri="{FF2B5EF4-FFF2-40B4-BE49-F238E27FC236}">
                <a16:creationId xmlns:a16="http://schemas.microsoft.com/office/drawing/2014/main" id="{C88387A4-211D-968F-75D5-FAEA053A8D97}"/>
              </a:ext>
            </a:extLst>
          </p:cNvPr>
          <p:cNvCxnSpPr/>
          <p:nvPr/>
        </p:nvCxnSpPr>
        <p:spPr bwMode="auto">
          <a:xfrm>
            <a:off x="3578290" y="5133392"/>
            <a:ext cx="8385110" cy="0"/>
          </a:xfrm>
          <a:prstGeom prst="line">
            <a:avLst/>
          </a:prstGeom>
          <a:solidFill>
            <a:schemeClr val="accent1"/>
          </a:solidFill>
          <a:ln w="19050" cap="flat" cmpd="sng" algn="ctr">
            <a:solidFill>
              <a:srgbClr val="FF0000"/>
            </a:solidFill>
            <a:prstDash val="lgDashDot"/>
            <a:round/>
            <a:headEnd type="none" w="med" len="med"/>
            <a:tailEnd type="none" w="med" len="med"/>
          </a:ln>
          <a:effectLst/>
        </p:spPr>
      </p:cxnSp>
      <p:sp>
        <p:nvSpPr>
          <p:cNvPr id="10" name="Freeform: Shape 9">
            <a:extLst>
              <a:ext uri="{FF2B5EF4-FFF2-40B4-BE49-F238E27FC236}">
                <a16:creationId xmlns:a16="http://schemas.microsoft.com/office/drawing/2014/main" id="{A0168C79-F89F-4407-D4CA-25AFC7038B3E}"/>
              </a:ext>
            </a:extLst>
          </p:cNvPr>
          <p:cNvSpPr/>
          <p:nvPr/>
        </p:nvSpPr>
        <p:spPr bwMode="auto">
          <a:xfrm>
            <a:off x="3587620" y="2299996"/>
            <a:ext cx="6158204" cy="2761861"/>
          </a:xfrm>
          <a:custGeom>
            <a:avLst/>
            <a:gdLst>
              <a:gd name="connsiteX0" fmla="*/ 0 w 6158204"/>
              <a:gd name="connsiteY0" fmla="*/ 2761861 h 2761861"/>
              <a:gd name="connsiteX1" fmla="*/ 690466 w 6158204"/>
              <a:gd name="connsiteY1" fmla="*/ 2761861 h 2761861"/>
              <a:gd name="connsiteX2" fmla="*/ 690466 w 6158204"/>
              <a:gd name="connsiteY2" fmla="*/ 2761861 h 2761861"/>
              <a:gd name="connsiteX3" fmla="*/ 671804 w 6158204"/>
              <a:gd name="connsiteY3" fmla="*/ 0 h 2761861"/>
              <a:gd name="connsiteX4" fmla="*/ 1380931 w 6158204"/>
              <a:gd name="connsiteY4" fmla="*/ 9331 h 2761861"/>
              <a:gd name="connsiteX5" fmla="*/ 1362270 w 6158204"/>
              <a:gd name="connsiteY5" fmla="*/ 1380931 h 2761861"/>
              <a:gd name="connsiteX6" fmla="*/ 2062066 w 6158204"/>
              <a:gd name="connsiteY6" fmla="*/ 1390261 h 2761861"/>
              <a:gd name="connsiteX7" fmla="*/ 2052735 w 6158204"/>
              <a:gd name="connsiteY7" fmla="*/ 2080727 h 2761861"/>
              <a:gd name="connsiteX8" fmla="*/ 2715209 w 6158204"/>
              <a:gd name="connsiteY8" fmla="*/ 2071396 h 2761861"/>
              <a:gd name="connsiteX9" fmla="*/ 2715209 w 6158204"/>
              <a:gd name="connsiteY9" fmla="*/ 2369976 h 2761861"/>
              <a:gd name="connsiteX10" fmla="*/ 2715209 w 6158204"/>
              <a:gd name="connsiteY10" fmla="*/ 2388637 h 2761861"/>
              <a:gd name="connsiteX11" fmla="*/ 3442996 w 6158204"/>
              <a:gd name="connsiteY11" fmla="*/ 2388637 h 2761861"/>
              <a:gd name="connsiteX12" fmla="*/ 3442996 w 6158204"/>
              <a:gd name="connsiteY12" fmla="*/ 2556588 h 2761861"/>
              <a:gd name="connsiteX13" fmla="*/ 4124131 w 6158204"/>
              <a:gd name="connsiteY13" fmla="*/ 2547257 h 2761861"/>
              <a:gd name="connsiteX14" fmla="*/ 4124131 w 6158204"/>
              <a:gd name="connsiteY14" fmla="*/ 2649894 h 2761861"/>
              <a:gd name="connsiteX15" fmla="*/ 4795935 w 6158204"/>
              <a:gd name="connsiteY15" fmla="*/ 2649894 h 2761861"/>
              <a:gd name="connsiteX16" fmla="*/ 4795935 w 6158204"/>
              <a:gd name="connsiteY16" fmla="*/ 2705878 h 2761861"/>
              <a:gd name="connsiteX17" fmla="*/ 5477070 w 6158204"/>
              <a:gd name="connsiteY17" fmla="*/ 2687216 h 2761861"/>
              <a:gd name="connsiteX18" fmla="*/ 5477070 w 6158204"/>
              <a:gd name="connsiteY18" fmla="*/ 2705878 h 2761861"/>
              <a:gd name="connsiteX19" fmla="*/ 6158204 w 6158204"/>
              <a:gd name="connsiteY19" fmla="*/ 2696547 h 27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58204" h="2761861">
                <a:moveTo>
                  <a:pt x="0" y="2761861"/>
                </a:moveTo>
                <a:lnTo>
                  <a:pt x="690466" y="2761861"/>
                </a:lnTo>
                <a:lnTo>
                  <a:pt x="690466" y="2761861"/>
                </a:lnTo>
                <a:lnTo>
                  <a:pt x="671804" y="0"/>
                </a:lnTo>
                <a:lnTo>
                  <a:pt x="1380931" y="9331"/>
                </a:lnTo>
                <a:lnTo>
                  <a:pt x="1362270" y="1380931"/>
                </a:lnTo>
                <a:lnTo>
                  <a:pt x="2062066" y="1390261"/>
                </a:lnTo>
                <a:lnTo>
                  <a:pt x="2052735" y="2080727"/>
                </a:lnTo>
                <a:lnTo>
                  <a:pt x="2715209" y="2071396"/>
                </a:lnTo>
                <a:lnTo>
                  <a:pt x="2715209" y="2369976"/>
                </a:lnTo>
                <a:lnTo>
                  <a:pt x="2715209" y="2388637"/>
                </a:lnTo>
                <a:lnTo>
                  <a:pt x="3442996" y="2388637"/>
                </a:lnTo>
                <a:lnTo>
                  <a:pt x="3442996" y="2556588"/>
                </a:lnTo>
                <a:lnTo>
                  <a:pt x="4124131" y="2547257"/>
                </a:lnTo>
                <a:lnTo>
                  <a:pt x="4124131" y="2649894"/>
                </a:lnTo>
                <a:lnTo>
                  <a:pt x="4795935" y="2649894"/>
                </a:lnTo>
                <a:lnTo>
                  <a:pt x="4795935" y="2705878"/>
                </a:lnTo>
                <a:lnTo>
                  <a:pt x="5477070" y="2687216"/>
                </a:lnTo>
                <a:lnTo>
                  <a:pt x="5477070" y="2705878"/>
                </a:lnTo>
                <a:lnTo>
                  <a:pt x="6158204" y="2696547"/>
                </a:ln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F97F5EDA-3396-1FEA-DD81-02FA55BC9A09}"/>
              </a:ext>
            </a:extLst>
          </p:cNvPr>
          <p:cNvSpPr txBox="1"/>
          <p:nvPr/>
        </p:nvSpPr>
        <p:spPr>
          <a:xfrm>
            <a:off x="4953000" y="2926702"/>
            <a:ext cx="505267" cy="369332"/>
          </a:xfrm>
          <a:prstGeom prst="rect">
            <a:avLst/>
          </a:prstGeom>
          <a:noFill/>
        </p:spPr>
        <p:txBody>
          <a:bodyPr wrap="none" rtlCol="0">
            <a:spAutoFit/>
          </a:bodyPr>
          <a:lstStyle/>
          <a:p>
            <a:r>
              <a:rPr lang="en-US" dirty="0"/>
              <a:t>1/2</a:t>
            </a:r>
          </a:p>
        </p:txBody>
      </p:sp>
      <p:sp>
        <p:nvSpPr>
          <p:cNvPr id="21" name="TextBox 20">
            <a:extLst>
              <a:ext uri="{FF2B5EF4-FFF2-40B4-BE49-F238E27FC236}">
                <a16:creationId xmlns:a16="http://schemas.microsoft.com/office/drawing/2014/main" id="{2FAA582E-0536-FCED-C6BF-935F3FEA6442}"/>
              </a:ext>
            </a:extLst>
          </p:cNvPr>
          <p:cNvSpPr txBox="1"/>
          <p:nvPr/>
        </p:nvSpPr>
        <p:spPr>
          <a:xfrm>
            <a:off x="5638800" y="3822054"/>
            <a:ext cx="505267" cy="369332"/>
          </a:xfrm>
          <a:prstGeom prst="rect">
            <a:avLst/>
          </a:prstGeom>
          <a:noFill/>
        </p:spPr>
        <p:txBody>
          <a:bodyPr wrap="none" rtlCol="0">
            <a:spAutoFit/>
          </a:bodyPr>
          <a:lstStyle/>
          <a:p>
            <a:r>
              <a:rPr lang="en-US" dirty="0"/>
              <a:t>1/4</a:t>
            </a:r>
          </a:p>
        </p:txBody>
      </p:sp>
      <p:sp>
        <p:nvSpPr>
          <p:cNvPr id="22" name="TextBox 21">
            <a:extLst>
              <a:ext uri="{FF2B5EF4-FFF2-40B4-BE49-F238E27FC236}">
                <a16:creationId xmlns:a16="http://schemas.microsoft.com/office/drawing/2014/main" id="{08A1A4BA-314C-2D8D-27F3-2258F202A045}"/>
              </a:ext>
            </a:extLst>
          </p:cNvPr>
          <p:cNvSpPr txBox="1"/>
          <p:nvPr/>
        </p:nvSpPr>
        <p:spPr>
          <a:xfrm>
            <a:off x="6310463" y="4301031"/>
            <a:ext cx="505267" cy="369332"/>
          </a:xfrm>
          <a:prstGeom prst="rect">
            <a:avLst/>
          </a:prstGeom>
          <a:noFill/>
        </p:spPr>
        <p:txBody>
          <a:bodyPr wrap="none" rtlCol="0">
            <a:spAutoFit/>
          </a:bodyPr>
          <a:lstStyle/>
          <a:p>
            <a:r>
              <a:rPr lang="en-US" dirty="0"/>
              <a:t>1/8</a:t>
            </a:r>
          </a:p>
        </p:txBody>
      </p:sp>
      <p:sp>
        <p:nvSpPr>
          <p:cNvPr id="23" name="TextBox 22">
            <a:extLst>
              <a:ext uri="{FF2B5EF4-FFF2-40B4-BE49-F238E27FC236}">
                <a16:creationId xmlns:a16="http://schemas.microsoft.com/office/drawing/2014/main" id="{A1381493-E373-565B-26C6-C6C70917DD5A}"/>
              </a:ext>
            </a:extLst>
          </p:cNvPr>
          <p:cNvSpPr txBox="1"/>
          <p:nvPr/>
        </p:nvSpPr>
        <p:spPr>
          <a:xfrm rot="16200000">
            <a:off x="3116222" y="3637387"/>
            <a:ext cx="1928733" cy="369332"/>
          </a:xfrm>
          <a:prstGeom prst="rect">
            <a:avLst/>
          </a:prstGeom>
          <a:noFill/>
        </p:spPr>
        <p:txBody>
          <a:bodyPr wrap="none" rtlCol="0">
            <a:spAutoFit/>
          </a:bodyPr>
          <a:lstStyle/>
          <a:p>
            <a:r>
              <a:rPr lang="en-US" dirty="0"/>
              <a:t>comparison error</a:t>
            </a:r>
          </a:p>
        </p:txBody>
      </p:sp>
      <p:sp>
        <p:nvSpPr>
          <p:cNvPr id="25" name="TextBox 24">
            <a:extLst>
              <a:ext uri="{FF2B5EF4-FFF2-40B4-BE49-F238E27FC236}">
                <a16:creationId xmlns:a16="http://schemas.microsoft.com/office/drawing/2014/main" id="{27C06E45-4A7D-608B-775D-54B93B4BAED3}"/>
              </a:ext>
            </a:extLst>
          </p:cNvPr>
          <p:cNvSpPr txBox="1"/>
          <p:nvPr/>
        </p:nvSpPr>
        <p:spPr>
          <a:xfrm>
            <a:off x="4447733" y="3367569"/>
            <a:ext cx="505267" cy="369332"/>
          </a:xfrm>
          <a:prstGeom prst="rect">
            <a:avLst/>
          </a:prstGeom>
          <a:noFill/>
        </p:spPr>
        <p:txBody>
          <a:bodyPr wrap="none" rtlCol="0">
            <a:spAutoFit/>
          </a:bodyPr>
          <a:lstStyle/>
          <a:p>
            <a:r>
              <a:rPr lang="en-US" dirty="0">
                <a:solidFill>
                  <a:srgbClr val="00B050"/>
                </a:solidFill>
              </a:rPr>
              <a:t>0.6</a:t>
            </a:r>
          </a:p>
        </p:txBody>
      </p:sp>
      <p:sp>
        <p:nvSpPr>
          <p:cNvPr id="26" name="TextBox 25">
            <a:extLst>
              <a:ext uri="{FF2B5EF4-FFF2-40B4-BE49-F238E27FC236}">
                <a16:creationId xmlns:a16="http://schemas.microsoft.com/office/drawing/2014/main" id="{22DFEB41-C715-2E70-3EE7-A24B91AE7E90}"/>
              </a:ext>
            </a:extLst>
          </p:cNvPr>
          <p:cNvSpPr txBox="1"/>
          <p:nvPr/>
        </p:nvSpPr>
        <p:spPr>
          <a:xfrm>
            <a:off x="5062401" y="4262921"/>
            <a:ext cx="633507" cy="369332"/>
          </a:xfrm>
          <a:prstGeom prst="rect">
            <a:avLst/>
          </a:prstGeom>
          <a:noFill/>
        </p:spPr>
        <p:txBody>
          <a:bodyPr wrap="none" rtlCol="0">
            <a:spAutoFit/>
          </a:bodyPr>
          <a:lstStyle/>
          <a:p>
            <a:r>
              <a:rPr lang="en-US" dirty="0">
                <a:solidFill>
                  <a:srgbClr val="00B050"/>
                </a:solidFill>
              </a:rPr>
              <a:t>0.36</a:t>
            </a:r>
          </a:p>
        </p:txBody>
      </p:sp>
      <p:sp>
        <p:nvSpPr>
          <p:cNvPr id="27" name="TextBox 26">
            <a:extLst>
              <a:ext uri="{FF2B5EF4-FFF2-40B4-BE49-F238E27FC236}">
                <a16:creationId xmlns:a16="http://schemas.microsoft.com/office/drawing/2014/main" id="{C4F1F4D3-C386-2CB8-4118-CD3C0A5440D7}"/>
              </a:ext>
            </a:extLst>
          </p:cNvPr>
          <p:cNvSpPr txBox="1"/>
          <p:nvPr/>
        </p:nvSpPr>
        <p:spPr>
          <a:xfrm>
            <a:off x="5562853" y="4693690"/>
            <a:ext cx="761747" cy="369332"/>
          </a:xfrm>
          <a:prstGeom prst="rect">
            <a:avLst/>
          </a:prstGeom>
          <a:noFill/>
        </p:spPr>
        <p:txBody>
          <a:bodyPr wrap="none" rtlCol="0">
            <a:spAutoFit/>
          </a:bodyPr>
          <a:lstStyle/>
          <a:p>
            <a:r>
              <a:rPr lang="en-US" dirty="0">
                <a:solidFill>
                  <a:srgbClr val="00B050"/>
                </a:solidFill>
              </a:rPr>
              <a:t>0.216</a:t>
            </a:r>
          </a:p>
        </p:txBody>
      </p:sp>
      <p:sp>
        <p:nvSpPr>
          <p:cNvPr id="28" name="Freeform: Shape 27">
            <a:extLst>
              <a:ext uri="{FF2B5EF4-FFF2-40B4-BE49-F238E27FC236}">
                <a16:creationId xmlns:a16="http://schemas.microsoft.com/office/drawing/2014/main" id="{B78FB605-A42C-A443-DDF3-C38E3CA3836C}"/>
              </a:ext>
            </a:extLst>
          </p:cNvPr>
          <p:cNvSpPr/>
          <p:nvPr/>
        </p:nvSpPr>
        <p:spPr bwMode="auto">
          <a:xfrm>
            <a:off x="3568959" y="2290665"/>
            <a:ext cx="6167535" cy="2967135"/>
          </a:xfrm>
          <a:custGeom>
            <a:avLst/>
            <a:gdLst>
              <a:gd name="connsiteX0" fmla="*/ 0 w 6167535"/>
              <a:gd name="connsiteY0" fmla="*/ 2761862 h 2967135"/>
              <a:gd name="connsiteX1" fmla="*/ 699796 w 6167535"/>
              <a:gd name="connsiteY1" fmla="*/ 2743200 h 2967135"/>
              <a:gd name="connsiteX2" fmla="*/ 681135 w 6167535"/>
              <a:gd name="connsiteY2" fmla="*/ 0 h 2967135"/>
              <a:gd name="connsiteX3" fmla="*/ 1390261 w 6167535"/>
              <a:gd name="connsiteY3" fmla="*/ 9331 h 2967135"/>
              <a:gd name="connsiteX4" fmla="*/ 1380931 w 6167535"/>
              <a:gd name="connsiteY4" fmla="*/ 1688841 h 2967135"/>
              <a:gd name="connsiteX5" fmla="*/ 2071396 w 6167535"/>
              <a:gd name="connsiteY5" fmla="*/ 1698172 h 2967135"/>
              <a:gd name="connsiteX6" fmla="*/ 2071396 w 6167535"/>
              <a:gd name="connsiteY6" fmla="*/ 2397968 h 2967135"/>
              <a:gd name="connsiteX7" fmla="*/ 2733870 w 6167535"/>
              <a:gd name="connsiteY7" fmla="*/ 2379307 h 2967135"/>
              <a:gd name="connsiteX8" fmla="*/ 2733870 w 6167535"/>
              <a:gd name="connsiteY8" fmla="*/ 2724539 h 2967135"/>
              <a:gd name="connsiteX9" fmla="*/ 3452327 w 6167535"/>
              <a:gd name="connsiteY9" fmla="*/ 2724539 h 2967135"/>
              <a:gd name="connsiteX10" fmla="*/ 3452327 w 6167535"/>
              <a:gd name="connsiteY10" fmla="*/ 2967135 h 2967135"/>
              <a:gd name="connsiteX11" fmla="*/ 4114800 w 6167535"/>
              <a:gd name="connsiteY11" fmla="*/ 2967135 h 2967135"/>
              <a:gd name="connsiteX12" fmla="*/ 4114800 w 6167535"/>
              <a:gd name="connsiteY12" fmla="*/ 2771192 h 2967135"/>
              <a:gd name="connsiteX13" fmla="*/ 4786604 w 6167535"/>
              <a:gd name="connsiteY13" fmla="*/ 2771192 h 2967135"/>
              <a:gd name="connsiteX14" fmla="*/ 4786604 w 6167535"/>
              <a:gd name="connsiteY14" fmla="*/ 2873829 h 2967135"/>
              <a:gd name="connsiteX15" fmla="*/ 5505061 w 6167535"/>
              <a:gd name="connsiteY15" fmla="*/ 2855168 h 2967135"/>
              <a:gd name="connsiteX16" fmla="*/ 5505061 w 6167535"/>
              <a:gd name="connsiteY16" fmla="*/ 2817845 h 2967135"/>
              <a:gd name="connsiteX17" fmla="*/ 6167535 w 6167535"/>
              <a:gd name="connsiteY17" fmla="*/ 2808515 h 296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67535" h="2967135">
                <a:moveTo>
                  <a:pt x="0" y="2761862"/>
                </a:moveTo>
                <a:lnTo>
                  <a:pt x="699796" y="2743200"/>
                </a:lnTo>
                <a:lnTo>
                  <a:pt x="681135" y="0"/>
                </a:lnTo>
                <a:lnTo>
                  <a:pt x="1390261" y="9331"/>
                </a:lnTo>
                <a:lnTo>
                  <a:pt x="1380931" y="1688841"/>
                </a:lnTo>
                <a:lnTo>
                  <a:pt x="2071396" y="1698172"/>
                </a:lnTo>
                <a:lnTo>
                  <a:pt x="2071396" y="2397968"/>
                </a:lnTo>
                <a:lnTo>
                  <a:pt x="2733870" y="2379307"/>
                </a:lnTo>
                <a:lnTo>
                  <a:pt x="2733870" y="2724539"/>
                </a:lnTo>
                <a:lnTo>
                  <a:pt x="3452327" y="2724539"/>
                </a:lnTo>
                <a:lnTo>
                  <a:pt x="3452327" y="2967135"/>
                </a:lnTo>
                <a:lnTo>
                  <a:pt x="4114800" y="2967135"/>
                </a:lnTo>
                <a:lnTo>
                  <a:pt x="4114800" y="2771192"/>
                </a:lnTo>
                <a:lnTo>
                  <a:pt x="4786604" y="2771192"/>
                </a:lnTo>
                <a:lnTo>
                  <a:pt x="4786604" y="2873829"/>
                </a:lnTo>
                <a:lnTo>
                  <a:pt x="5505061" y="2855168"/>
                </a:lnTo>
                <a:lnTo>
                  <a:pt x="5505061" y="2817845"/>
                </a:lnTo>
                <a:lnTo>
                  <a:pt x="6167535" y="2808515"/>
                </a:lnTo>
              </a:path>
            </a:pathLst>
          </a:cu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TextBox 28">
            <a:extLst>
              <a:ext uri="{FF2B5EF4-FFF2-40B4-BE49-F238E27FC236}">
                <a16:creationId xmlns:a16="http://schemas.microsoft.com/office/drawing/2014/main" id="{F090D52E-E784-C713-1624-D9F46E3ABC7F}"/>
              </a:ext>
            </a:extLst>
          </p:cNvPr>
          <p:cNvSpPr txBox="1"/>
          <p:nvPr/>
        </p:nvSpPr>
        <p:spPr>
          <a:xfrm>
            <a:off x="10118250" y="4783310"/>
            <a:ext cx="1300356" cy="369332"/>
          </a:xfrm>
          <a:prstGeom prst="rect">
            <a:avLst/>
          </a:prstGeom>
          <a:noFill/>
        </p:spPr>
        <p:txBody>
          <a:bodyPr wrap="none" rtlCol="0">
            <a:spAutoFit/>
          </a:bodyPr>
          <a:lstStyle/>
          <a:p>
            <a:r>
              <a:rPr lang="en-US" dirty="0">
                <a:solidFill>
                  <a:srgbClr val="FF0000"/>
                </a:solidFill>
              </a:rPr>
              <a:t>Ideal value</a:t>
            </a:r>
          </a:p>
        </p:txBody>
      </p:sp>
    </p:spTree>
    <p:extLst>
      <p:ext uri="{BB962C8B-B14F-4D97-AF65-F5344CB8AC3E}">
        <p14:creationId xmlns:p14="http://schemas.microsoft.com/office/powerpoint/2010/main" val="25579689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D46D6C-E5BC-6E72-ADAC-D63035CEA179}"/>
              </a:ext>
            </a:extLst>
          </p:cNvPr>
          <p:cNvSpPr>
            <a:spLocks noGrp="1"/>
          </p:cNvSpPr>
          <p:nvPr>
            <p:ph type="title"/>
          </p:nvPr>
        </p:nvSpPr>
        <p:spPr/>
        <p:txBody>
          <a:bodyPr/>
          <a:lstStyle/>
          <a:p>
            <a:r>
              <a:rPr lang="en-US" dirty="0"/>
              <a:t>Alternative to double conversion</a:t>
            </a:r>
          </a:p>
        </p:txBody>
      </p:sp>
      <p:sp>
        <p:nvSpPr>
          <p:cNvPr id="7" name="Content Placeholder 6">
            <a:extLst>
              <a:ext uri="{FF2B5EF4-FFF2-40B4-BE49-F238E27FC236}">
                <a16:creationId xmlns:a16="http://schemas.microsoft.com/office/drawing/2014/main" id="{A80971B8-39CF-1ADE-6326-0D0A93ED82CF}"/>
              </a:ext>
            </a:extLst>
          </p:cNvPr>
          <p:cNvSpPr>
            <a:spLocks noGrp="1"/>
          </p:cNvSpPr>
          <p:nvPr>
            <p:ph idx="1"/>
          </p:nvPr>
        </p:nvSpPr>
        <p:spPr>
          <a:xfrm>
            <a:off x="595604" y="1371600"/>
            <a:ext cx="2209800" cy="4876801"/>
          </a:xfrm>
        </p:spPr>
        <p:txBody>
          <a:bodyPr/>
          <a:lstStyle/>
          <a:p>
            <a:r>
              <a:rPr lang="en-US" dirty="0"/>
              <a:t>Basic SAR: </a:t>
            </a:r>
          </a:p>
          <a:p>
            <a:pPr marL="285750" indent="-285750">
              <a:buFont typeface="Arial" panose="020B0604020202020204" pitchFamily="34" charset="0"/>
              <a:buChar char="•"/>
            </a:pPr>
            <a:r>
              <a:rPr lang="en-US" dirty="0"/>
              <a:t>each next step is half the previous</a:t>
            </a:r>
          </a:p>
          <a:p>
            <a:r>
              <a:rPr lang="en-US" dirty="0"/>
              <a:t>Double conversion: </a:t>
            </a:r>
          </a:p>
          <a:p>
            <a:pPr marL="285750" indent="-285750">
              <a:buFont typeface="Arial" panose="020B0604020202020204" pitchFamily="34" charset="0"/>
              <a:buChar char="•"/>
            </a:pPr>
            <a:r>
              <a:rPr lang="en-US" dirty="0"/>
              <a:t>as basic, but some steps are repeated</a:t>
            </a:r>
          </a:p>
          <a:p>
            <a:r>
              <a:rPr lang="en-US" dirty="0"/>
              <a:t>Alternative:</a:t>
            </a:r>
          </a:p>
          <a:p>
            <a:pPr marL="285750" indent="-285750">
              <a:buFont typeface="Arial" panose="020B0604020202020204" pitchFamily="34" charset="0"/>
              <a:buChar char="•"/>
            </a:pPr>
            <a:r>
              <a:rPr lang="en-US" dirty="0"/>
              <a:t>next step is larger than half the previous</a:t>
            </a:r>
          </a:p>
          <a:p>
            <a:pPr marL="285750" indent="-285750">
              <a:buFont typeface="Arial" panose="020B0604020202020204" pitchFamily="34" charset="0"/>
              <a:buChar char="•"/>
            </a:pPr>
            <a:endParaRPr lang="en-US" dirty="0"/>
          </a:p>
          <a:p>
            <a:r>
              <a:rPr lang="en-US" dirty="0">
                <a:solidFill>
                  <a:schemeClr val="accent6">
                    <a:lumMod val="60000"/>
                    <a:lumOff val="40000"/>
                  </a:schemeClr>
                </a:solidFill>
              </a:rPr>
              <a:t>How to implement: a simple lookup or combinatoric layer between sequencer and adder</a:t>
            </a:r>
          </a:p>
          <a:p>
            <a:endParaRPr lang="en-US" dirty="0"/>
          </a:p>
        </p:txBody>
      </p:sp>
      <p:sp>
        <p:nvSpPr>
          <p:cNvPr id="4" name="Date Placeholder 3">
            <a:extLst>
              <a:ext uri="{FF2B5EF4-FFF2-40B4-BE49-F238E27FC236}">
                <a16:creationId xmlns:a16="http://schemas.microsoft.com/office/drawing/2014/main" id="{C3117B37-02C4-5CA2-199C-BF3CB0CE34BA}"/>
              </a:ext>
            </a:extLst>
          </p:cNvPr>
          <p:cNvSpPr>
            <a:spLocks noGrp="1"/>
          </p:cNvSpPr>
          <p:nvPr>
            <p:ph type="dt" sz="half" idx="2"/>
          </p:nvPr>
        </p:nvSpPr>
        <p:spPr/>
        <p:txBody>
          <a:bodyPr/>
          <a:lstStyle/>
          <a:p>
            <a:pPr>
              <a:defRPr/>
            </a:pPr>
            <a:fld id="{6459A2AD-FBC9-4503-986A-27D1B5052B46}" type="datetime1">
              <a:rPr lang="en-US" smtClean="0"/>
              <a:pPr>
                <a:defRPr/>
              </a:pPr>
              <a:t>10/14/2024</a:t>
            </a:fld>
            <a:endParaRPr lang="en-US"/>
          </a:p>
        </p:txBody>
      </p:sp>
      <p:graphicFrame>
        <p:nvGraphicFramePr>
          <p:cNvPr id="11" name="Table 10">
            <a:extLst>
              <a:ext uri="{FF2B5EF4-FFF2-40B4-BE49-F238E27FC236}">
                <a16:creationId xmlns:a16="http://schemas.microsoft.com/office/drawing/2014/main" id="{F66F11C0-9AC1-13DC-6DC1-D5F69228F036}"/>
              </a:ext>
            </a:extLst>
          </p:cNvPr>
          <p:cNvGraphicFramePr>
            <a:graphicFrameLocks noGrp="1"/>
          </p:cNvGraphicFramePr>
          <p:nvPr>
            <p:extLst>
              <p:ext uri="{D42A27DB-BD31-4B8C-83A1-F6EECF244321}">
                <p14:modId xmlns:p14="http://schemas.microsoft.com/office/powerpoint/2010/main" val="3667285965"/>
              </p:ext>
            </p:extLst>
          </p:nvPr>
        </p:nvGraphicFramePr>
        <p:xfrm>
          <a:off x="2997200" y="905440"/>
          <a:ext cx="2235200" cy="2156460"/>
        </p:xfrm>
        <a:graphic>
          <a:graphicData uri="http://schemas.openxmlformats.org/drawingml/2006/table">
            <a:tbl>
              <a:tblPr>
                <a:tableStyleId>{5940675A-B579-460E-94D1-54222C63F5DA}</a:tableStyleId>
              </a:tblPr>
              <a:tblGrid>
                <a:gridCol w="508000">
                  <a:extLst>
                    <a:ext uri="{9D8B030D-6E8A-4147-A177-3AD203B41FA5}">
                      <a16:colId xmlns:a16="http://schemas.microsoft.com/office/drawing/2014/main" val="1602729554"/>
                    </a:ext>
                  </a:extLst>
                </a:gridCol>
                <a:gridCol w="609600">
                  <a:extLst>
                    <a:ext uri="{9D8B030D-6E8A-4147-A177-3AD203B41FA5}">
                      <a16:colId xmlns:a16="http://schemas.microsoft.com/office/drawing/2014/main" val="1448470011"/>
                    </a:ext>
                  </a:extLst>
                </a:gridCol>
                <a:gridCol w="1117600">
                  <a:extLst>
                    <a:ext uri="{9D8B030D-6E8A-4147-A177-3AD203B41FA5}">
                      <a16:colId xmlns:a16="http://schemas.microsoft.com/office/drawing/2014/main" val="1377586890"/>
                    </a:ext>
                  </a:extLst>
                </a:gridCol>
              </a:tblGrid>
              <a:tr h="106680">
                <a:tc>
                  <a:txBody>
                    <a:bodyPr/>
                    <a:lstStyle/>
                    <a:p>
                      <a:pPr algn="l" fontAlgn="b"/>
                      <a:r>
                        <a:rPr lang="en-US" sz="1100" b="0" i="0" u="none" strike="noStrike" dirty="0">
                          <a:solidFill>
                            <a:srgbClr val="000000"/>
                          </a:solidFill>
                          <a:effectLst/>
                          <a:latin typeface="+mj-lt"/>
                        </a:rPr>
                        <a:t>Factor</a:t>
                      </a:r>
                    </a:p>
                  </a:txBody>
                  <a:tcPr marL="7620" marR="7620" marT="7620" marB="0" anchor="b"/>
                </a:tc>
                <a:tc>
                  <a:txBody>
                    <a:bodyPr/>
                    <a:lstStyle/>
                    <a:p>
                      <a:pPr algn="r" fontAlgn="b"/>
                      <a:r>
                        <a:rPr lang="en-US" sz="1100" b="0" i="0" u="none" strike="noStrike" dirty="0">
                          <a:solidFill>
                            <a:srgbClr val="000000"/>
                          </a:solidFill>
                          <a:effectLst/>
                          <a:latin typeface="+mj-lt"/>
                        </a:rPr>
                        <a:t>2048</a:t>
                      </a:r>
                    </a:p>
                  </a:txBody>
                  <a:tcPr marL="7620" marR="7620" marT="7620"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mn-cs"/>
                        </a:rPr>
                        <a:t>100000000000</a:t>
                      </a:r>
                    </a:p>
                  </a:txBody>
                  <a:tcPr marL="7620" marR="7620" marT="7620" marB="0" anchor="b"/>
                </a:tc>
                <a:extLst>
                  <a:ext uri="{0D108BD9-81ED-4DB2-BD59-A6C34878D82A}">
                    <a16:rowId xmlns:a16="http://schemas.microsoft.com/office/drawing/2014/main" val="2610233654"/>
                  </a:ext>
                </a:extLst>
              </a:tr>
              <a:tr h="106680">
                <a:tc>
                  <a:txBody>
                    <a:bodyPr/>
                    <a:lstStyle/>
                    <a:p>
                      <a:pPr algn="r" fontAlgn="b"/>
                      <a:r>
                        <a:rPr lang="en-US" sz="1100" b="0" i="0" u="none" strike="noStrike" dirty="0">
                          <a:solidFill>
                            <a:srgbClr val="000000"/>
                          </a:solidFill>
                          <a:effectLst/>
                          <a:latin typeface="+mj-lt"/>
                        </a:rPr>
                        <a:t>2</a:t>
                      </a:r>
                    </a:p>
                  </a:txBody>
                  <a:tcPr marL="7620" marR="7620" marT="7620" marB="0" anchor="b"/>
                </a:tc>
                <a:tc>
                  <a:txBody>
                    <a:bodyPr/>
                    <a:lstStyle/>
                    <a:p>
                      <a:pPr algn="r" fontAlgn="b"/>
                      <a:r>
                        <a:rPr lang="en-US" sz="1100" b="0" i="0" u="none" strike="noStrike" dirty="0">
                          <a:solidFill>
                            <a:srgbClr val="000000"/>
                          </a:solidFill>
                          <a:effectLst/>
                          <a:latin typeface="+mj-lt"/>
                        </a:rPr>
                        <a:t>1024</a:t>
                      </a:r>
                    </a:p>
                  </a:txBody>
                  <a:tcPr marL="7620" marR="7620" marT="7620"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mn-cs"/>
                        </a:rPr>
                        <a:t>10000000000</a:t>
                      </a:r>
                    </a:p>
                  </a:txBody>
                  <a:tcPr marL="7620" marR="7620" marT="7620" marB="0" anchor="b"/>
                </a:tc>
                <a:extLst>
                  <a:ext uri="{0D108BD9-81ED-4DB2-BD59-A6C34878D82A}">
                    <a16:rowId xmlns:a16="http://schemas.microsoft.com/office/drawing/2014/main" val="4165620472"/>
                  </a:ext>
                </a:extLst>
              </a:tr>
              <a:tr h="106680">
                <a:tc>
                  <a:txBody>
                    <a:bodyPr/>
                    <a:lstStyle/>
                    <a:p>
                      <a:pPr algn="l" fontAlgn="b"/>
                      <a:endParaRPr lang="en-US" sz="1100" b="0" i="0" u="none" strike="noStrike" dirty="0">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000000"/>
                          </a:solidFill>
                          <a:effectLst/>
                          <a:latin typeface="+mj-lt"/>
                        </a:rPr>
                        <a:t>512</a:t>
                      </a:r>
                    </a:p>
                  </a:txBody>
                  <a:tcPr marL="7620" marR="7620" marT="7620"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mn-cs"/>
                        </a:rPr>
                        <a:t>1000000000</a:t>
                      </a:r>
                    </a:p>
                  </a:txBody>
                  <a:tcPr marL="7620" marR="7620" marT="7620" marB="0" anchor="b"/>
                </a:tc>
                <a:extLst>
                  <a:ext uri="{0D108BD9-81ED-4DB2-BD59-A6C34878D82A}">
                    <a16:rowId xmlns:a16="http://schemas.microsoft.com/office/drawing/2014/main" val="1677806271"/>
                  </a:ext>
                </a:extLst>
              </a:tr>
              <a:tr h="106680">
                <a:tc>
                  <a:txBody>
                    <a:bodyPr/>
                    <a:lstStyle/>
                    <a:p>
                      <a:pPr algn="l" fontAlgn="b"/>
                      <a:endParaRPr lang="en-US" sz="1100" b="0" i="0" u="none" strike="noStrike" dirty="0">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000000"/>
                          </a:solidFill>
                          <a:effectLst/>
                          <a:latin typeface="+mj-lt"/>
                        </a:rPr>
                        <a:t>256</a:t>
                      </a:r>
                    </a:p>
                  </a:txBody>
                  <a:tcPr marL="7620" marR="7620" marT="7620"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mn-cs"/>
                        </a:rPr>
                        <a:t>100000000</a:t>
                      </a:r>
                    </a:p>
                  </a:txBody>
                  <a:tcPr marL="7620" marR="7620" marT="7620" marB="0" anchor="b"/>
                </a:tc>
                <a:extLst>
                  <a:ext uri="{0D108BD9-81ED-4DB2-BD59-A6C34878D82A}">
                    <a16:rowId xmlns:a16="http://schemas.microsoft.com/office/drawing/2014/main" val="789570607"/>
                  </a:ext>
                </a:extLst>
              </a:tr>
              <a:tr h="106680">
                <a:tc>
                  <a:txBody>
                    <a:bodyPr/>
                    <a:lstStyle/>
                    <a:p>
                      <a:pPr algn="l" fontAlgn="b"/>
                      <a:endParaRPr lang="en-US" sz="1100" b="0" i="0" u="none" strike="noStrike" dirty="0">
                        <a:solidFill>
                          <a:srgbClr val="000000"/>
                        </a:solidFill>
                        <a:effectLst/>
                        <a:latin typeface="+mj-lt"/>
                      </a:endParaRPr>
                    </a:p>
                  </a:txBody>
                  <a:tcPr marL="7620" marR="7620" marT="7620" marB="0" anchor="b"/>
                </a:tc>
                <a:tc>
                  <a:txBody>
                    <a:bodyPr/>
                    <a:lstStyle/>
                    <a:p>
                      <a:pPr algn="r" fontAlgn="b"/>
                      <a:r>
                        <a:rPr lang="en-US" sz="1100" b="0" i="0" u="none" strike="noStrike">
                          <a:solidFill>
                            <a:srgbClr val="000000"/>
                          </a:solidFill>
                          <a:effectLst/>
                          <a:latin typeface="+mj-lt"/>
                        </a:rPr>
                        <a:t>128</a:t>
                      </a:r>
                    </a:p>
                  </a:txBody>
                  <a:tcPr marL="7620" marR="7620" marT="7620" marB="0" anchor="b"/>
                </a:tc>
                <a:tc>
                  <a:txBody>
                    <a:bodyPr/>
                    <a:lstStyle/>
                    <a:p>
                      <a:pPr algn="r" fontAlgn="b"/>
                      <a:r>
                        <a:rPr lang="en-US" sz="1100" b="0" i="0" u="none" strike="noStrike" dirty="0">
                          <a:solidFill>
                            <a:srgbClr val="000000"/>
                          </a:solidFill>
                          <a:effectLst/>
                          <a:latin typeface="+mj-lt"/>
                        </a:rPr>
                        <a:t>10000000</a:t>
                      </a:r>
                    </a:p>
                  </a:txBody>
                  <a:tcPr marL="7620" marR="7620" marT="7620" marB="0" anchor="b"/>
                </a:tc>
                <a:extLst>
                  <a:ext uri="{0D108BD9-81ED-4DB2-BD59-A6C34878D82A}">
                    <a16:rowId xmlns:a16="http://schemas.microsoft.com/office/drawing/2014/main" val="2238713220"/>
                  </a:ext>
                </a:extLst>
              </a:tr>
              <a:tr h="182880">
                <a:tc>
                  <a:txBody>
                    <a:bodyPr/>
                    <a:lstStyle/>
                    <a:p>
                      <a:pPr algn="r" fontAlgn="b"/>
                      <a:endParaRPr lang="en-US" sz="1100" b="0" i="0" u="none" strike="noStrike" dirty="0">
                        <a:solidFill>
                          <a:srgbClr val="000000"/>
                        </a:solidFill>
                        <a:effectLst/>
                        <a:latin typeface="+mj-lt"/>
                      </a:endParaRPr>
                    </a:p>
                  </a:txBody>
                  <a:tcPr marL="7620" marR="7620" marT="7620" marB="0" anchor="b"/>
                </a:tc>
                <a:tc>
                  <a:txBody>
                    <a:bodyPr/>
                    <a:lstStyle/>
                    <a:p>
                      <a:pPr algn="r" fontAlgn="b"/>
                      <a:r>
                        <a:rPr lang="en-US" sz="1100" b="0" i="0" u="none" strike="noStrike">
                          <a:solidFill>
                            <a:srgbClr val="000000"/>
                          </a:solidFill>
                          <a:effectLst/>
                          <a:latin typeface="+mj-lt"/>
                        </a:rPr>
                        <a:t>64</a:t>
                      </a:r>
                    </a:p>
                  </a:txBody>
                  <a:tcPr marL="7620" marR="7620" marT="7620" marB="0" anchor="b"/>
                </a:tc>
                <a:tc>
                  <a:txBody>
                    <a:bodyPr/>
                    <a:lstStyle/>
                    <a:p>
                      <a:pPr algn="r" fontAlgn="b"/>
                      <a:r>
                        <a:rPr lang="en-US" sz="1100" b="0" i="0" u="none" strike="noStrike">
                          <a:solidFill>
                            <a:srgbClr val="000000"/>
                          </a:solidFill>
                          <a:effectLst/>
                          <a:latin typeface="+mj-lt"/>
                        </a:rPr>
                        <a:t>1000000</a:t>
                      </a:r>
                    </a:p>
                  </a:txBody>
                  <a:tcPr marL="7620" marR="7620" marT="7620" marB="0" anchor="b"/>
                </a:tc>
                <a:extLst>
                  <a:ext uri="{0D108BD9-81ED-4DB2-BD59-A6C34878D82A}">
                    <a16:rowId xmlns:a16="http://schemas.microsoft.com/office/drawing/2014/main" val="2746777870"/>
                  </a:ext>
                </a:extLst>
              </a:tr>
              <a:tr h="182880">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000000"/>
                          </a:solidFill>
                          <a:effectLst/>
                          <a:latin typeface="+mj-lt"/>
                        </a:rPr>
                        <a:t>32</a:t>
                      </a:r>
                    </a:p>
                  </a:txBody>
                  <a:tcPr marL="7620" marR="7620" marT="7620" marB="0" anchor="b"/>
                </a:tc>
                <a:tc>
                  <a:txBody>
                    <a:bodyPr/>
                    <a:lstStyle/>
                    <a:p>
                      <a:pPr algn="r" fontAlgn="b"/>
                      <a:r>
                        <a:rPr lang="en-US" sz="1100" b="0" i="0" u="none" strike="noStrike" dirty="0">
                          <a:solidFill>
                            <a:srgbClr val="000000"/>
                          </a:solidFill>
                          <a:effectLst/>
                          <a:latin typeface="+mj-lt"/>
                        </a:rPr>
                        <a:t>100000</a:t>
                      </a:r>
                    </a:p>
                  </a:txBody>
                  <a:tcPr marL="7620" marR="7620" marT="7620" marB="0" anchor="b"/>
                </a:tc>
                <a:extLst>
                  <a:ext uri="{0D108BD9-81ED-4DB2-BD59-A6C34878D82A}">
                    <a16:rowId xmlns:a16="http://schemas.microsoft.com/office/drawing/2014/main" val="2594259419"/>
                  </a:ext>
                </a:extLst>
              </a:tr>
              <a:tr h="182880">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a:solidFill>
                            <a:srgbClr val="000000"/>
                          </a:solidFill>
                          <a:effectLst/>
                          <a:latin typeface="+mj-lt"/>
                        </a:rPr>
                        <a:t>16</a:t>
                      </a:r>
                    </a:p>
                  </a:txBody>
                  <a:tcPr marL="7620" marR="7620" marT="7620" marB="0" anchor="b"/>
                </a:tc>
                <a:tc>
                  <a:txBody>
                    <a:bodyPr/>
                    <a:lstStyle/>
                    <a:p>
                      <a:pPr algn="r" fontAlgn="b"/>
                      <a:r>
                        <a:rPr lang="en-US" sz="1100" b="0" i="0" u="none" strike="noStrike">
                          <a:solidFill>
                            <a:srgbClr val="000000"/>
                          </a:solidFill>
                          <a:effectLst/>
                          <a:latin typeface="+mj-lt"/>
                        </a:rPr>
                        <a:t>10000</a:t>
                      </a:r>
                    </a:p>
                  </a:txBody>
                  <a:tcPr marL="7620" marR="7620" marT="7620" marB="0" anchor="b"/>
                </a:tc>
                <a:extLst>
                  <a:ext uri="{0D108BD9-81ED-4DB2-BD59-A6C34878D82A}">
                    <a16:rowId xmlns:a16="http://schemas.microsoft.com/office/drawing/2014/main" val="3489252168"/>
                  </a:ext>
                </a:extLst>
              </a:tr>
              <a:tr h="182880">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a:solidFill>
                            <a:srgbClr val="000000"/>
                          </a:solidFill>
                          <a:effectLst/>
                          <a:latin typeface="+mj-lt"/>
                        </a:rPr>
                        <a:t>8</a:t>
                      </a:r>
                    </a:p>
                  </a:txBody>
                  <a:tcPr marL="7620" marR="7620" marT="7620" marB="0" anchor="b"/>
                </a:tc>
                <a:tc>
                  <a:txBody>
                    <a:bodyPr/>
                    <a:lstStyle/>
                    <a:p>
                      <a:pPr algn="r" fontAlgn="b"/>
                      <a:r>
                        <a:rPr lang="en-US" sz="1100" b="0" i="0" u="none" strike="noStrike">
                          <a:solidFill>
                            <a:srgbClr val="000000"/>
                          </a:solidFill>
                          <a:effectLst/>
                          <a:latin typeface="+mj-lt"/>
                        </a:rPr>
                        <a:t>1000</a:t>
                      </a:r>
                    </a:p>
                  </a:txBody>
                  <a:tcPr marL="7620" marR="7620" marT="7620" marB="0" anchor="b"/>
                </a:tc>
                <a:extLst>
                  <a:ext uri="{0D108BD9-81ED-4DB2-BD59-A6C34878D82A}">
                    <a16:rowId xmlns:a16="http://schemas.microsoft.com/office/drawing/2014/main" val="316894788"/>
                  </a:ext>
                </a:extLst>
              </a:tr>
              <a:tr h="182880">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a:solidFill>
                            <a:srgbClr val="000000"/>
                          </a:solidFill>
                          <a:effectLst/>
                          <a:latin typeface="+mj-lt"/>
                        </a:rPr>
                        <a:t>4</a:t>
                      </a:r>
                    </a:p>
                  </a:txBody>
                  <a:tcPr marL="7620" marR="7620" marT="7620" marB="0" anchor="b"/>
                </a:tc>
                <a:tc>
                  <a:txBody>
                    <a:bodyPr/>
                    <a:lstStyle/>
                    <a:p>
                      <a:pPr algn="r" fontAlgn="b"/>
                      <a:r>
                        <a:rPr lang="en-US" sz="1100" b="0" i="0" u="none" strike="noStrike" dirty="0">
                          <a:solidFill>
                            <a:srgbClr val="000000"/>
                          </a:solidFill>
                          <a:effectLst/>
                          <a:latin typeface="+mj-lt"/>
                        </a:rPr>
                        <a:t>100</a:t>
                      </a:r>
                    </a:p>
                  </a:txBody>
                  <a:tcPr marL="7620" marR="7620" marT="7620" marB="0" anchor="b"/>
                </a:tc>
                <a:extLst>
                  <a:ext uri="{0D108BD9-81ED-4DB2-BD59-A6C34878D82A}">
                    <a16:rowId xmlns:a16="http://schemas.microsoft.com/office/drawing/2014/main" val="3223075924"/>
                  </a:ext>
                </a:extLst>
              </a:tr>
              <a:tr h="182880">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a:solidFill>
                            <a:srgbClr val="000000"/>
                          </a:solidFill>
                          <a:effectLst/>
                          <a:latin typeface="+mj-lt"/>
                        </a:rPr>
                        <a:t>2</a:t>
                      </a:r>
                    </a:p>
                  </a:txBody>
                  <a:tcPr marL="7620" marR="7620" marT="7620" marB="0" anchor="b"/>
                </a:tc>
                <a:tc>
                  <a:txBody>
                    <a:bodyPr/>
                    <a:lstStyle/>
                    <a:p>
                      <a:pPr algn="r" fontAlgn="b"/>
                      <a:r>
                        <a:rPr lang="en-US" sz="1100" b="0" i="0" u="none" strike="noStrike">
                          <a:solidFill>
                            <a:srgbClr val="000000"/>
                          </a:solidFill>
                          <a:effectLst/>
                          <a:latin typeface="+mj-lt"/>
                        </a:rPr>
                        <a:t>10</a:t>
                      </a:r>
                    </a:p>
                  </a:txBody>
                  <a:tcPr marL="7620" marR="7620" marT="7620" marB="0" anchor="b"/>
                </a:tc>
                <a:extLst>
                  <a:ext uri="{0D108BD9-81ED-4DB2-BD59-A6C34878D82A}">
                    <a16:rowId xmlns:a16="http://schemas.microsoft.com/office/drawing/2014/main" val="2726109846"/>
                  </a:ext>
                </a:extLst>
              </a:tr>
              <a:tr h="182880">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a:solidFill>
                            <a:srgbClr val="000000"/>
                          </a:solidFill>
                          <a:effectLst/>
                          <a:latin typeface="+mj-lt"/>
                        </a:rPr>
                        <a:t>1</a:t>
                      </a:r>
                    </a:p>
                  </a:txBody>
                  <a:tcPr marL="7620" marR="7620" marT="7620" marB="0" anchor="b"/>
                </a:tc>
                <a:tc>
                  <a:txBody>
                    <a:bodyPr/>
                    <a:lstStyle/>
                    <a:p>
                      <a:pPr algn="r" fontAlgn="b"/>
                      <a:r>
                        <a:rPr lang="en-US" sz="1100" b="0" i="0" u="none" strike="noStrike" dirty="0">
                          <a:solidFill>
                            <a:srgbClr val="000000"/>
                          </a:solidFill>
                          <a:effectLst/>
                          <a:latin typeface="+mj-lt"/>
                        </a:rPr>
                        <a:t>1</a:t>
                      </a:r>
                    </a:p>
                  </a:txBody>
                  <a:tcPr marL="7620" marR="7620" marT="7620" marB="0" anchor="b"/>
                </a:tc>
                <a:extLst>
                  <a:ext uri="{0D108BD9-81ED-4DB2-BD59-A6C34878D82A}">
                    <a16:rowId xmlns:a16="http://schemas.microsoft.com/office/drawing/2014/main" val="2052693415"/>
                  </a:ext>
                </a:extLst>
              </a:tr>
            </a:tbl>
          </a:graphicData>
        </a:graphic>
      </p:graphicFrame>
      <p:graphicFrame>
        <p:nvGraphicFramePr>
          <p:cNvPr id="12" name="Table 11">
            <a:extLst>
              <a:ext uri="{FF2B5EF4-FFF2-40B4-BE49-F238E27FC236}">
                <a16:creationId xmlns:a16="http://schemas.microsoft.com/office/drawing/2014/main" id="{889999B8-615D-7B0B-1309-1E098C4A17C5}"/>
              </a:ext>
            </a:extLst>
          </p:cNvPr>
          <p:cNvGraphicFramePr>
            <a:graphicFrameLocks noGrp="1"/>
          </p:cNvGraphicFramePr>
          <p:nvPr>
            <p:extLst>
              <p:ext uri="{D42A27DB-BD31-4B8C-83A1-F6EECF244321}">
                <p14:modId xmlns:p14="http://schemas.microsoft.com/office/powerpoint/2010/main" val="1371908883"/>
              </p:ext>
            </p:extLst>
          </p:nvPr>
        </p:nvGraphicFramePr>
        <p:xfrm>
          <a:off x="2895600" y="3924300"/>
          <a:ext cx="1930400" cy="2727960"/>
        </p:xfrm>
        <a:graphic>
          <a:graphicData uri="http://schemas.openxmlformats.org/drawingml/2006/table">
            <a:tbl>
              <a:tblPr>
                <a:tableStyleId>{5940675A-B579-460E-94D1-54222C63F5DA}</a:tableStyleId>
              </a:tblPr>
              <a:tblGrid>
                <a:gridCol w="609600">
                  <a:extLst>
                    <a:ext uri="{9D8B030D-6E8A-4147-A177-3AD203B41FA5}">
                      <a16:colId xmlns:a16="http://schemas.microsoft.com/office/drawing/2014/main" val="1602729554"/>
                    </a:ext>
                  </a:extLst>
                </a:gridCol>
                <a:gridCol w="533400">
                  <a:extLst>
                    <a:ext uri="{9D8B030D-6E8A-4147-A177-3AD203B41FA5}">
                      <a16:colId xmlns:a16="http://schemas.microsoft.com/office/drawing/2014/main" val="1448470011"/>
                    </a:ext>
                  </a:extLst>
                </a:gridCol>
                <a:gridCol w="787400">
                  <a:extLst>
                    <a:ext uri="{9D8B030D-6E8A-4147-A177-3AD203B41FA5}">
                      <a16:colId xmlns:a16="http://schemas.microsoft.com/office/drawing/2014/main" val="1377586890"/>
                    </a:ext>
                  </a:extLst>
                </a:gridCol>
              </a:tblGrid>
              <a:tr h="50696">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i="0" u="none" strike="noStrike" dirty="0">
                          <a:solidFill>
                            <a:srgbClr val="000000"/>
                          </a:solidFill>
                          <a:effectLst/>
                          <a:latin typeface="Courier New" panose="02070309020205020404" pitchFamily="49" charset="0"/>
                          <a:cs typeface="Courier New" panose="02070309020205020404" pitchFamily="49" charset="0"/>
                        </a:rPr>
                        <a:t>…</a:t>
                      </a:r>
                    </a:p>
                  </a:txBody>
                  <a:tcPr marL="7620" marR="7620" marT="7620" marB="0" anchor="b"/>
                </a:tc>
                <a:tc>
                  <a:txBody>
                    <a:bodyPr/>
                    <a:lstStyle/>
                    <a:p>
                      <a:pPr algn="r" fontAlgn="b"/>
                      <a:r>
                        <a:rPr lang="en-US" sz="1100" b="0" i="0" u="none" strike="noStrike" dirty="0">
                          <a:solidFill>
                            <a:srgbClr val="000000"/>
                          </a:solidFill>
                          <a:effectLst/>
                          <a:latin typeface="Courier New" panose="02070309020205020404" pitchFamily="49" charset="0"/>
                          <a:cs typeface="Courier New" panose="02070309020205020404" pitchFamily="49" charset="0"/>
                        </a:rPr>
                        <a:t>…</a:t>
                      </a:r>
                    </a:p>
                  </a:txBody>
                  <a:tcPr marL="7620" marR="7620" marT="7620" marB="0" anchor="b"/>
                </a:tc>
                <a:extLst>
                  <a:ext uri="{0D108BD9-81ED-4DB2-BD59-A6C34878D82A}">
                    <a16:rowId xmlns:a16="http://schemas.microsoft.com/office/drawing/2014/main" val="3618636791"/>
                  </a:ext>
                </a:extLst>
              </a:tr>
              <a:tr h="50696">
                <a:tc>
                  <a:txBody>
                    <a:bodyPr/>
                    <a:lstStyle/>
                    <a:p>
                      <a:pPr algn="l" fontAlgn="b"/>
                      <a:r>
                        <a:rPr lang="en-US" sz="1100" b="0" u="none" strike="noStrike">
                          <a:solidFill>
                            <a:srgbClr val="000000"/>
                          </a:solidFill>
                          <a:effectLst/>
                        </a:rPr>
                        <a:t>factor</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dirty="0">
                          <a:solidFill>
                            <a:srgbClr val="000000"/>
                          </a:solidFill>
                          <a:effectLst/>
                        </a:rPr>
                        <a:t>128</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10000000</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2238713220"/>
                  </a:ext>
                </a:extLst>
              </a:tr>
              <a:tr h="182880">
                <a:tc>
                  <a:txBody>
                    <a:bodyPr/>
                    <a:lstStyle/>
                    <a:p>
                      <a:pPr algn="r" fontAlgn="b"/>
                      <a:r>
                        <a:rPr lang="en-US" sz="1100" b="0" u="none" strike="noStrike">
                          <a:solidFill>
                            <a:srgbClr val="000000"/>
                          </a:solidFill>
                          <a:effectLst/>
                        </a:rPr>
                        <a:t>1,41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91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dirty="0">
                          <a:solidFill>
                            <a:srgbClr val="000000"/>
                          </a:solidFill>
                          <a:effectLst/>
                        </a:rPr>
                        <a:t>1011011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2746777870"/>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64</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1000000</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2594259419"/>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46</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101110</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3489252168"/>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32</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100000</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316894788"/>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23</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10111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3223075924"/>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16</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10000</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2726109846"/>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12</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1100</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2052693415"/>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8</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1000</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1679619057"/>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110</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641849709"/>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4</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100</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2002569792"/>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3</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dirty="0">
                          <a:solidFill>
                            <a:srgbClr val="000000"/>
                          </a:solidFill>
                          <a:effectLst/>
                        </a:rPr>
                        <a:t>11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3061902609"/>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dirty="0">
                          <a:solidFill>
                            <a:srgbClr val="000000"/>
                          </a:solidFill>
                          <a:effectLst/>
                        </a:rPr>
                        <a:t>10</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3479672962"/>
                  </a:ext>
                </a:extLst>
              </a:tr>
              <a:tr h="182880">
                <a:tc>
                  <a:txBody>
                    <a:bodyPr/>
                    <a:lstStyle/>
                    <a:p>
                      <a:pPr algn="l" fontAlgn="b"/>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dirty="0">
                          <a:solidFill>
                            <a:srgbClr val="000000"/>
                          </a:solidFill>
                          <a:effectLst/>
                        </a:rPr>
                        <a:t>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7620" marR="7620" marT="7620" marB="0" anchor="b"/>
                </a:tc>
                <a:tc>
                  <a:txBody>
                    <a:bodyPr/>
                    <a:lstStyle/>
                    <a:p>
                      <a:pPr algn="r" fontAlgn="b"/>
                      <a:r>
                        <a:rPr lang="en-US" sz="1100" b="0" u="none" strike="noStrike" dirty="0">
                          <a:solidFill>
                            <a:srgbClr val="000000"/>
                          </a:solidFill>
                          <a:effectLst/>
                        </a:rPr>
                        <a:t>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7620" marR="7620" marT="7620" marB="0" anchor="b"/>
                </a:tc>
                <a:extLst>
                  <a:ext uri="{0D108BD9-81ED-4DB2-BD59-A6C34878D82A}">
                    <a16:rowId xmlns:a16="http://schemas.microsoft.com/office/drawing/2014/main" val="2724392234"/>
                  </a:ext>
                </a:extLst>
              </a:tr>
            </a:tbl>
          </a:graphicData>
        </a:graphic>
      </p:graphicFrame>
      <p:graphicFrame>
        <p:nvGraphicFramePr>
          <p:cNvPr id="13" name="Table 12">
            <a:extLst>
              <a:ext uri="{FF2B5EF4-FFF2-40B4-BE49-F238E27FC236}">
                <a16:creationId xmlns:a16="http://schemas.microsoft.com/office/drawing/2014/main" id="{5AA9C93F-DEA5-CC42-120F-EA379DF8460A}"/>
              </a:ext>
            </a:extLst>
          </p:cNvPr>
          <p:cNvGraphicFramePr>
            <a:graphicFrameLocks noGrp="1"/>
          </p:cNvGraphicFramePr>
          <p:nvPr>
            <p:extLst>
              <p:ext uri="{D42A27DB-BD31-4B8C-83A1-F6EECF244321}">
                <p14:modId xmlns:p14="http://schemas.microsoft.com/office/powerpoint/2010/main" val="3648109974"/>
              </p:ext>
            </p:extLst>
          </p:nvPr>
        </p:nvGraphicFramePr>
        <p:xfrm>
          <a:off x="8737600" y="290036"/>
          <a:ext cx="3086877" cy="2171700"/>
        </p:xfrm>
        <a:graphic>
          <a:graphicData uri="http://schemas.openxmlformats.org/drawingml/2006/table">
            <a:tbl>
              <a:tblPr>
                <a:tableStyleId>{5940675A-B579-460E-94D1-54222C63F5DA}</a:tableStyleId>
              </a:tblPr>
              <a:tblGrid>
                <a:gridCol w="536848">
                  <a:extLst>
                    <a:ext uri="{9D8B030D-6E8A-4147-A177-3AD203B41FA5}">
                      <a16:colId xmlns:a16="http://schemas.microsoft.com/office/drawing/2014/main" val="1602729554"/>
                    </a:ext>
                  </a:extLst>
                </a:gridCol>
                <a:gridCol w="469742">
                  <a:extLst>
                    <a:ext uri="{9D8B030D-6E8A-4147-A177-3AD203B41FA5}">
                      <a16:colId xmlns:a16="http://schemas.microsoft.com/office/drawing/2014/main" val="1448470011"/>
                    </a:ext>
                  </a:extLst>
                </a:gridCol>
                <a:gridCol w="693429">
                  <a:extLst>
                    <a:ext uri="{9D8B030D-6E8A-4147-A177-3AD203B41FA5}">
                      <a16:colId xmlns:a16="http://schemas.microsoft.com/office/drawing/2014/main" val="1377586890"/>
                    </a:ext>
                  </a:extLst>
                </a:gridCol>
                <a:gridCol w="693429">
                  <a:extLst>
                    <a:ext uri="{9D8B030D-6E8A-4147-A177-3AD203B41FA5}">
                      <a16:colId xmlns:a16="http://schemas.microsoft.com/office/drawing/2014/main" val="3686196948"/>
                    </a:ext>
                  </a:extLst>
                </a:gridCol>
                <a:gridCol w="693429">
                  <a:extLst>
                    <a:ext uri="{9D8B030D-6E8A-4147-A177-3AD203B41FA5}">
                      <a16:colId xmlns:a16="http://schemas.microsoft.com/office/drawing/2014/main" val="3428757047"/>
                    </a:ext>
                  </a:extLst>
                </a:gridCol>
              </a:tblGrid>
              <a:tr h="106680">
                <a:tc>
                  <a:txBody>
                    <a:bodyPr/>
                    <a:lstStyle/>
                    <a:p>
                      <a:pPr algn="l" fontAlgn="b"/>
                      <a:endParaRPr lang="en-US" sz="1100" b="0" i="0" u="none" strike="noStrike" dirty="0">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000000"/>
                          </a:solidFill>
                          <a:effectLst/>
                          <a:latin typeface="+mj-lt"/>
                        </a:rPr>
                        <a:t>…</a:t>
                      </a:r>
                    </a:p>
                  </a:txBody>
                  <a:tcPr marL="7620" marR="7620" marT="7620" marB="0" anchor="b"/>
                </a:tc>
                <a:tc>
                  <a:txBody>
                    <a:bodyPr/>
                    <a:lstStyle/>
                    <a:p>
                      <a:pPr algn="r" fontAlgn="b"/>
                      <a:r>
                        <a:rPr lang="en-US" sz="1100" b="0" i="0" u="none" strike="noStrike" dirty="0">
                          <a:solidFill>
                            <a:srgbClr val="000000"/>
                          </a:solidFill>
                          <a:effectLst/>
                          <a:latin typeface="+mj-lt"/>
                        </a:rPr>
                        <a:t>…</a:t>
                      </a:r>
                    </a:p>
                  </a:txBody>
                  <a:tcPr marL="7620" marR="7620" marT="7620" marB="0" anchor="b"/>
                </a:tc>
                <a:tc>
                  <a:txBody>
                    <a:bodyPr/>
                    <a:lstStyle/>
                    <a:p>
                      <a:pPr algn="r" fontAlgn="b"/>
                      <a:r>
                        <a:rPr lang="en-US" sz="1100" b="0" i="0" u="none" strike="noStrike" dirty="0">
                          <a:solidFill>
                            <a:srgbClr val="FF0000"/>
                          </a:solidFill>
                          <a:effectLst/>
                          <a:latin typeface="Calibri" panose="020F0502020204030204" pitchFamily="34" charset="0"/>
                        </a:rPr>
                        <a:t>…</a:t>
                      </a:r>
                    </a:p>
                  </a:txBody>
                  <a:tcPr marL="7620" marR="7620" marT="7620" marB="0" anchor="b"/>
                </a:tc>
                <a:tc>
                  <a:txBody>
                    <a:bodyPr/>
                    <a:lstStyle/>
                    <a:p>
                      <a:pPr algn="r" fontAlgn="b"/>
                      <a:r>
                        <a:rPr lang="en-US" sz="1100" b="0" i="0" u="none" strike="noStrike" dirty="0">
                          <a:solidFill>
                            <a:srgbClr val="FF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1618357391"/>
                  </a:ext>
                </a:extLst>
              </a:tr>
              <a:tr h="106680">
                <a:tc>
                  <a:txBody>
                    <a:bodyPr/>
                    <a:lstStyle/>
                    <a:p>
                      <a:pPr algn="l" fontAlgn="b"/>
                      <a:r>
                        <a:rPr lang="en-US" sz="1100" b="0" i="0" u="none" strike="noStrike" dirty="0">
                          <a:solidFill>
                            <a:srgbClr val="000000"/>
                          </a:solidFill>
                          <a:effectLst/>
                          <a:latin typeface="+mj-lt"/>
                        </a:rPr>
                        <a:t>factor</a:t>
                      </a:r>
                    </a:p>
                  </a:txBody>
                  <a:tcPr marL="7620" marR="7620" marT="7620" marB="0" anchor="b"/>
                </a:tc>
                <a:tc>
                  <a:txBody>
                    <a:bodyPr/>
                    <a:lstStyle/>
                    <a:p>
                      <a:pPr algn="r" fontAlgn="b"/>
                      <a:r>
                        <a:rPr lang="en-US" sz="1100" b="0" i="0" u="none" strike="noStrike">
                          <a:solidFill>
                            <a:srgbClr val="000000"/>
                          </a:solidFill>
                          <a:effectLst/>
                          <a:latin typeface="+mj-lt"/>
                        </a:rPr>
                        <a:t>128</a:t>
                      </a:r>
                    </a:p>
                  </a:txBody>
                  <a:tcPr marL="7620" marR="7620" marT="7620" marB="0" anchor="b"/>
                </a:tc>
                <a:tc>
                  <a:txBody>
                    <a:bodyPr/>
                    <a:lstStyle/>
                    <a:p>
                      <a:pPr algn="r" fontAlgn="b"/>
                      <a:r>
                        <a:rPr lang="en-US" sz="1100" b="0" i="0" u="none" strike="noStrike" dirty="0">
                          <a:solidFill>
                            <a:srgbClr val="000000"/>
                          </a:solidFill>
                          <a:effectLst/>
                          <a:latin typeface="+mj-lt"/>
                        </a:rPr>
                        <a:t>10000000</a:t>
                      </a:r>
                    </a:p>
                  </a:txBody>
                  <a:tcPr marL="7620" marR="7620" marT="7620" marB="0" anchor="b"/>
                </a:tc>
                <a:tc>
                  <a:txBody>
                    <a:bodyPr/>
                    <a:lstStyle/>
                    <a:p>
                      <a:pPr algn="r" fontAlgn="b"/>
                      <a:r>
                        <a:rPr lang="en-US" sz="1100" b="0" i="0" u="none" strike="noStrike" dirty="0">
                          <a:solidFill>
                            <a:srgbClr val="FF0000"/>
                          </a:solidFill>
                          <a:effectLst/>
                          <a:latin typeface="Calibri" panose="020F0502020204030204" pitchFamily="34" charset="0"/>
                        </a:rPr>
                        <a:t>1000</a:t>
                      </a:r>
                      <a:r>
                        <a:rPr lang="en-US" sz="1100" b="0" i="0" u="none" strike="noStrike" dirty="0">
                          <a:solidFill>
                            <a:srgbClr val="FF9999"/>
                          </a:solidFill>
                          <a:effectLst/>
                          <a:latin typeface="Calibri" panose="020F0502020204030204" pitchFamily="34" charset="0"/>
                        </a:rPr>
                        <a:t>0000</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128</a:t>
                      </a:r>
                    </a:p>
                  </a:txBody>
                  <a:tcPr marL="7620" marR="7620" marT="7620" marB="0" anchor="b"/>
                </a:tc>
                <a:extLst>
                  <a:ext uri="{0D108BD9-81ED-4DB2-BD59-A6C34878D82A}">
                    <a16:rowId xmlns:a16="http://schemas.microsoft.com/office/drawing/2014/main" val="2238713220"/>
                  </a:ext>
                </a:extLst>
              </a:tr>
              <a:tr h="182880">
                <a:tc>
                  <a:txBody>
                    <a:bodyPr/>
                    <a:lstStyle/>
                    <a:p>
                      <a:pPr algn="r" fontAlgn="b"/>
                      <a:r>
                        <a:rPr lang="en-US" sz="1100" b="0" i="0" u="none" strike="noStrike" dirty="0">
                          <a:solidFill>
                            <a:srgbClr val="000000"/>
                          </a:solidFill>
                          <a:effectLst/>
                          <a:latin typeface="+mj-lt"/>
                          <a:cs typeface="Courier New" panose="02070309020205020404" pitchFamily="49" charset="0"/>
                        </a:rPr>
                        <a:t>1,5874</a:t>
                      </a:r>
                    </a:p>
                  </a:txBody>
                  <a:tcPr marL="7620" marR="7620" marT="7620" marB="0" anchor="b"/>
                </a:tc>
                <a:tc>
                  <a:txBody>
                    <a:bodyPr/>
                    <a:lstStyle/>
                    <a:p>
                      <a:pPr algn="r" fontAlgn="b"/>
                      <a:r>
                        <a:rPr lang="en-US" sz="1100" b="0" i="0" u="none" strike="noStrike">
                          <a:solidFill>
                            <a:srgbClr val="000000"/>
                          </a:solidFill>
                          <a:effectLst/>
                          <a:latin typeface="+mj-lt"/>
                          <a:cs typeface="Courier New" panose="02070309020205020404" pitchFamily="49" charset="0"/>
                        </a:rPr>
                        <a:t>81</a:t>
                      </a:r>
                    </a:p>
                  </a:txBody>
                  <a:tcPr marL="7620" marR="7620" marT="7620" marB="0" anchor="b"/>
                </a:tc>
                <a:tc>
                  <a:txBody>
                    <a:bodyPr/>
                    <a:lstStyle/>
                    <a:p>
                      <a:pPr algn="r" fontAlgn="b"/>
                      <a:r>
                        <a:rPr lang="en-US" sz="1100" b="0" i="0" u="none" strike="noStrike" dirty="0">
                          <a:solidFill>
                            <a:srgbClr val="000000"/>
                          </a:solidFill>
                          <a:effectLst/>
                          <a:latin typeface="+mj-lt"/>
                          <a:cs typeface="Courier New" panose="02070309020205020404" pitchFamily="49" charset="0"/>
                        </a:rPr>
                        <a:t>1010001</a:t>
                      </a:r>
                    </a:p>
                  </a:txBody>
                  <a:tcPr marL="7620" marR="7620" marT="7620" marB="0" anchor="b"/>
                </a:tc>
                <a:tc>
                  <a:txBody>
                    <a:bodyPr/>
                    <a:lstStyle/>
                    <a:p>
                      <a:pPr algn="r" fontAlgn="b"/>
                      <a:r>
                        <a:rPr lang="en-US" sz="1100" b="0" i="0" u="none" strike="noStrike" dirty="0">
                          <a:solidFill>
                            <a:srgbClr val="FF0000"/>
                          </a:solidFill>
                          <a:effectLst/>
                          <a:latin typeface="Calibri" panose="020F0502020204030204" pitchFamily="34" charset="0"/>
                        </a:rPr>
                        <a:t>101</a:t>
                      </a:r>
                      <a:r>
                        <a:rPr lang="en-US" sz="1100" b="0" i="0" u="none" strike="noStrike" dirty="0">
                          <a:solidFill>
                            <a:srgbClr val="FF9999"/>
                          </a:solidFill>
                          <a:effectLst/>
                          <a:latin typeface="Calibri" panose="020F0502020204030204" pitchFamily="34" charset="0"/>
                        </a:rPr>
                        <a:t>0000</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80</a:t>
                      </a:r>
                    </a:p>
                  </a:txBody>
                  <a:tcPr marL="7620" marR="7620" marT="7620" marB="0" anchor="b"/>
                </a:tc>
                <a:extLst>
                  <a:ext uri="{0D108BD9-81ED-4DB2-BD59-A6C34878D82A}">
                    <a16:rowId xmlns:a16="http://schemas.microsoft.com/office/drawing/2014/main" val="2746777870"/>
                  </a:ext>
                </a:extLst>
              </a:tr>
              <a:tr h="182880">
                <a:tc>
                  <a:txBody>
                    <a:bodyPr/>
                    <a:lstStyle/>
                    <a:p>
                      <a:pPr algn="r" fontAlgn="b"/>
                      <a:r>
                        <a:rPr lang="en-US" sz="1100" b="0" i="0" u="none" strike="noStrike" dirty="0">
                          <a:solidFill>
                            <a:srgbClr val="000000"/>
                          </a:solidFill>
                          <a:effectLst/>
                          <a:latin typeface="+mj-lt"/>
                          <a:cs typeface="Courier New" panose="02070309020205020404" pitchFamily="49" charset="0"/>
                        </a:rPr>
                        <a:t>0,6666</a:t>
                      </a:r>
                    </a:p>
                  </a:txBody>
                  <a:tcPr marL="7620" marR="7620" marT="7620" marB="0" anchor="b"/>
                </a:tc>
                <a:tc>
                  <a:txBody>
                    <a:bodyPr/>
                    <a:lstStyle/>
                    <a:p>
                      <a:pPr algn="r" fontAlgn="b"/>
                      <a:r>
                        <a:rPr lang="en-US" sz="1100" b="0" i="0" u="none" strike="noStrike">
                          <a:solidFill>
                            <a:srgbClr val="000000"/>
                          </a:solidFill>
                          <a:effectLst/>
                          <a:latin typeface="+mj-lt"/>
                          <a:cs typeface="Courier New" panose="02070309020205020404" pitchFamily="49" charset="0"/>
                        </a:rPr>
                        <a:t>51</a:t>
                      </a:r>
                    </a:p>
                  </a:txBody>
                  <a:tcPr marL="7620" marR="7620" marT="7620" marB="0" anchor="b"/>
                </a:tc>
                <a:tc>
                  <a:txBody>
                    <a:bodyPr/>
                    <a:lstStyle/>
                    <a:p>
                      <a:pPr algn="r" fontAlgn="b"/>
                      <a:r>
                        <a:rPr lang="en-US" sz="1100" b="0" i="0" u="none" strike="noStrike">
                          <a:solidFill>
                            <a:srgbClr val="000000"/>
                          </a:solidFill>
                          <a:effectLst/>
                          <a:latin typeface="+mj-lt"/>
                          <a:cs typeface="Courier New" panose="02070309020205020404" pitchFamily="49" charset="0"/>
                        </a:rPr>
                        <a:t>110011</a:t>
                      </a:r>
                    </a:p>
                  </a:txBody>
                  <a:tcPr marL="7620" marR="7620" marT="7620" marB="0" anchor="b"/>
                </a:tc>
                <a:tc>
                  <a:txBody>
                    <a:bodyPr/>
                    <a:lstStyle/>
                    <a:p>
                      <a:pPr algn="r" fontAlgn="b"/>
                      <a:r>
                        <a:rPr lang="en-US" sz="1100" b="0" i="0" u="none" strike="noStrike" dirty="0">
                          <a:solidFill>
                            <a:srgbClr val="FF0000"/>
                          </a:solidFill>
                          <a:effectLst/>
                          <a:latin typeface="Calibri" panose="020F0502020204030204" pitchFamily="34" charset="0"/>
                        </a:rPr>
                        <a:t>11</a:t>
                      </a:r>
                      <a:r>
                        <a:rPr lang="en-US" sz="1100" b="0" i="0" u="none" strike="noStrike" dirty="0">
                          <a:solidFill>
                            <a:srgbClr val="FF9999"/>
                          </a:solidFill>
                          <a:effectLst/>
                          <a:latin typeface="Calibri" panose="020F0502020204030204" pitchFamily="34" charset="0"/>
                        </a:rPr>
                        <a:t>0000</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48</a:t>
                      </a:r>
                    </a:p>
                  </a:txBody>
                  <a:tcPr marL="7620" marR="7620" marT="7620" marB="0" anchor="b"/>
                </a:tc>
                <a:extLst>
                  <a:ext uri="{0D108BD9-81ED-4DB2-BD59-A6C34878D82A}">
                    <a16:rowId xmlns:a16="http://schemas.microsoft.com/office/drawing/2014/main" val="2594259419"/>
                  </a:ext>
                </a:extLst>
              </a:tr>
              <a:tr h="182880">
                <a:tc>
                  <a:txBody>
                    <a:bodyPr/>
                    <a:lstStyle/>
                    <a:p>
                      <a:pPr algn="l" fontAlgn="b"/>
                      <a:endParaRPr lang="en-US" sz="1100" b="0" i="0" u="none" strike="noStrike">
                        <a:solidFill>
                          <a:srgbClr val="000000"/>
                        </a:solidFill>
                        <a:effectLst/>
                        <a:latin typeface="+mj-lt"/>
                        <a:cs typeface="Courier New" panose="02070309020205020404" pitchFamily="49" charset="0"/>
                      </a:endParaRPr>
                    </a:p>
                  </a:txBody>
                  <a:tcPr marL="7620" marR="7620" marT="7620" marB="0" anchor="b"/>
                </a:tc>
                <a:tc>
                  <a:txBody>
                    <a:bodyPr/>
                    <a:lstStyle/>
                    <a:p>
                      <a:pPr algn="r" fontAlgn="b"/>
                      <a:r>
                        <a:rPr lang="en-US" sz="1100" b="0" i="0" u="none" strike="noStrike">
                          <a:solidFill>
                            <a:srgbClr val="000000"/>
                          </a:solidFill>
                          <a:effectLst/>
                          <a:latin typeface="+mj-lt"/>
                          <a:cs typeface="Courier New" panose="02070309020205020404" pitchFamily="49" charset="0"/>
                        </a:rPr>
                        <a:t>32</a:t>
                      </a:r>
                    </a:p>
                  </a:txBody>
                  <a:tcPr marL="7620" marR="7620" marT="7620" marB="0" anchor="b"/>
                </a:tc>
                <a:tc>
                  <a:txBody>
                    <a:bodyPr/>
                    <a:lstStyle/>
                    <a:p>
                      <a:pPr algn="r" fontAlgn="b"/>
                      <a:r>
                        <a:rPr lang="en-US" sz="1100" b="0" i="0" u="none" strike="noStrike">
                          <a:solidFill>
                            <a:srgbClr val="000000"/>
                          </a:solidFill>
                          <a:effectLst/>
                          <a:latin typeface="+mj-lt"/>
                          <a:cs typeface="Courier New" panose="02070309020205020404" pitchFamily="49" charset="0"/>
                        </a:rPr>
                        <a:t>100000</a:t>
                      </a:r>
                    </a:p>
                  </a:txBody>
                  <a:tcPr marL="7620" marR="7620" marT="7620" marB="0" anchor="b"/>
                </a:tc>
                <a:tc>
                  <a:txBody>
                    <a:bodyPr/>
                    <a:lstStyle/>
                    <a:p>
                      <a:pPr algn="r" fontAlgn="b"/>
                      <a:r>
                        <a:rPr lang="en-US" sz="1100" b="0" i="0" u="none" strike="noStrike" dirty="0">
                          <a:solidFill>
                            <a:srgbClr val="FF0000"/>
                          </a:solidFill>
                          <a:effectLst/>
                          <a:latin typeface="Calibri" panose="020F0502020204030204" pitchFamily="34" charset="0"/>
                        </a:rPr>
                        <a:t>1000</a:t>
                      </a:r>
                      <a:r>
                        <a:rPr lang="en-US" sz="1100" b="0" i="0" u="none" strike="noStrike" dirty="0">
                          <a:solidFill>
                            <a:srgbClr val="FF9999"/>
                          </a:solidFill>
                          <a:effectLst/>
                          <a:latin typeface="Calibri" panose="020F0502020204030204" pitchFamily="34" charset="0"/>
                        </a:rPr>
                        <a:t>00</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32</a:t>
                      </a:r>
                    </a:p>
                  </a:txBody>
                  <a:tcPr marL="7620" marR="7620" marT="7620" marB="0" anchor="b"/>
                </a:tc>
                <a:extLst>
                  <a:ext uri="{0D108BD9-81ED-4DB2-BD59-A6C34878D82A}">
                    <a16:rowId xmlns:a16="http://schemas.microsoft.com/office/drawing/2014/main" val="3489252168"/>
                  </a:ext>
                </a:extLst>
              </a:tr>
              <a:tr h="182880">
                <a:tc>
                  <a:txBody>
                    <a:bodyPr/>
                    <a:lstStyle/>
                    <a:p>
                      <a:pPr algn="l" fontAlgn="b"/>
                      <a:endParaRPr lang="en-US" sz="1100" b="0" i="0" u="none" strike="noStrike">
                        <a:solidFill>
                          <a:srgbClr val="000000"/>
                        </a:solidFill>
                        <a:effectLst/>
                        <a:latin typeface="+mj-lt"/>
                        <a:cs typeface="Courier New" panose="02070309020205020404" pitchFamily="49" charset="0"/>
                      </a:endParaRPr>
                    </a:p>
                  </a:txBody>
                  <a:tcPr marL="7620" marR="7620" marT="7620" marB="0" anchor="b"/>
                </a:tc>
                <a:tc>
                  <a:txBody>
                    <a:bodyPr/>
                    <a:lstStyle/>
                    <a:p>
                      <a:pPr algn="r" fontAlgn="b"/>
                      <a:r>
                        <a:rPr lang="en-US" sz="1100" b="0" i="0" u="none" strike="noStrike" dirty="0">
                          <a:solidFill>
                            <a:srgbClr val="000000"/>
                          </a:solidFill>
                          <a:effectLst/>
                          <a:latin typeface="+mj-lt"/>
                          <a:cs typeface="Courier New" panose="02070309020205020404" pitchFamily="49" charset="0"/>
                        </a:rPr>
                        <a:t>20</a:t>
                      </a:r>
                    </a:p>
                  </a:txBody>
                  <a:tcPr marL="7620" marR="7620" marT="7620" marB="0" anchor="b"/>
                </a:tc>
                <a:tc>
                  <a:txBody>
                    <a:bodyPr/>
                    <a:lstStyle/>
                    <a:p>
                      <a:pPr algn="r" fontAlgn="b"/>
                      <a:r>
                        <a:rPr lang="en-US" sz="1100" b="0" i="0" u="none" strike="noStrike">
                          <a:solidFill>
                            <a:srgbClr val="000000"/>
                          </a:solidFill>
                          <a:effectLst/>
                          <a:latin typeface="+mj-lt"/>
                          <a:cs typeface="Courier New" panose="02070309020205020404" pitchFamily="49" charset="0"/>
                        </a:rPr>
                        <a:t>10100</a:t>
                      </a:r>
                    </a:p>
                  </a:txBody>
                  <a:tcPr marL="7620" marR="7620" marT="7620" marB="0" anchor="b"/>
                </a:tc>
                <a:tc>
                  <a:txBody>
                    <a:bodyPr/>
                    <a:lstStyle/>
                    <a:p>
                      <a:pPr algn="r" fontAlgn="b"/>
                      <a:r>
                        <a:rPr lang="en-US" sz="1100" b="0" i="0" u="none" strike="noStrike" dirty="0">
                          <a:solidFill>
                            <a:srgbClr val="FF0000"/>
                          </a:solidFill>
                          <a:effectLst/>
                          <a:latin typeface="Calibri" panose="020F0502020204030204" pitchFamily="34" charset="0"/>
                        </a:rPr>
                        <a:t>101</a:t>
                      </a:r>
                      <a:r>
                        <a:rPr lang="en-US" sz="1100" b="0" i="0" u="none" strike="noStrike" dirty="0">
                          <a:solidFill>
                            <a:srgbClr val="FF9999"/>
                          </a:solidFill>
                          <a:effectLst/>
                          <a:latin typeface="Calibri" panose="020F0502020204030204" pitchFamily="34" charset="0"/>
                        </a:rPr>
                        <a:t>00</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20</a:t>
                      </a:r>
                    </a:p>
                  </a:txBody>
                  <a:tcPr marL="7620" marR="7620" marT="7620" marB="0" anchor="b"/>
                </a:tc>
                <a:extLst>
                  <a:ext uri="{0D108BD9-81ED-4DB2-BD59-A6C34878D82A}">
                    <a16:rowId xmlns:a16="http://schemas.microsoft.com/office/drawing/2014/main" val="316894788"/>
                  </a:ext>
                </a:extLst>
              </a:tr>
              <a:tr h="182880">
                <a:tc>
                  <a:txBody>
                    <a:bodyPr/>
                    <a:lstStyle/>
                    <a:p>
                      <a:pPr algn="l" fontAlgn="b"/>
                      <a:endParaRPr lang="en-US" sz="1100" b="0" i="0" u="none" strike="noStrike">
                        <a:solidFill>
                          <a:srgbClr val="000000"/>
                        </a:solidFill>
                        <a:effectLst/>
                        <a:latin typeface="+mj-lt"/>
                        <a:cs typeface="Courier New" panose="02070309020205020404" pitchFamily="49" charset="0"/>
                      </a:endParaRPr>
                    </a:p>
                  </a:txBody>
                  <a:tcPr marL="7620" marR="7620" marT="7620" marB="0" anchor="b"/>
                </a:tc>
                <a:tc>
                  <a:txBody>
                    <a:bodyPr/>
                    <a:lstStyle/>
                    <a:p>
                      <a:pPr algn="r" fontAlgn="b"/>
                      <a:r>
                        <a:rPr lang="en-US" sz="1100" b="0" i="0" u="none" strike="noStrike">
                          <a:solidFill>
                            <a:srgbClr val="000000"/>
                          </a:solidFill>
                          <a:effectLst/>
                          <a:latin typeface="+mj-lt"/>
                          <a:cs typeface="Courier New" panose="02070309020205020404" pitchFamily="49" charset="0"/>
                        </a:rPr>
                        <a:t>13</a:t>
                      </a:r>
                    </a:p>
                  </a:txBody>
                  <a:tcPr marL="7620" marR="7620" marT="7620" marB="0" anchor="b"/>
                </a:tc>
                <a:tc>
                  <a:txBody>
                    <a:bodyPr/>
                    <a:lstStyle/>
                    <a:p>
                      <a:pPr algn="r" fontAlgn="b"/>
                      <a:r>
                        <a:rPr lang="en-US" sz="1100" b="0" i="0" u="none" strike="noStrike">
                          <a:solidFill>
                            <a:srgbClr val="000000"/>
                          </a:solidFill>
                          <a:effectLst/>
                          <a:latin typeface="+mj-lt"/>
                          <a:cs typeface="Courier New" panose="02070309020205020404" pitchFamily="49" charset="0"/>
                        </a:rPr>
                        <a:t>1101</a:t>
                      </a:r>
                    </a:p>
                  </a:txBody>
                  <a:tcPr marL="7620" marR="7620" marT="7620" marB="0" anchor="b"/>
                </a:tc>
                <a:tc>
                  <a:txBody>
                    <a:bodyPr/>
                    <a:lstStyle/>
                    <a:p>
                      <a:pPr algn="r" fontAlgn="b"/>
                      <a:r>
                        <a:rPr lang="en-US" sz="1100" b="0" i="0" u="none" strike="noStrike" dirty="0">
                          <a:solidFill>
                            <a:srgbClr val="FF0000"/>
                          </a:solidFill>
                          <a:effectLst/>
                          <a:latin typeface="Calibri" panose="020F0502020204030204" pitchFamily="34" charset="0"/>
                        </a:rPr>
                        <a:t>11</a:t>
                      </a:r>
                      <a:r>
                        <a:rPr lang="en-US" sz="1100" b="0" i="0" u="none" strike="noStrike" dirty="0">
                          <a:solidFill>
                            <a:srgbClr val="FF9999"/>
                          </a:solidFill>
                          <a:effectLst/>
                          <a:latin typeface="Calibri" panose="020F0502020204030204" pitchFamily="34" charset="0"/>
                        </a:rPr>
                        <a:t>00</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12</a:t>
                      </a:r>
                    </a:p>
                  </a:txBody>
                  <a:tcPr marL="7620" marR="7620" marT="7620" marB="0" anchor="b"/>
                </a:tc>
                <a:extLst>
                  <a:ext uri="{0D108BD9-81ED-4DB2-BD59-A6C34878D82A}">
                    <a16:rowId xmlns:a16="http://schemas.microsoft.com/office/drawing/2014/main" val="3223075924"/>
                  </a:ext>
                </a:extLst>
              </a:tr>
              <a:tr h="182880">
                <a:tc>
                  <a:txBody>
                    <a:bodyPr/>
                    <a:lstStyle/>
                    <a:p>
                      <a:pPr algn="l" fontAlgn="b"/>
                      <a:endParaRPr lang="en-US" sz="1100" b="0" i="0" u="none" strike="noStrike">
                        <a:solidFill>
                          <a:srgbClr val="000000"/>
                        </a:solidFill>
                        <a:effectLst/>
                        <a:latin typeface="+mj-lt"/>
                        <a:cs typeface="Courier New" panose="02070309020205020404" pitchFamily="49" charset="0"/>
                      </a:endParaRPr>
                    </a:p>
                  </a:txBody>
                  <a:tcPr marL="7620" marR="7620" marT="7620" marB="0" anchor="b"/>
                </a:tc>
                <a:tc>
                  <a:txBody>
                    <a:bodyPr/>
                    <a:lstStyle/>
                    <a:p>
                      <a:pPr algn="r" fontAlgn="b"/>
                      <a:r>
                        <a:rPr lang="en-US" sz="1100" b="0" i="0" u="none" strike="noStrike" dirty="0">
                          <a:solidFill>
                            <a:srgbClr val="000000"/>
                          </a:solidFill>
                          <a:effectLst/>
                          <a:latin typeface="+mj-lt"/>
                          <a:cs typeface="Courier New" panose="02070309020205020404" pitchFamily="49" charset="0"/>
                        </a:rPr>
                        <a:t>8</a:t>
                      </a:r>
                    </a:p>
                  </a:txBody>
                  <a:tcPr marL="7620" marR="7620" marT="7620" marB="0" anchor="b"/>
                </a:tc>
                <a:tc>
                  <a:txBody>
                    <a:bodyPr/>
                    <a:lstStyle/>
                    <a:p>
                      <a:pPr algn="r" fontAlgn="b"/>
                      <a:r>
                        <a:rPr lang="en-US" sz="1100" b="0" i="0" u="none" strike="noStrike" dirty="0">
                          <a:solidFill>
                            <a:srgbClr val="000000"/>
                          </a:solidFill>
                          <a:effectLst/>
                          <a:latin typeface="+mj-lt"/>
                          <a:cs typeface="Courier New" panose="02070309020205020404" pitchFamily="49" charset="0"/>
                        </a:rPr>
                        <a:t>1000</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1000</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8</a:t>
                      </a:r>
                    </a:p>
                  </a:txBody>
                  <a:tcPr marL="7620" marR="7620" marT="7620" marB="0" anchor="b"/>
                </a:tc>
                <a:extLst>
                  <a:ext uri="{0D108BD9-81ED-4DB2-BD59-A6C34878D82A}">
                    <a16:rowId xmlns:a16="http://schemas.microsoft.com/office/drawing/2014/main" val="2726109846"/>
                  </a:ext>
                </a:extLst>
              </a:tr>
              <a:tr h="182880">
                <a:tc>
                  <a:txBody>
                    <a:bodyPr/>
                    <a:lstStyle/>
                    <a:p>
                      <a:pPr algn="l" fontAlgn="b"/>
                      <a:endParaRPr lang="en-US" sz="1100" b="0" i="0" u="none" strike="noStrike">
                        <a:solidFill>
                          <a:srgbClr val="000000"/>
                        </a:solidFill>
                        <a:effectLst/>
                        <a:latin typeface="+mj-lt"/>
                        <a:cs typeface="Courier New" panose="02070309020205020404" pitchFamily="49" charset="0"/>
                      </a:endParaRPr>
                    </a:p>
                  </a:txBody>
                  <a:tcPr marL="7620" marR="7620" marT="7620" marB="0" anchor="b"/>
                </a:tc>
                <a:tc>
                  <a:txBody>
                    <a:bodyPr/>
                    <a:lstStyle/>
                    <a:p>
                      <a:pPr algn="r" fontAlgn="b"/>
                      <a:r>
                        <a:rPr lang="en-US" sz="1100" b="0" i="0" u="none" strike="noStrike">
                          <a:solidFill>
                            <a:srgbClr val="000000"/>
                          </a:solidFill>
                          <a:effectLst/>
                          <a:latin typeface="+mj-lt"/>
                          <a:cs typeface="Courier New" panose="02070309020205020404" pitchFamily="49" charset="0"/>
                        </a:rPr>
                        <a:t>5</a:t>
                      </a:r>
                    </a:p>
                  </a:txBody>
                  <a:tcPr marL="7620" marR="7620" marT="7620" marB="0" anchor="b"/>
                </a:tc>
                <a:tc>
                  <a:txBody>
                    <a:bodyPr/>
                    <a:lstStyle/>
                    <a:p>
                      <a:pPr algn="r" fontAlgn="b"/>
                      <a:r>
                        <a:rPr lang="en-US" sz="1100" b="0" i="0" u="none" strike="noStrike">
                          <a:solidFill>
                            <a:srgbClr val="000000"/>
                          </a:solidFill>
                          <a:effectLst/>
                          <a:latin typeface="+mj-lt"/>
                          <a:cs typeface="Courier New" panose="02070309020205020404" pitchFamily="49" charset="0"/>
                        </a:rPr>
                        <a:t>101</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101</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5</a:t>
                      </a:r>
                    </a:p>
                  </a:txBody>
                  <a:tcPr marL="7620" marR="7620" marT="7620" marB="0" anchor="b"/>
                </a:tc>
                <a:extLst>
                  <a:ext uri="{0D108BD9-81ED-4DB2-BD59-A6C34878D82A}">
                    <a16:rowId xmlns:a16="http://schemas.microsoft.com/office/drawing/2014/main" val="2052693415"/>
                  </a:ext>
                </a:extLst>
              </a:tr>
              <a:tr h="182880">
                <a:tc>
                  <a:txBody>
                    <a:bodyPr/>
                    <a:lstStyle/>
                    <a:p>
                      <a:pPr algn="l" fontAlgn="b"/>
                      <a:endParaRPr lang="en-US" sz="1100" b="0" i="0" u="none" strike="noStrike">
                        <a:solidFill>
                          <a:srgbClr val="000000"/>
                        </a:solidFill>
                        <a:effectLst/>
                        <a:latin typeface="+mj-lt"/>
                        <a:cs typeface="Courier New" panose="02070309020205020404" pitchFamily="49" charset="0"/>
                      </a:endParaRPr>
                    </a:p>
                  </a:txBody>
                  <a:tcPr marL="7620" marR="7620" marT="7620" marB="0" anchor="b"/>
                </a:tc>
                <a:tc>
                  <a:txBody>
                    <a:bodyPr/>
                    <a:lstStyle/>
                    <a:p>
                      <a:pPr algn="r" fontAlgn="b"/>
                      <a:r>
                        <a:rPr lang="en-US" sz="1100" b="0" i="0" u="none" strike="noStrike">
                          <a:solidFill>
                            <a:srgbClr val="000000"/>
                          </a:solidFill>
                          <a:effectLst/>
                          <a:latin typeface="+mj-lt"/>
                          <a:cs typeface="Courier New" panose="02070309020205020404" pitchFamily="49" charset="0"/>
                        </a:rPr>
                        <a:t>3</a:t>
                      </a:r>
                    </a:p>
                  </a:txBody>
                  <a:tcPr marL="7620" marR="7620" marT="7620" marB="0" anchor="b"/>
                </a:tc>
                <a:tc>
                  <a:txBody>
                    <a:bodyPr/>
                    <a:lstStyle/>
                    <a:p>
                      <a:pPr algn="r" fontAlgn="b"/>
                      <a:r>
                        <a:rPr lang="en-US" sz="1100" b="0" i="0" u="none" strike="noStrike" dirty="0">
                          <a:solidFill>
                            <a:srgbClr val="000000"/>
                          </a:solidFill>
                          <a:effectLst/>
                          <a:latin typeface="+mj-lt"/>
                          <a:cs typeface="Courier New" panose="02070309020205020404" pitchFamily="49" charset="0"/>
                        </a:rPr>
                        <a:t>11</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11</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3</a:t>
                      </a:r>
                    </a:p>
                  </a:txBody>
                  <a:tcPr marL="7620" marR="7620" marT="7620" marB="0" anchor="b"/>
                </a:tc>
                <a:extLst>
                  <a:ext uri="{0D108BD9-81ED-4DB2-BD59-A6C34878D82A}">
                    <a16:rowId xmlns:a16="http://schemas.microsoft.com/office/drawing/2014/main" val="1679619057"/>
                  </a:ext>
                </a:extLst>
              </a:tr>
              <a:tr h="182880">
                <a:tc>
                  <a:txBody>
                    <a:bodyPr/>
                    <a:lstStyle/>
                    <a:p>
                      <a:pPr algn="l" fontAlgn="b"/>
                      <a:endParaRPr lang="en-US" sz="1100" b="0" i="0" u="none" strike="noStrike" dirty="0">
                        <a:solidFill>
                          <a:srgbClr val="000000"/>
                        </a:solidFill>
                        <a:effectLst/>
                        <a:latin typeface="+mj-lt"/>
                        <a:cs typeface="Courier New" panose="02070309020205020404" pitchFamily="49" charset="0"/>
                      </a:endParaRPr>
                    </a:p>
                  </a:txBody>
                  <a:tcPr marL="7620" marR="7620" marT="7620" marB="0" anchor="b"/>
                </a:tc>
                <a:tc>
                  <a:txBody>
                    <a:bodyPr/>
                    <a:lstStyle/>
                    <a:p>
                      <a:pPr algn="r" fontAlgn="b"/>
                      <a:r>
                        <a:rPr lang="en-US" sz="1100" b="0" i="0" u="none" strike="noStrike" dirty="0">
                          <a:solidFill>
                            <a:srgbClr val="000000"/>
                          </a:solidFill>
                          <a:effectLst/>
                          <a:latin typeface="+mj-lt"/>
                          <a:cs typeface="Courier New" panose="02070309020205020404" pitchFamily="49" charset="0"/>
                        </a:rPr>
                        <a:t>2</a:t>
                      </a:r>
                    </a:p>
                  </a:txBody>
                  <a:tcPr marL="7620" marR="7620" marT="7620" marB="0" anchor="b"/>
                </a:tc>
                <a:tc>
                  <a:txBody>
                    <a:bodyPr/>
                    <a:lstStyle/>
                    <a:p>
                      <a:pPr algn="r" fontAlgn="b"/>
                      <a:r>
                        <a:rPr lang="en-US" sz="1100" b="0" i="0" u="none" strike="noStrike" dirty="0">
                          <a:solidFill>
                            <a:srgbClr val="000000"/>
                          </a:solidFill>
                          <a:effectLst/>
                          <a:latin typeface="+mj-lt"/>
                          <a:cs typeface="Courier New" panose="02070309020205020404" pitchFamily="49" charset="0"/>
                        </a:rPr>
                        <a:t>10</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10</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2</a:t>
                      </a:r>
                    </a:p>
                  </a:txBody>
                  <a:tcPr marL="7620" marR="7620" marT="7620" marB="0" anchor="b"/>
                </a:tc>
                <a:extLst>
                  <a:ext uri="{0D108BD9-81ED-4DB2-BD59-A6C34878D82A}">
                    <a16:rowId xmlns:a16="http://schemas.microsoft.com/office/drawing/2014/main" val="641849709"/>
                  </a:ext>
                </a:extLst>
              </a:tr>
              <a:tr h="46440">
                <a:tc>
                  <a:txBody>
                    <a:bodyPr/>
                    <a:lstStyle/>
                    <a:p>
                      <a:pPr algn="l" fontAlgn="b"/>
                      <a:endParaRPr lang="en-US" sz="1100" b="0" i="0" u="none" strike="noStrike" dirty="0">
                        <a:solidFill>
                          <a:srgbClr val="000000"/>
                        </a:solidFill>
                        <a:effectLst/>
                        <a:latin typeface="+mj-lt"/>
                        <a:cs typeface="Courier New" panose="02070309020205020404" pitchFamily="49" charset="0"/>
                      </a:endParaRPr>
                    </a:p>
                  </a:txBody>
                  <a:tcPr marL="7620" marR="7620" marT="7620" marB="0" anchor="b"/>
                </a:tc>
                <a:tc>
                  <a:txBody>
                    <a:bodyPr/>
                    <a:lstStyle/>
                    <a:p>
                      <a:pPr algn="r" fontAlgn="b"/>
                      <a:r>
                        <a:rPr lang="en-US" sz="1100" b="0" i="0" u="none" strike="noStrike" dirty="0">
                          <a:solidFill>
                            <a:srgbClr val="000000"/>
                          </a:solidFill>
                          <a:effectLst/>
                          <a:latin typeface="+mj-lt"/>
                          <a:cs typeface="Courier New" panose="02070309020205020404" pitchFamily="49" charset="0"/>
                        </a:rPr>
                        <a:t>1</a:t>
                      </a:r>
                    </a:p>
                  </a:txBody>
                  <a:tcPr marL="7620" marR="7620" marT="7620" marB="0" anchor="b"/>
                </a:tc>
                <a:tc>
                  <a:txBody>
                    <a:bodyPr/>
                    <a:lstStyle/>
                    <a:p>
                      <a:pPr algn="r" fontAlgn="b"/>
                      <a:r>
                        <a:rPr lang="en-US" sz="1100" b="0" i="0" u="none" strike="noStrike" dirty="0">
                          <a:solidFill>
                            <a:srgbClr val="000000"/>
                          </a:solidFill>
                          <a:effectLst/>
                          <a:latin typeface="+mj-lt"/>
                          <a:cs typeface="Courier New" panose="02070309020205020404" pitchFamily="49" charset="0"/>
                        </a:rPr>
                        <a:t>1</a:t>
                      </a:r>
                    </a:p>
                  </a:txBody>
                  <a:tcPr marL="7620" marR="7620" marT="7620" marB="0" anchor="b"/>
                </a:tc>
                <a:tc>
                  <a:txBody>
                    <a:bodyPr/>
                    <a:lstStyle/>
                    <a:p>
                      <a:pPr algn="r" fontAlgn="b"/>
                      <a:r>
                        <a:rPr lang="en-US" sz="1100" b="0" i="0" u="none" strike="noStrike">
                          <a:solidFill>
                            <a:srgbClr val="FF0000"/>
                          </a:solidFill>
                          <a:effectLst/>
                          <a:latin typeface="Calibri" panose="020F0502020204030204" pitchFamily="34" charset="0"/>
                        </a:rPr>
                        <a:t>1</a:t>
                      </a:r>
                    </a:p>
                  </a:txBody>
                  <a:tcPr marL="7620" marR="7620" marT="7620" marB="0" anchor="b"/>
                </a:tc>
                <a:tc>
                  <a:txBody>
                    <a:bodyPr/>
                    <a:lstStyle/>
                    <a:p>
                      <a:pPr algn="r" fontAlgn="b"/>
                      <a:r>
                        <a:rPr lang="en-US" sz="1100" b="0" i="0" u="none" strike="noStrike" dirty="0">
                          <a:solidFill>
                            <a:srgbClr val="FF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2002569792"/>
                  </a:ext>
                </a:extLst>
              </a:tr>
            </a:tbl>
          </a:graphicData>
        </a:graphic>
      </p:graphicFrame>
      <p:sp>
        <p:nvSpPr>
          <p:cNvPr id="14" name="TextBox 13">
            <a:extLst>
              <a:ext uri="{FF2B5EF4-FFF2-40B4-BE49-F238E27FC236}">
                <a16:creationId xmlns:a16="http://schemas.microsoft.com/office/drawing/2014/main" id="{C2BD6D5A-0011-0825-A939-A4F0150D9B46}"/>
              </a:ext>
            </a:extLst>
          </p:cNvPr>
          <p:cNvSpPr txBox="1"/>
          <p:nvPr/>
        </p:nvSpPr>
        <p:spPr>
          <a:xfrm>
            <a:off x="5232401" y="1008147"/>
            <a:ext cx="2235200" cy="2031325"/>
          </a:xfrm>
          <a:prstGeom prst="rect">
            <a:avLst/>
          </a:prstGeom>
          <a:noFill/>
        </p:spPr>
        <p:txBody>
          <a:bodyPr wrap="square" rtlCol="0">
            <a:spAutoFit/>
          </a:bodyPr>
          <a:lstStyle/>
          <a:p>
            <a:r>
              <a:rPr lang="en-US" dirty="0"/>
              <a:t>This is the basic SAR sequence: steps decreasing with a  factor 2.  the number of SAR steps is 12 for a 12bit ADC.</a:t>
            </a:r>
          </a:p>
        </p:txBody>
      </p:sp>
      <p:sp>
        <p:nvSpPr>
          <p:cNvPr id="15" name="TextBox 14">
            <a:extLst>
              <a:ext uri="{FF2B5EF4-FFF2-40B4-BE49-F238E27FC236}">
                <a16:creationId xmlns:a16="http://schemas.microsoft.com/office/drawing/2014/main" id="{873767C8-99B7-DF94-981A-CFF17ADFA036}"/>
              </a:ext>
            </a:extLst>
          </p:cNvPr>
          <p:cNvSpPr txBox="1"/>
          <p:nvPr/>
        </p:nvSpPr>
        <p:spPr>
          <a:xfrm>
            <a:off x="4826000" y="5125997"/>
            <a:ext cx="2461719" cy="1477328"/>
          </a:xfrm>
          <a:prstGeom prst="rect">
            <a:avLst/>
          </a:prstGeom>
          <a:noFill/>
        </p:spPr>
        <p:txBody>
          <a:bodyPr wrap="square" rtlCol="0">
            <a:spAutoFit/>
          </a:bodyPr>
          <a:lstStyle/>
          <a:p>
            <a:r>
              <a:rPr lang="en-US" dirty="0"/>
              <a:t>Here the step decreases with a factor SQRT(2).  The number of SAR steps doubles to 24</a:t>
            </a:r>
          </a:p>
        </p:txBody>
      </p:sp>
      <p:sp>
        <p:nvSpPr>
          <p:cNvPr id="16" name="TextBox 15">
            <a:extLst>
              <a:ext uri="{FF2B5EF4-FFF2-40B4-BE49-F238E27FC236}">
                <a16:creationId xmlns:a16="http://schemas.microsoft.com/office/drawing/2014/main" id="{234265B3-F742-4F53-4C61-0C6B4C9DF573}"/>
              </a:ext>
            </a:extLst>
          </p:cNvPr>
          <p:cNvSpPr txBox="1"/>
          <p:nvPr/>
        </p:nvSpPr>
        <p:spPr>
          <a:xfrm>
            <a:off x="8647921" y="2461736"/>
            <a:ext cx="3307817" cy="1200329"/>
          </a:xfrm>
          <a:prstGeom prst="rect">
            <a:avLst/>
          </a:prstGeom>
          <a:noFill/>
        </p:spPr>
        <p:txBody>
          <a:bodyPr wrap="square" rtlCol="0">
            <a:spAutoFit/>
          </a:bodyPr>
          <a:lstStyle/>
          <a:p>
            <a:r>
              <a:rPr lang="en-US" dirty="0"/>
              <a:t>↑Here the step decreases with a factor 2</a:t>
            </a:r>
            <a:r>
              <a:rPr lang="en-US" baseline="30000" dirty="0"/>
              <a:t>2/3</a:t>
            </a:r>
            <a:r>
              <a:rPr lang="en-US" dirty="0"/>
              <a:t>.  The number of SAR steps becomes 18.  </a:t>
            </a:r>
            <a:r>
              <a:rPr lang="en-US" dirty="0">
                <a:solidFill>
                  <a:srgbClr val="FF0000"/>
                </a:solidFill>
              </a:rPr>
              <a:t>In red simplified/rounded</a:t>
            </a:r>
          </a:p>
        </p:txBody>
      </p:sp>
      <p:graphicFrame>
        <p:nvGraphicFramePr>
          <p:cNvPr id="17" name="Table 16">
            <a:extLst>
              <a:ext uri="{FF2B5EF4-FFF2-40B4-BE49-F238E27FC236}">
                <a16:creationId xmlns:a16="http://schemas.microsoft.com/office/drawing/2014/main" id="{A644793C-FAB5-F44A-3C68-2295FC7690A1}"/>
              </a:ext>
            </a:extLst>
          </p:cNvPr>
          <p:cNvGraphicFramePr>
            <a:graphicFrameLocks noGrp="1"/>
          </p:cNvGraphicFramePr>
          <p:nvPr>
            <p:extLst>
              <p:ext uri="{D42A27DB-BD31-4B8C-83A1-F6EECF244321}">
                <p14:modId xmlns:p14="http://schemas.microsoft.com/office/powerpoint/2010/main" val="779204110"/>
              </p:ext>
            </p:extLst>
          </p:nvPr>
        </p:nvGraphicFramePr>
        <p:xfrm>
          <a:off x="9370534" y="4094572"/>
          <a:ext cx="2461719" cy="2682087"/>
        </p:xfrm>
        <a:graphic>
          <a:graphicData uri="http://schemas.openxmlformats.org/drawingml/2006/table">
            <a:tbl>
              <a:tblPr>
                <a:tableStyleId>{5940675A-B579-460E-94D1-54222C63F5DA}</a:tableStyleId>
              </a:tblPr>
              <a:tblGrid>
                <a:gridCol w="687866">
                  <a:extLst>
                    <a:ext uri="{9D8B030D-6E8A-4147-A177-3AD203B41FA5}">
                      <a16:colId xmlns:a16="http://schemas.microsoft.com/office/drawing/2014/main" val="434152857"/>
                    </a:ext>
                  </a:extLst>
                </a:gridCol>
                <a:gridCol w="1332640">
                  <a:extLst>
                    <a:ext uri="{9D8B030D-6E8A-4147-A177-3AD203B41FA5}">
                      <a16:colId xmlns:a16="http://schemas.microsoft.com/office/drawing/2014/main" val="360844290"/>
                    </a:ext>
                  </a:extLst>
                </a:gridCol>
                <a:gridCol w="441213">
                  <a:extLst>
                    <a:ext uri="{9D8B030D-6E8A-4147-A177-3AD203B41FA5}">
                      <a16:colId xmlns:a16="http://schemas.microsoft.com/office/drawing/2014/main" val="2477880375"/>
                    </a:ext>
                  </a:extLst>
                </a:gridCol>
              </a:tblGrid>
              <a:tr h="228447">
                <a:tc>
                  <a:txBody>
                    <a:bodyPr/>
                    <a:lstStyle/>
                    <a:p>
                      <a:pPr algn="l" fontAlgn="b"/>
                      <a:r>
                        <a:rPr lang="en-US" sz="1100" u="none" strike="noStrike" dirty="0">
                          <a:effectLst/>
                          <a:latin typeface="+mj-lt"/>
                        </a:rPr>
                        <a:t>factor</a:t>
                      </a:r>
                      <a:endParaRPr lang="en-US" sz="1100" b="0" i="0" u="none" strike="noStrike" dirty="0">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FF0000"/>
                          </a:solidFill>
                          <a:effectLst/>
                          <a:latin typeface="+mj-lt"/>
                        </a:rPr>
                        <a:t>10000</a:t>
                      </a:r>
                      <a:r>
                        <a:rPr lang="en-US" sz="1100" b="0" i="0" u="none" strike="noStrike" dirty="0">
                          <a:solidFill>
                            <a:srgbClr val="FF9999"/>
                          </a:solidFill>
                          <a:effectLst/>
                          <a:latin typeface="+mj-lt"/>
                        </a:rPr>
                        <a:t>0000000</a:t>
                      </a:r>
                    </a:p>
                  </a:txBody>
                  <a:tcPr marL="7620" marR="7620" marT="7620" marB="0" anchor="b"/>
                </a:tc>
                <a:tc>
                  <a:txBody>
                    <a:bodyPr/>
                    <a:lstStyle/>
                    <a:p>
                      <a:pPr algn="r" fontAlgn="b"/>
                      <a:r>
                        <a:rPr lang="en-US" sz="1100" b="0" i="0" u="none" strike="noStrike" dirty="0">
                          <a:solidFill>
                            <a:srgbClr val="FF0000"/>
                          </a:solidFill>
                          <a:effectLst/>
                          <a:latin typeface="+mj-lt"/>
                        </a:rPr>
                        <a:t>2048</a:t>
                      </a:r>
                    </a:p>
                  </a:txBody>
                  <a:tcPr marL="7620" marR="7620" marT="7620" marB="0" anchor="b"/>
                </a:tc>
                <a:extLst>
                  <a:ext uri="{0D108BD9-81ED-4DB2-BD59-A6C34878D82A}">
                    <a16:rowId xmlns:a16="http://schemas.microsoft.com/office/drawing/2014/main" val="3518651048"/>
                  </a:ext>
                </a:extLst>
              </a:tr>
              <a:tr h="140697">
                <a:tc>
                  <a:txBody>
                    <a:bodyPr/>
                    <a:lstStyle/>
                    <a:p>
                      <a:pPr algn="r" fontAlgn="b"/>
                      <a:r>
                        <a:rPr lang="en-US" sz="1100" u="none" strike="noStrike">
                          <a:effectLst/>
                          <a:latin typeface="+mj-lt"/>
                        </a:rPr>
                        <a:t>1,741101</a:t>
                      </a:r>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FF0000"/>
                          </a:solidFill>
                          <a:effectLst/>
                          <a:latin typeface="+mj-lt"/>
                        </a:rPr>
                        <a:t>1001</a:t>
                      </a:r>
                      <a:r>
                        <a:rPr lang="en-US" sz="1100" b="0" i="0" u="none" strike="noStrike" dirty="0">
                          <a:solidFill>
                            <a:srgbClr val="FF9999"/>
                          </a:solidFill>
                          <a:effectLst/>
                          <a:latin typeface="+mj-lt"/>
                        </a:rPr>
                        <a:t>0000000</a:t>
                      </a:r>
                    </a:p>
                  </a:txBody>
                  <a:tcPr marL="7620" marR="7620" marT="7620" marB="0" anchor="b"/>
                </a:tc>
                <a:tc>
                  <a:txBody>
                    <a:bodyPr/>
                    <a:lstStyle/>
                    <a:p>
                      <a:pPr algn="r" fontAlgn="b"/>
                      <a:r>
                        <a:rPr lang="en-US" sz="1100" b="0" i="0" u="none" strike="noStrike" dirty="0">
                          <a:solidFill>
                            <a:srgbClr val="FF0000"/>
                          </a:solidFill>
                          <a:effectLst/>
                          <a:latin typeface="+mj-lt"/>
                        </a:rPr>
                        <a:t>1152</a:t>
                      </a:r>
                    </a:p>
                  </a:txBody>
                  <a:tcPr marL="7620" marR="7620" marT="7620" marB="0" anchor="b"/>
                </a:tc>
                <a:extLst>
                  <a:ext uri="{0D108BD9-81ED-4DB2-BD59-A6C34878D82A}">
                    <a16:rowId xmlns:a16="http://schemas.microsoft.com/office/drawing/2014/main" val="440134397"/>
                  </a:ext>
                </a:extLst>
              </a:tr>
              <a:tr h="140697">
                <a:tc>
                  <a:txBody>
                    <a:bodyPr/>
                    <a:lstStyle/>
                    <a:p>
                      <a:pPr algn="r" fontAlgn="b"/>
                      <a:r>
                        <a:rPr lang="en-US" sz="1100" u="none" strike="noStrike">
                          <a:effectLst/>
                          <a:latin typeface="+mj-lt"/>
                        </a:rPr>
                        <a:t>0,8</a:t>
                      </a:r>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FF0000"/>
                          </a:solidFill>
                          <a:effectLst/>
                          <a:latin typeface="+mj-lt"/>
                        </a:rPr>
                        <a:t>101</a:t>
                      </a:r>
                      <a:r>
                        <a:rPr lang="en-US" sz="1100" b="0" i="0" u="none" strike="noStrike" dirty="0">
                          <a:solidFill>
                            <a:srgbClr val="FF9999"/>
                          </a:solidFill>
                          <a:effectLst/>
                          <a:latin typeface="+mj-lt"/>
                        </a:rPr>
                        <a:t>0000000</a:t>
                      </a:r>
                    </a:p>
                  </a:txBody>
                  <a:tcPr marL="7620" marR="7620" marT="7620" marB="0" anchor="b"/>
                </a:tc>
                <a:tc>
                  <a:txBody>
                    <a:bodyPr/>
                    <a:lstStyle/>
                    <a:p>
                      <a:pPr algn="r" fontAlgn="b"/>
                      <a:r>
                        <a:rPr lang="en-US" sz="1100" b="0" i="0" u="none" strike="noStrike">
                          <a:solidFill>
                            <a:srgbClr val="FF0000"/>
                          </a:solidFill>
                          <a:effectLst/>
                          <a:latin typeface="+mj-lt"/>
                        </a:rPr>
                        <a:t>640</a:t>
                      </a:r>
                    </a:p>
                  </a:txBody>
                  <a:tcPr marL="7620" marR="7620" marT="7620" marB="0" anchor="b"/>
                </a:tc>
                <a:extLst>
                  <a:ext uri="{0D108BD9-81ED-4DB2-BD59-A6C34878D82A}">
                    <a16:rowId xmlns:a16="http://schemas.microsoft.com/office/drawing/2014/main" val="2303025183"/>
                  </a:ext>
                </a:extLst>
              </a:tr>
              <a:tr h="140697">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FF0000"/>
                          </a:solidFill>
                          <a:effectLst/>
                          <a:latin typeface="+mj-lt"/>
                        </a:rPr>
                        <a:t>11</a:t>
                      </a:r>
                      <a:r>
                        <a:rPr lang="en-US" sz="1100" b="0" i="0" u="none" strike="noStrike" dirty="0">
                          <a:solidFill>
                            <a:srgbClr val="FF9999"/>
                          </a:solidFill>
                          <a:effectLst/>
                          <a:latin typeface="+mj-lt"/>
                        </a:rPr>
                        <a:t>0000000</a:t>
                      </a:r>
                    </a:p>
                  </a:txBody>
                  <a:tcPr marL="7620" marR="7620" marT="7620" marB="0" anchor="b"/>
                </a:tc>
                <a:tc>
                  <a:txBody>
                    <a:bodyPr/>
                    <a:lstStyle/>
                    <a:p>
                      <a:pPr algn="r" fontAlgn="b"/>
                      <a:r>
                        <a:rPr lang="en-US" sz="1100" b="0" i="0" u="none" strike="noStrike">
                          <a:solidFill>
                            <a:srgbClr val="FF0000"/>
                          </a:solidFill>
                          <a:effectLst/>
                          <a:latin typeface="+mj-lt"/>
                        </a:rPr>
                        <a:t>384</a:t>
                      </a:r>
                    </a:p>
                  </a:txBody>
                  <a:tcPr marL="7620" marR="7620" marT="7620" marB="0" anchor="b"/>
                </a:tc>
                <a:extLst>
                  <a:ext uri="{0D108BD9-81ED-4DB2-BD59-A6C34878D82A}">
                    <a16:rowId xmlns:a16="http://schemas.microsoft.com/office/drawing/2014/main" val="1720019638"/>
                  </a:ext>
                </a:extLst>
              </a:tr>
              <a:tr h="140697">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FF0000"/>
                          </a:solidFill>
                          <a:effectLst/>
                          <a:latin typeface="+mj-lt"/>
                        </a:rPr>
                        <a:t>11100</a:t>
                      </a:r>
                      <a:r>
                        <a:rPr lang="en-US" sz="1100" b="0" i="0" u="none" strike="noStrike" dirty="0">
                          <a:solidFill>
                            <a:srgbClr val="FF9999"/>
                          </a:solidFill>
                          <a:effectLst/>
                          <a:latin typeface="+mj-lt"/>
                        </a:rPr>
                        <a:t>000</a:t>
                      </a:r>
                    </a:p>
                  </a:txBody>
                  <a:tcPr marL="7620" marR="7620" marT="7620" marB="0" anchor="b"/>
                </a:tc>
                <a:tc>
                  <a:txBody>
                    <a:bodyPr/>
                    <a:lstStyle/>
                    <a:p>
                      <a:pPr algn="r" fontAlgn="b"/>
                      <a:r>
                        <a:rPr lang="en-US" sz="1100" b="0" i="0" u="none" strike="noStrike">
                          <a:solidFill>
                            <a:srgbClr val="FF0000"/>
                          </a:solidFill>
                          <a:effectLst/>
                          <a:latin typeface="+mj-lt"/>
                        </a:rPr>
                        <a:t>224</a:t>
                      </a:r>
                    </a:p>
                  </a:txBody>
                  <a:tcPr marL="7620" marR="7620" marT="7620" marB="0" anchor="b"/>
                </a:tc>
                <a:extLst>
                  <a:ext uri="{0D108BD9-81ED-4DB2-BD59-A6C34878D82A}">
                    <a16:rowId xmlns:a16="http://schemas.microsoft.com/office/drawing/2014/main" val="456972992"/>
                  </a:ext>
                </a:extLst>
              </a:tr>
              <a:tr h="140697">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FF0000"/>
                          </a:solidFill>
                          <a:effectLst/>
                          <a:latin typeface="+mj-lt"/>
                        </a:rPr>
                        <a:t>10000</a:t>
                      </a:r>
                      <a:r>
                        <a:rPr lang="en-US" sz="1100" b="0" i="0" u="none" strike="noStrike" dirty="0">
                          <a:solidFill>
                            <a:srgbClr val="FF9999"/>
                          </a:solidFill>
                          <a:effectLst/>
                          <a:latin typeface="+mj-lt"/>
                        </a:rPr>
                        <a:t>000</a:t>
                      </a:r>
                    </a:p>
                  </a:txBody>
                  <a:tcPr marL="7620" marR="7620" marT="7620" marB="0" anchor="b"/>
                </a:tc>
                <a:tc>
                  <a:txBody>
                    <a:bodyPr/>
                    <a:lstStyle/>
                    <a:p>
                      <a:pPr algn="r" fontAlgn="b"/>
                      <a:r>
                        <a:rPr lang="en-US" sz="1100" b="0" i="0" u="none" strike="noStrike" dirty="0">
                          <a:solidFill>
                            <a:srgbClr val="FF0000"/>
                          </a:solidFill>
                          <a:effectLst/>
                          <a:latin typeface="+mj-lt"/>
                        </a:rPr>
                        <a:t>128</a:t>
                      </a:r>
                    </a:p>
                  </a:txBody>
                  <a:tcPr marL="7620" marR="7620" marT="7620" marB="0" anchor="b"/>
                </a:tc>
                <a:extLst>
                  <a:ext uri="{0D108BD9-81ED-4DB2-BD59-A6C34878D82A}">
                    <a16:rowId xmlns:a16="http://schemas.microsoft.com/office/drawing/2014/main" val="1069531806"/>
                  </a:ext>
                </a:extLst>
              </a:tr>
              <a:tr h="140697">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FF0000"/>
                          </a:solidFill>
                          <a:effectLst/>
                          <a:latin typeface="+mj-lt"/>
                        </a:rPr>
                        <a:t>1001</a:t>
                      </a:r>
                      <a:r>
                        <a:rPr lang="en-US" sz="1100" b="0" i="0" u="none" strike="noStrike" dirty="0">
                          <a:solidFill>
                            <a:srgbClr val="FF9999"/>
                          </a:solidFill>
                          <a:effectLst/>
                          <a:latin typeface="+mj-lt"/>
                        </a:rPr>
                        <a:t>000</a:t>
                      </a:r>
                    </a:p>
                  </a:txBody>
                  <a:tcPr marL="7620" marR="7620" marT="7620" marB="0" anchor="b"/>
                </a:tc>
                <a:tc>
                  <a:txBody>
                    <a:bodyPr/>
                    <a:lstStyle/>
                    <a:p>
                      <a:pPr algn="r" fontAlgn="b"/>
                      <a:r>
                        <a:rPr lang="en-US" sz="1100" b="0" i="0" u="none" strike="noStrike" dirty="0">
                          <a:solidFill>
                            <a:srgbClr val="FF0000"/>
                          </a:solidFill>
                          <a:effectLst/>
                          <a:latin typeface="+mj-lt"/>
                        </a:rPr>
                        <a:t>72</a:t>
                      </a:r>
                    </a:p>
                  </a:txBody>
                  <a:tcPr marL="7620" marR="7620" marT="7620" marB="0" anchor="b"/>
                </a:tc>
                <a:extLst>
                  <a:ext uri="{0D108BD9-81ED-4DB2-BD59-A6C34878D82A}">
                    <a16:rowId xmlns:a16="http://schemas.microsoft.com/office/drawing/2014/main" val="995697495"/>
                  </a:ext>
                </a:extLst>
              </a:tr>
              <a:tr h="140697">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FF0000"/>
                          </a:solidFill>
                          <a:effectLst/>
                          <a:latin typeface="+mj-lt"/>
                        </a:rPr>
                        <a:t>101</a:t>
                      </a:r>
                      <a:r>
                        <a:rPr lang="en-US" sz="1100" b="0" i="0" u="none" strike="noStrike" dirty="0">
                          <a:solidFill>
                            <a:srgbClr val="FF9999"/>
                          </a:solidFill>
                          <a:effectLst/>
                          <a:latin typeface="+mj-lt"/>
                        </a:rPr>
                        <a:t>000</a:t>
                      </a:r>
                    </a:p>
                  </a:txBody>
                  <a:tcPr marL="7620" marR="7620" marT="7620" marB="0" anchor="b"/>
                </a:tc>
                <a:tc>
                  <a:txBody>
                    <a:bodyPr/>
                    <a:lstStyle/>
                    <a:p>
                      <a:pPr algn="r" fontAlgn="b"/>
                      <a:r>
                        <a:rPr lang="en-US" sz="1100" b="0" i="0" u="none" strike="noStrike">
                          <a:solidFill>
                            <a:srgbClr val="FF0000"/>
                          </a:solidFill>
                          <a:effectLst/>
                          <a:latin typeface="+mj-lt"/>
                        </a:rPr>
                        <a:t>40</a:t>
                      </a:r>
                    </a:p>
                  </a:txBody>
                  <a:tcPr marL="7620" marR="7620" marT="7620" marB="0" anchor="b"/>
                </a:tc>
                <a:extLst>
                  <a:ext uri="{0D108BD9-81ED-4DB2-BD59-A6C34878D82A}">
                    <a16:rowId xmlns:a16="http://schemas.microsoft.com/office/drawing/2014/main" val="24337310"/>
                  </a:ext>
                </a:extLst>
              </a:tr>
              <a:tr h="140697">
                <a:tc>
                  <a:txBody>
                    <a:bodyPr/>
                    <a:lstStyle/>
                    <a:p>
                      <a:pPr algn="l" fontAlgn="b"/>
                      <a:endParaRPr lang="en-US" sz="1100" b="0" i="0" u="none" strike="noStrike" dirty="0">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FF0000"/>
                          </a:solidFill>
                          <a:effectLst/>
                          <a:latin typeface="+mj-lt"/>
                        </a:rPr>
                        <a:t>11</a:t>
                      </a:r>
                      <a:r>
                        <a:rPr lang="en-US" sz="1100" b="0" i="0" u="none" strike="noStrike" dirty="0">
                          <a:solidFill>
                            <a:srgbClr val="FF9999"/>
                          </a:solidFill>
                          <a:effectLst/>
                          <a:latin typeface="+mj-lt"/>
                        </a:rPr>
                        <a:t>000</a:t>
                      </a:r>
                    </a:p>
                  </a:txBody>
                  <a:tcPr marL="7620" marR="7620" marT="7620" marB="0" anchor="b"/>
                </a:tc>
                <a:tc>
                  <a:txBody>
                    <a:bodyPr/>
                    <a:lstStyle/>
                    <a:p>
                      <a:pPr algn="r" fontAlgn="b"/>
                      <a:r>
                        <a:rPr lang="en-US" sz="1100" b="0" i="0" u="none" strike="noStrike">
                          <a:solidFill>
                            <a:srgbClr val="FF0000"/>
                          </a:solidFill>
                          <a:effectLst/>
                          <a:latin typeface="+mj-lt"/>
                        </a:rPr>
                        <a:t>24</a:t>
                      </a:r>
                    </a:p>
                  </a:txBody>
                  <a:tcPr marL="7620" marR="7620" marT="7620" marB="0" anchor="b"/>
                </a:tc>
                <a:extLst>
                  <a:ext uri="{0D108BD9-81ED-4DB2-BD59-A6C34878D82A}">
                    <a16:rowId xmlns:a16="http://schemas.microsoft.com/office/drawing/2014/main" val="2266014237"/>
                  </a:ext>
                </a:extLst>
              </a:tr>
              <a:tr h="140697">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a:solidFill>
                            <a:srgbClr val="FF0000"/>
                          </a:solidFill>
                          <a:effectLst/>
                          <a:latin typeface="+mj-lt"/>
                        </a:rPr>
                        <a:t>1110</a:t>
                      </a:r>
                    </a:p>
                  </a:txBody>
                  <a:tcPr marL="7620" marR="7620" marT="7620" marB="0" anchor="b"/>
                </a:tc>
                <a:tc>
                  <a:txBody>
                    <a:bodyPr/>
                    <a:lstStyle/>
                    <a:p>
                      <a:pPr algn="r" fontAlgn="b"/>
                      <a:r>
                        <a:rPr lang="en-US" sz="1100" b="0" i="0" u="none" strike="noStrike" dirty="0">
                          <a:solidFill>
                            <a:srgbClr val="FF0000"/>
                          </a:solidFill>
                          <a:effectLst/>
                          <a:latin typeface="+mj-lt"/>
                        </a:rPr>
                        <a:t>14</a:t>
                      </a:r>
                    </a:p>
                  </a:txBody>
                  <a:tcPr marL="7620" marR="7620" marT="7620" marB="0" anchor="b"/>
                </a:tc>
                <a:extLst>
                  <a:ext uri="{0D108BD9-81ED-4DB2-BD59-A6C34878D82A}">
                    <a16:rowId xmlns:a16="http://schemas.microsoft.com/office/drawing/2014/main" val="2776523013"/>
                  </a:ext>
                </a:extLst>
              </a:tr>
              <a:tr h="140697">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a:solidFill>
                            <a:srgbClr val="FF0000"/>
                          </a:solidFill>
                          <a:effectLst/>
                          <a:latin typeface="+mj-lt"/>
                        </a:rPr>
                        <a:t>1000</a:t>
                      </a:r>
                    </a:p>
                  </a:txBody>
                  <a:tcPr marL="7620" marR="7620" marT="7620" marB="0" anchor="b"/>
                </a:tc>
                <a:tc>
                  <a:txBody>
                    <a:bodyPr/>
                    <a:lstStyle/>
                    <a:p>
                      <a:pPr algn="r" fontAlgn="b"/>
                      <a:r>
                        <a:rPr lang="en-US" sz="1100" b="0" i="0" u="none" strike="noStrike">
                          <a:solidFill>
                            <a:srgbClr val="FF0000"/>
                          </a:solidFill>
                          <a:effectLst/>
                          <a:latin typeface="+mj-lt"/>
                        </a:rPr>
                        <a:t>8</a:t>
                      </a:r>
                    </a:p>
                  </a:txBody>
                  <a:tcPr marL="7620" marR="7620" marT="7620" marB="0" anchor="b"/>
                </a:tc>
                <a:extLst>
                  <a:ext uri="{0D108BD9-81ED-4DB2-BD59-A6C34878D82A}">
                    <a16:rowId xmlns:a16="http://schemas.microsoft.com/office/drawing/2014/main" val="523728041"/>
                  </a:ext>
                </a:extLst>
              </a:tr>
              <a:tr h="140697">
                <a:tc>
                  <a:txBody>
                    <a:bodyPr/>
                    <a:lstStyle/>
                    <a:p>
                      <a:pPr algn="l" fontAlgn="b"/>
                      <a:endParaRPr lang="en-US" sz="1100" b="0" i="0" u="none" strike="noStrike">
                        <a:solidFill>
                          <a:srgbClr val="000000"/>
                        </a:solidFill>
                        <a:effectLst/>
                        <a:latin typeface="+mj-lt"/>
                      </a:endParaRPr>
                    </a:p>
                  </a:txBody>
                  <a:tcPr marL="7620" marR="7620" marT="7620" marB="0" anchor="b"/>
                </a:tc>
                <a:tc>
                  <a:txBody>
                    <a:bodyPr/>
                    <a:lstStyle/>
                    <a:p>
                      <a:pPr algn="r" fontAlgn="b"/>
                      <a:r>
                        <a:rPr lang="en-US" sz="1100" b="0" i="0" u="none" strike="noStrike">
                          <a:solidFill>
                            <a:srgbClr val="FF0000"/>
                          </a:solidFill>
                          <a:effectLst/>
                          <a:latin typeface="+mj-lt"/>
                        </a:rPr>
                        <a:t>101</a:t>
                      </a:r>
                    </a:p>
                  </a:txBody>
                  <a:tcPr marL="7620" marR="7620" marT="7620" marB="0" anchor="b"/>
                </a:tc>
                <a:tc>
                  <a:txBody>
                    <a:bodyPr/>
                    <a:lstStyle/>
                    <a:p>
                      <a:pPr algn="r" fontAlgn="b"/>
                      <a:r>
                        <a:rPr lang="en-US" sz="1100" b="0" i="0" u="none" strike="noStrike" dirty="0">
                          <a:solidFill>
                            <a:srgbClr val="FF0000"/>
                          </a:solidFill>
                          <a:effectLst/>
                          <a:latin typeface="+mj-lt"/>
                        </a:rPr>
                        <a:t>5</a:t>
                      </a:r>
                    </a:p>
                  </a:txBody>
                  <a:tcPr marL="7620" marR="7620" marT="7620" marB="0" anchor="b"/>
                </a:tc>
                <a:extLst>
                  <a:ext uri="{0D108BD9-81ED-4DB2-BD59-A6C34878D82A}">
                    <a16:rowId xmlns:a16="http://schemas.microsoft.com/office/drawing/2014/main" val="1786264882"/>
                  </a:ext>
                </a:extLst>
              </a:tr>
              <a:tr h="140697">
                <a:tc>
                  <a:txBody>
                    <a:bodyPr/>
                    <a:lstStyle/>
                    <a:p>
                      <a:pPr algn="l" fontAlgn="b"/>
                      <a:endParaRPr lang="en-US" sz="1100" b="0" i="0" u="none" strike="noStrike" dirty="0">
                        <a:solidFill>
                          <a:srgbClr val="000000"/>
                        </a:solidFill>
                        <a:effectLst/>
                        <a:latin typeface="+mj-lt"/>
                      </a:endParaRPr>
                    </a:p>
                  </a:txBody>
                  <a:tcPr marL="7620" marR="7620" marT="7620" marB="0" anchor="b"/>
                </a:tc>
                <a:tc>
                  <a:txBody>
                    <a:bodyPr/>
                    <a:lstStyle/>
                    <a:p>
                      <a:pPr algn="r" fontAlgn="b"/>
                      <a:r>
                        <a:rPr lang="en-US" sz="1100" b="0" i="0" u="none" strike="noStrike">
                          <a:solidFill>
                            <a:srgbClr val="FF0000"/>
                          </a:solidFill>
                          <a:effectLst/>
                          <a:latin typeface="+mj-lt"/>
                        </a:rPr>
                        <a:t>11</a:t>
                      </a:r>
                    </a:p>
                  </a:txBody>
                  <a:tcPr marL="7620" marR="7620" marT="7620" marB="0" anchor="b"/>
                </a:tc>
                <a:tc>
                  <a:txBody>
                    <a:bodyPr/>
                    <a:lstStyle/>
                    <a:p>
                      <a:pPr algn="r" fontAlgn="b"/>
                      <a:r>
                        <a:rPr lang="en-US" sz="1100" b="0" i="0" u="none" strike="noStrike" dirty="0">
                          <a:solidFill>
                            <a:srgbClr val="FF0000"/>
                          </a:solidFill>
                          <a:effectLst/>
                          <a:latin typeface="+mj-lt"/>
                        </a:rPr>
                        <a:t>3</a:t>
                      </a:r>
                    </a:p>
                  </a:txBody>
                  <a:tcPr marL="7620" marR="7620" marT="7620" marB="0" anchor="b"/>
                </a:tc>
                <a:extLst>
                  <a:ext uri="{0D108BD9-81ED-4DB2-BD59-A6C34878D82A}">
                    <a16:rowId xmlns:a16="http://schemas.microsoft.com/office/drawing/2014/main" val="973742073"/>
                  </a:ext>
                </a:extLst>
              </a:tr>
              <a:tr h="140697">
                <a:tc>
                  <a:txBody>
                    <a:bodyPr/>
                    <a:lstStyle/>
                    <a:p>
                      <a:pPr algn="l" fontAlgn="b"/>
                      <a:endParaRPr lang="en-US" sz="1100" b="0" i="0" u="none" strike="noStrike" dirty="0">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FF0000"/>
                          </a:solidFill>
                          <a:effectLst/>
                          <a:latin typeface="+mj-lt"/>
                        </a:rPr>
                        <a:t>10</a:t>
                      </a:r>
                    </a:p>
                  </a:txBody>
                  <a:tcPr marL="7620" marR="7620" marT="7620" marB="0" anchor="b"/>
                </a:tc>
                <a:tc>
                  <a:txBody>
                    <a:bodyPr/>
                    <a:lstStyle/>
                    <a:p>
                      <a:pPr algn="r" fontAlgn="b"/>
                      <a:r>
                        <a:rPr lang="en-US" sz="1100" b="0" i="0" u="none" strike="noStrike" dirty="0">
                          <a:solidFill>
                            <a:srgbClr val="FF0000"/>
                          </a:solidFill>
                          <a:effectLst/>
                          <a:latin typeface="+mj-lt"/>
                        </a:rPr>
                        <a:t>2</a:t>
                      </a:r>
                    </a:p>
                  </a:txBody>
                  <a:tcPr marL="7620" marR="7620" marT="7620" marB="0" anchor="b"/>
                </a:tc>
                <a:extLst>
                  <a:ext uri="{0D108BD9-81ED-4DB2-BD59-A6C34878D82A}">
                    <a16:rowId xmlns:a16="http://schemas.microsoft.com/office/drawing/2014/main" val="2297142802"/>
                  </a:ext>
                </a:extLst>
              </a:tr>
              <a:tr h="140697">
                <a:tc>
                  <a:txBody>
                    <a:bodyPr/>
                    <a:lstStyle/>
                    <a:p>
                      <a:pPr algn="l" fontAlgn="b"/>
                      <a:endParaRPr lang="en-US" sz="1100" b="0" i="0" u="none" strike="noStrike" dirty="0">
                        <a:solidFill>
                          <a:srgbClr val="000000"/>
                        </a:solidFill>
                        <a:effectLst/>
                        <a:latin typeface="+mj-lt"/>
                      </a:endParaRPr>
                    </a:p>
                  </a:txBody>
                  <a:tcPr marL="7620" marR="7620" marT="7620" marB="0" anchor="b"/>
                </a:tc>
                <a:tc>
                  <a:txBody>
                    <a:bodyPr/>
                    <a:lstStyle/>
                    <a:p>
                      <a:pPr algn="r" fontAlgn="b"/>
                      <a:r>
                        <a:rPr lang="en-US" sz="1100" b="0" i="0" u="none" strike="noStrike" dirty="0">
                          <a:solidFill>
                            <a:srgbClr val="FF0000"/>
                          </a:solidFill>
                          <a:effectLst/>
                          <a:latin typeface="+mj-lt"/>
                        </a:rPr>
                        <a:t>1</a:t>
                      </a:r>
                    </a:p>
                  </a:txBody>
                  <a:tcPr marL="7620" marR="7620" marT="7620" marB="0" anchor="b"/>
                </a:tc>
                <a:tc>
                  <a:txBody>
                    <a:bodyPr/>
                    <a:lstStyle/>
                    <a:p>
                      <a:pPr algn="r" fontAlgn="b"/>
                      <a:r>
                        <a:rPr lang="en-US" sz="1100" b="0" i="0" u="none" strike="noStrike" dirty="0">
                          <a:solidFill>
                            <a:srgbClr val="FF0000"/>
                          </a:solidFill>
                          <a:effectLst/>
                          <a:latin typeface="+mj-lt"/>
                        </a:rPr>
                        <a:t>1</a:t>
                      </a:r>
                    </a:p>
                  </a:txBody>
                  <a:tcPr marL="7620" marR="7620" marT="7620" marB="0" anchor="b"/>
                </a:tc>
                <a:extLst>
                  <a:ext uri="{0D108BD9-81ED-4DB2-BD59-A6C34878D82A}">
                    <a16:rowId xmlns:a16="http://schemas.microsoft.com/office/drawing/2014/main" val="2258676177"/>
                  </a:ext>
                </a:extLst>
              </a:tr>
            </a:tbl>
          </a:graphicData>
        </a:graphic>
      </p:graphicFrame>
      <p:sp>
        <p:nvSpPr>
          <p:cNvPr id="18" name="TextBox 17">
            <a:extLst>
              <a:ext uri="{FF2B5EF4-FFF2-40B4-BE49-F238E27FC236}">
                <a16:creationId xmlns:a16="http://schemas.microsoft.com/office/drawing/2014/main" id="{6E817627-43EF-0308-3B1B-C39A1D2ADE69}"/>
              </a:ext>
            </a:extLst>
          </p:cNvPr>
          <p:cNvSpPr txBox="1"/>
          <p:nvPr/>
        </p:nvSpPr>
        <p:spPr>
          <a:xfrm>
            <a:off x="8535074" y="3725240"/>
            <a:ext cx="3533509" cy="369332"/>
          </a:xfrm>
          <a:prstGeom prst="rect">
            <a:avLst/>
          </a:prstGeom>
          <a:noFill/>
        </p:spPr>
        <p:txBody>
          <a:bodyPr wrap="square" rtlCol="0">
            <a:spAutoFit/>
          </a:bodyPr>
          <a:lstStyle/>
          <a:p>
            <a:r>
              <a:rPr lang="en-US" dirty="0"/>
              <a:t>↓for factor 2</a:t>
            </a:r>
            <a:r>
              <a:rPr lang="en-US" baseline="30000" dirty="0"/>
              <a:t>4/5</a:t>
            </a:r>
            <a:r>
              <a:rPr lang="en-US" dirty="0"/>
              <a:t>, #SAR steps = 15</a:t>
            </a:r>
          </a:p>
        </p:txBody>
      </p:sp>
      <p:sp>
        <p:nvSpPr>
          <p:cNvPr id="2" name="Arrow: Right 1">
            <a:extLst>
              <a:ext uri="{FF2B5EF4-FFF2-40B4-BE49-F238E27FC236}">
                <a16:creationId xmlns:a16="http://schemas.microsoft.com/office/drawing/2014/main" id="{22BCAA28-BFC1-0B56-9B4D-254EC8445ECF}"/>
              </a:ext>
            </a:extLst>
          </p:cNvPr>
          <p:cNvSpPr/>
          <p:nvPr/>
        </p:nvSpPr>
        <p:spPr bwMode="auto">
          <a:xfrm>
            <a:off x="7848600" y="5380068"/>
            <a:ext cx="2157244" cy="907393"/>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FF0000"/>
                </a:solidFill>
              </a:rPr>
              <a:t>Looks like nice to have</a:t>
            </a:r>
          </a:p>
        </p:txBody>
      </p:sp>
    </p:spTree>
    <p:extLst>
      <p:ext uri="{BB962C8B-B14F-4D97-AF65-F5344CB8AC3E}">
        <p14:creationId xmlns:p14="http://schemas.microsoft.com/office/powerpoint/2010/main" val="2527494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BDD772-7F1C-367F-F99C-2B547F4C232C}"/>
              </a:ext>
            </a:extLst>
          </p:cNvPr>
          <p:cNvSpPr>
            <a:spLocks noGrp="1"/>
          </p:cNvSpPr>
          <p:nvPr>
            <p:ph type="title"/>
          </p:nvPr>
        </p:nvSpPr>
        <p:spPr/>
        <p:txBody>
          <a:bodyPr/>
          <a:lstStyle/>
          <a:p>
            <a:r>
              <a:rPr lang="en-US" dirty="0"/>
              <a:t>Circuit and simulation</a:t>
            </a:r>
          </a:p>
        </p:txBody>
      </p:sp>
      <p:sp>
        <p:nvSpPr>
          <p:cNvPr id="7" name="Content Placeholder 6">
            <a:extLst>
              <a:ext uri="{FF2B5EF4-FFF2-40B4-BE49-F238E27FC236}">
                <a16:creationId xmlns:a16="http://schemas.microsoft.com/office/drawing/2014/main" id="{CDE74EBB-E0BD-FB34-A77D-D91838568B2B}"/>
              </a:ext>
            </a:extLst>
          </p:cNvPr>
          <p:cNvSpPr>
            <a:spLocks noGrp="1"/>
          </p:cNvSpPr>
          <p:nvPr>
            <p:ph idx="1"/>
          </p:nvPr>
        </p:nvSpPr>
        <p:spPr>
          <a:xfrm>
            <a:off x="609600" y="914400"/>
            <a:ext cx="5943600" cy="1752600"/>
          </a:xfrm>
        </p:spPr>
        <p:txBody>
          <a:bodyPr/>
          <a:lstStyle/>
          <a:p>
            <a:r>
              <a:rPr lang="en-US" dirty="0"/>
              <a:t>This circuit makes the coefficients for the </a:t>
            </a:r>
            <a:r>
              <a:rPr lang="en-US" i="1" dirty="0"/>
              <a:t>divide by 1.741 </a:t>
            </a:r>
            <a:r>
              <a:rPr lang="en-US" dirty="0"/>
              <a:t>case.  It can be built on top of the </a:t>
            </a:r>
            <a:r>
              <a:rPr lang="en-US" dirty="0" err="1"/>
              <a:t>shiftregister</a:t>
            </a:r>
            <a:r>
              <a:rPr lang="en-US" dirty="0"/>
              <a:t> of the sequencer.</a:t>
            </a:r>
          </a:p>
          <a:p>
            <a:r>
              <a:rPr lang="en-US" dirty="0">
                <a:solidFill>
                  <a:schemeClr val="accent6">
                    <a:lumMod val="60000"/>
                    <a:lumOff val="40000"/>
                  </a:schemeClr>
                </a:solidFill>
              </a:rPr>
              <a:t>See also </a:t>
            </a:r>
            <a:r>
              <a:rPr lang="en-GB" dirty="0">
                <a:solidFill>
                  <a:schemeClr val="accent6">
                    <a:lumMod val="60000"/>
                    <a:lumOff val="40000"/>
                  </a:schemeClr>
                </a:solidFill>
              </a:rPr>
              <a:t>Notebook 20221202ba “non-binary SARADC”</a:t>
            </a:r>
          </a:p>
          <a:p>
            <a:endParaRPr lang="en-US" dirty="0"/>
          </a:p>
        </p:txBody>
      </p:sp>
      <p:sp>
        <p:nvSpPr>
          <p:cNvPr id="4" name="Date Placeholder 3">
            <a:extLst>
              <a:ext uri="{FF2B5EF4-FFF2-40B4-BE49-F238E27FC236}">
                <a16:creationId xmlns:a16="http://schemas.microsoft.com/office/drawing/2014/main" id="{705930AD-C73B-87DD-C8C3-6632BBDEE53F}"/>
              </a:ext>
            </a:extLst>
          </p:cNvPr>
          <p:cNvSpPr>
            <a:spLocks noGrp="1"/>
          </p:cNvSpPr>
          <p:nvPr>
            <p:ph type="dt" sz="half" idx="2"/>
          </p:nvPr>
        </p:nvSpPr>
        <p:spPr/>
        <p:txBody>
          <a:bodyPr/>
          <a:lstStyle/>
          <a:p>
            <a:pPr>
              <a:defRPr/>
            </a:pPr>
            <a:fld id="{6459A2AD-FBC9-4503-986A-27D1B5052B46}" type="datetime1">
              <a:rPr lang="en-US" smtClean="0"/>
              <a:pPr>
                <a:defRPr/>
              </a:pPr>
              <a:t>10/14/2024</a:t>
            </a:fld>
            <a:endParaRPr lang="en-US"/>
          </a:p>
        </p:txBody>
      </p:sp>
      <p:sp>
        <p:nvSpPr>
          <p:cNvPr id="5" name="Slide Number Placeholder 4">
            <a:extLst>
              <a:ext uri="{FF2B5EF4-FFF2-40B4-BE49-F238E27FC236}">
                <a16:creationId xmlns:a16="http://schemas.microsoft.com/office/drawing/2014/main" id="{CD739CEB-B0C6-AEEF-9FBC-214BC73D151C}"/>
              </a:ext>
            </a:extLst>
          </p:cNvPr>
          <p:cNvSpPr>
            <a:spLocks noGrp="1"/>
          </p:cNvSpPr>
          <p:nvPr>
            <p:ph type="sldNum" sz="quarter" idx="4"/>
          </p:nvPr>
        </p:nvSpPr>
        <p:spPr/>
        <p:txBody>
          <a:bodyPr/>
          <a:lstStyle/>
          <a:p>
            <a:fld id="{7E689A40-3C96-44CF-8AD5-B8413A1FA80F}" type="slidenum">
              <a:rPr lang="en-US" altLang="nl-BE" smtClean="0"/>
              <a:pPr/>
              <a:t>86</a:t>
            </a:fld>
            <a:endParaRPr lang="en-US" altLang="nl-BE"/>
          </a:p>
        </p:txBody>
      </p:sp>
      <p:graphicFrame>
        <p:nvGraphicFramePr>
          <p:cNvPr id="8" name="Table 7">
            <a:extLst>
              <a:ext uri="{FF2B5EF4-FFF2-40B4-BE49-F238E27FC236}">
                <a16:creationId xmlns:a16="http://schemas.microsoft.com/office/drawing/2014/main" id="{7A71C4C0-B5C0-3FB3-A1AF-A4445A3AAFD2}"/>
              </a:ext>
            </a:extLst>
          </p:cNvPr>
          <p:cNvGraphicFramePr>
            <a:graphicFrameLocks noGrp="1"/>
          </p:cNvGraphicFramePr>
          <p:nvPr>
            <p:extLst>
              <p:ext uri="{D42A27DB-BD31-4B8C-83A1-F6EECF244321}">
                <p14:modId xmlns:p14="http://schemas.microsoft.com/office/powerpoint/2010/main" val="1546659934"/>
              </p:ext>
            </p:extLst>
          </p:nvPr>
        </p:nvGraphicFramePr>
        <p:xfrm>
          <a:off x="513450" y="3046511"/>
          <a:ext cx="3212060" cy="3550614"/>
        </p:xfrm>
        <a:graphic>
          <a:graphicData uri="http://schemas.openxmlformats.org/drawingml/2006/table">
            <a:tbl>
              <a:tblPr>
                <a:tableStyleId>{5940675A-B579-460E-94D1-54222C63F5DA}</a:tableStyleId>
              </a:tblPr>
              <a:tblGrid>
                <a:gridCol w="897530">
                  <a:extLst>
                    <a:ext uri="{9D8B030D-6E8A-4147-A177-3AD203B41FA5}">
                      <a16:colId xmlns:a16="http://schemas.microsoft.com/office/drawing/2014/main" val="434152857"/>
                    </a:ext>
                  </a:extLst>
                </a:gridCol>
                <a:gridCol w="1738834">
                  <a:extLst>
                    <a:ext uri="{9D8B030D-6E8A-4147-A177-3AD203B41FA5}">
                      <a16:colId xmlns:a16="http://schemas.microsoft.com/office/drawing/2014/main" val="360844290"/>
                    </a:ext>
                  </a:extLst>
                </a:gridCol>
                <a:gridCol w="575696">
                  <a:extLst>
                    <a:ext uri="{9D8B030D-6E8A-4147-A177-3AD203B41FA5}">
                      <a16:colId xmlns:a16="http://schemas.microsoft.com/office/drawing/2014/main" val="2477880375"/>
                    </a:ext>
                  </a:extLst>
                </a:gridCol>
              </a:tblGrid>
              <a:tr h="228447">
                <a:tc>
                  <a:txBody>
                    <a:bodyPr/>
                    <a:lstStyle/>
                    <a:p>
                      <a:pPr algn="l" fontAlgn="b"/>
                      <a:endParaRPr lang="en-US" sz="1400" b="0" i="0" u="none" strike="noStrike" dirty="0">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W&lt;11:0&gt;</a:t>
                      </a:r>
                    </a:p>
                  </a:txBody>
                  <a:tcPr marL="7620" marR="7620" marT="7620" marB="0" anchor="b"/>
                </a:tc>
                <a:tc>
                  <a:txBody>
                    <a:bodyPr/>
                    <a:lstStyle/>
                    <a:p>
                      <a:pPr algn="r" fontAlgn="b"/>
                      <a:endParaRPr lang="en-US" sz="1400" b="0" i="0" u="none" strike="noStrike" dirty="0">
                        <a:solidFill>
                          <a:srgbClr val="FF0000"/>
                        </a:solidFill>
                        <a:effectLst/>
                        <a:latin typeface="+mj-lt"/>
                      </a:endParaRPr>
                    </a:p>
                  </a:txBody>
                  <a:tcPr marL="7620" marR="7620" marT="7620" marB="0" anchor="b"/>
                </a:tc>
                <a:extLst>
                  <a:ext uri="{0D108BD9-81ED-4DB2-BD59-A6C34878D82A}">
                    <a16:rowId xmlns:a16="http://schemas.microsoft.com/office/drawing/2014/main" val="1378812048"/>
                  </a:ext>
                </a:extLst>
              </a:tr>
              <a:tr h="228447">
                <a:tc>
                  <a:txBody>
                    <a:bodyPr/>
                    <a:lstStyle/>
                    <a:p>
                      <a:pPr algn="l" fontAlgn="b"/>
                      <a:r>
                        <a:rPr lang="en-US" sz="1400" u="none" strike="noStrike" dirty="0">
                          <a:effectLst/>
                          <a:latin typeface="+mj-lt"/>
                        </a:rPr>
                        <a:t>factor</a:t>
                      </a:r>
                      <a:endParaRPr lang="en-US" sz="1400" b="0" i="0" u="none" strike="noStrike" dirty="0">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10000</a:t>
                      </a:r>
                      <a:r>
                        <a:rPr lang="en-US" sz="1400" b="0" i="0" u="none" strike="noStrike" dirty="0">
                          <a:solidFill>
                            <a:srgbClr val="FF9999"/>
                          </a:solidFill>
                          <a:effectLst/>
                          <a:latin typeface="+mj-lt"/>
                        </a:rPr>
                        <a:t>0000000</a:t>
                      </a:r>
                    </a:p>
                  </a:txBody>
                  <a:tcPr marL="7620" marR="7620" marT="7620" marB="0" anchor="b"/>
                </a:tc>
                <a:tc>
                  <a:txBody>
                    <a:bodyPr/>
                    <a:lstStyle/>
                    <a:p>
                      <a:pPr algn="r" fontAlgn="b"/>
                      <a:r>
                        <a:rPr lang="en-US" sz="1400" b="0" i="0" u="none" strike="noStrike" dirty="0">
                          <a:solidFill>
                            <a:srgbClr val="FF0000"/>
                          </a:solidFill>
                          <a:effectLst/>
                          <a:latin typeface="+mj-lt"/>
                        </a:rPr>
                        <a:t>2048</a:t>
                      </a:r>
                    </a:p>
                  </a:txBody>
                  <a:tcPr marL="7620" marR="7620" marT="7620" marB="0" anchor="b"/>
                </a:tc>
                <a:extLst>
                  <a:ext uri="{0D108BD9-81ED-4DB2-BD59-A6C34878D82A}">
                    <a16:rowId xmlns:a16="http://schemas.microsoft.com/office/drawing/2014/main" val="3518651048"/>
                  </a:ext>
                </a:extLst>
              </a:tr>
              <a:tr h="140697">
                <a:tc>
                  <a:txBody>
                    <a:bodyPr/>
                    <a:lstStyle/>
                    <a:p>
                      <a:pPr algn="r" fontAlgn="b"/>
                      <a:r>
                        <a:rPr lang="en-US" sz="1400" u="none" strike="noStrike">
                          <a:effectLst/>
                          <a:latin typeface="+mj-lt"/>
                        </a:rPr>
                        <a:t>1,741101</a:t>
                      </a:r>
                      <a:endParaRPr lang="en-US" sz="1400" b="0" i="0" u="none" strike="noStrike">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1001</a:t>
                      </a:r>
                      <a:r>
                        <a:rPr lang="en-US" sz="1400" b="0" i="0" u="none" strike="noStrike" dirty="0">
                          <a:solidFill>
                            <a:srgbClr val="FF9999"/>
                          </a:solidFill>
                          <a:effectLst/>
                          <a:latin typeface="+mj-lt"/>
                        </a:rPr>
                        <a:t>0000000</a:t>
                      </a:r>
                    </a:p>
                  </a:txBody>
                  <a:tcPr marL="7620" marR="7620" marT="7620" marB="0" anchor="b"/>
                </a:tc>
                <a:tc>
                  <a:txBody>
                    <a:bodyPr/>
                    <a:lstStyle/>
                    <a:p>
                      <a:pPr algn="r" fontAlgn="b"/>
                      <a:r>
                        <a:rPr lang="en-US" sz="1400" b="0" i="0" u="none" strike="noStrike" dirty="0">
                          <a:solidFill>
                            <a:srgbClr val="FF0000"/>
                          </a:solidFill>
                          <a:effectLst/>
                          <a:latin typeface="+mj-lt"/>
                        </a:rPr>
                        <a:t>1152</a:t>
                      </a:r>
                    </a:p>
                  </a:txBody>
                  <a:tcPr marL="7620" marR="7620" marT="7620" marB="0" anchor="b"/>
                </a:tc>
                <a:extLst>
                  <a:ext uri="{0D108BD9-81ED-4DB2-BD59-A6C34878D82A}">
                    <a16:rowId xmlns:a16="http://schemas.microsoft.com/office/drawing/2014/main" val="440134397"/>
                  </a:ext>
                </a:extLst>
              </a:tr>
              <a:tr h="140697">
                <a:tc>
                  <a:txBody>
                    <a:bodyPr/>
                    <a:lstStyle/>
                    <a:p>
                      <a:pPr algn="r" fontAlgn="b"/>
                      <a:r>
                        <a:rPr lang="en-US" sz="1400" u="none" strike="noStrike">
                          <a:effectLst/>
                          <a:latin typeface="+mj-lt"/>
                        </a:rPr>
                        <a:t>0,8</a:t>
                      </a:r>
                      <a:endParaRPr lang="en-US" sz="1400" b="0" i="0" u="none" strike="noStrike">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101</a:t>
                      </a:r>
                      <a:r>
                        <a:rPr lang="en-US" sz="1400" b="0" i="0" u="none" strike="noStrike" dirty="0">
                          <a:solidFill>
                            <a:srgbClr val="FF9999"/>
                          </a:solidFill>
                          <a:effectLst/>
                          <a:latin typeface="+mj-lt"/>
                        </a:rPr>
                        <a:t>0000000</a:t>
                      </a:r>
                    </a:p>
                  </a:txBody>
                  <a:tcPr marL="7620" marR="7620" marT="7620" marB="0" anchor="b"/>
                </a:tc>
                <a:tc>
                  <a:txBody>
                    <a:bodyPr/>
                    <a:lstStyle/>
                    <a:p>
                      <a:pPr algn="r" fontAlgn="b"/>
                      <a:r>
                        <a:rPr lang="en-US" sz="1400" b="0" i="0" u="none" strike="noStrike">
                          <a:solidFill>
                            <a:srgbClr val="FF0000"/>
                          </a:solidFill>
                          <a:effectLst/>
                          <a:latin typeface="+mj-lt"/>
                        </a:rPr>
                        <a:t>640</a:t>
                      </a:r>
                    </a:p>
                  </a:txBody>
                  <a:tcPr marL="7620" marR="7620" marT="7620" marB="0" anchor="b"/>
                </a:tc>
                <a:extLst>
                  <a:ext uri="{0D108BD9-81ED-4DB2-BD59-A6C34878D82A}">
                    <a16:rowId xmlns:a16="http://schemas.microsoft.com/office/drawing/2014/main" val="2303025183"/>
                  </a:ext>
                </a:extLst>
              </a:tr>
              <a:tr h="140697">
                <a:tc>
                  <a:txBody>
                    <a:bodyPr/>
                    <a:lstStyle/>
                    <a:p>
                      <a:pPr algn="l" fontAlgn="b"/>
                      <a:endParaRPr lang="en-US" sz="1400" b="0" i="0" u="none" strike="noStrike">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11</a:t>
                      </a:r>
                      <a:r>
                        <a:rPr lang="en-US" sz="1400" b="0" i="0" u="none" strike="noStrike" dirty="0">
                          <a:solidFill>
                            <a:srgbClr val="FF9999"/>
                          </a:solidFill>
                          <a:effectLst/>
                          <a:latin typeface="+mj-lt"/>
                        </a:rPr>
                        <a:t>0000000</a:t>
                      </a:r>
                    </a:p>
                  </a:txBody>
                  <a:tcPr marL="7620" marR="7620" marT="7620" marB="0" anchor="b"/>
                </a:tc>
                <a:tc>
                  <a:txBody>
                    <a:bodyPr/>
                    <a:lstStyle/>
                    <a:p>
                      <a:pPr algn="r" fontAlgn="b"/>
                      <a:r>
                        <a:rPr lang="en-US" sz="1400" b="0" i="0" u="none" strike="noStrike">
                          <a:solidFill>
                            <a:srgbClr val="FF0000"/>
                          </a:solidFill>
                          <a:effectLst/>
                          <a:latin typeface="+mj-lt"/>
                        </a:rPr>
                        <a:t>384</a:t>
                      </a:r>
                    </a:p>
                  </a:txBody>
                  <a:tcPr marL="7620" marR="7620" marT="7620" marB="0" anchor="b"/>
                </a:tc>
                <a:extLst>
                  <a:ext uri="{0D108BD9-81ED-4DB2-BD59-A6C34878D82A}">
                    <a16:rowId xmlns:a16="http://schemas.microsoft.com/office/drawing/2014/main" val="1720019638"/>
                  </a:ext>
                </a:extLst>
              </a:tr>
              <a:tr h="140697">
                <a:tc>
                  <a:txBody>
                    <a:bodyPr/>
                    <a:lstStyle/>
                    <a:p>
                      <a:pPr algn="l" fontAlgn="b"/>
                      <a:endParaRPr lang="en-US" sz="1400" b="0" i="0" u="none" strike="noStrike">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11100</a:t>
                      </a:r>
                      <a:r>
                        <a:rPr lang="en-US" sz="1400" b="0" i="0" u="none" strike="noStrike" dirty="0">
                          <a:solidFill>
                            <a:srgbClr val="FF9999"/>
                          </a:solidFill>
                          <a:effectLst/>
                          <a:latin typeface="+mj-lt"/>
                        </a:rPr>
                        <a:t>000</a:t>
                      </a:r>
                    </a:p>
                  </a:txBody>
                  <a:tcPr marL="7620" marR="7620" marT="7620" marB="0" anchor="b"/>
                </a:tc>
                <a:tc>
                  <a:txBody>
                    <a:bodyPr/>
                    <a:lstStyle/>
                    <a:p>
                      <a:pPr algn="r" fontAlgn="b"/>
                      <a:r>
                        <a:rPr lang="en-US" sz="1400" b="0" i="0" u="none" strike="noStrike">
                          <a:solidFill>
                            <a:srgbClr val="FF0000"/>
                          </a:solidFill>
                          <a:effectLst/>
                          <a:latin typeface="+mj-lt"/>
                        </a:rPr>
                        <a:t>224</a:t>
                      </a:r>
                    </a:p>
                  </a:txBody>
                  <a:tcPr marL="7620" marR="7620" marT="7620" marB="0" anchor="b"/>
                </a:tc>
                <a:extLst>
                  <a:ext uri="{0D108BD9-81ED-4DB2-BD59-A6C34878D82A}">
                    <a16:rowId xmlns:a16="http://schemas.microsoft.com/office/drawing/2014/main" val="456972992"/>
                  </a:ext>
                </a:extLst>
              </a:tr>
              <a:tr h="140697">
                <a:tc>
                  <a:txBody>
                    <a:bodyPr/>
                    <a:lstStyle/>
                    <a:p>
                      <a:pPr algn="l" fontAlgn="b"/>
                      <a:endParaRPr lang="en-US" sz="1400" b="0" i="0" u="none" strike="noStrike">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10000</a:t>
                      </a:r>
                      <a:r>
                        <a:rPr lang="en-US" sz="1400" b="0" i="0" u="none" strike="noStrike" dirty="0">
                          <a:solidFill>
                            <a:srgbClr val="FF9999"/>
                          </a:solidFill>
                          <a:effectLst/>
                          <a:latin typeface="+mj-lt"/>
                        </a:rPr>
                        <a:t>000</a:t>
                      </a:r>
                    </a:p>
                  </a:txBody>
                  <a:tcPr marL="7620" marR="7620" marT="7620" marB="0" anchor="b"/>
                </a:tc>
                <a:tc>
                  <a:txBody>
                    <a:bodyPr/>
                    <a:lstStyle/>
                    <a:p>
                      <a:pPr algn="r" fontAlgn="b"/>
                      <a:r>
                        <a:rPr lang="en-US" sz="1400" b="0" i="0" u="none" strike="noStrike" dirty="0">
                          <a:solidFill>
                            <a:srgbClr val="FF0000"/>
                          </a:solidFill>
                          <a:effectLst/>
                          <a:latin typeface="+mj-lt"/>
                        </a:rPr>
                        <a:t>128</a:t>
                      </a:r>
                    </a:p>
                  </a:txBody>
                  <a:tcPr marL="7620" marR="7620" marT="7620" marB="0" anchor="b"/>
                </a:tc>
                <a:extLst>
                  <a:ext uri="{0D108BD9-81ED-4DB2-BD59-A6C34878D82A}">
                    <a16:rowId xmlns:a16="http://schemas.microsoft.com/office/drawing/2014/main" val="1069531806"/>
                  </a:ext>
                </a:extLst>
              </a:tr>
              <a:tr h="140697">
                <a:tc>
                  <a:txBody>
                    <a:bodyPr/>
                    <a:lstStyle/>
                    <a:p>
                      <a:pPr algn="l" fontAlgn="b"/>
                      <a:endParaRPr lang="en-US" sz="1400" b="0" i="0" u="none" strike="noStrike">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1001</a:t>
                      </a:r>
                      <a:r>
                        <a:rPr lang="en-US" sz="1400" b="0" i="0" u="none" strike="noStrike" dirty="0">
                          <a:solidFill>
                            <a:srgbClr val="FF9999"/>
                          </a:solidFill>
                          <a:effectLst/>
                          <a:latin typeface="+mj-lt"/>
                        </a:rPr>
                        <a:t>000</a:t>
                      </a:r>
                    </a:p>
                  </a:txBody>
                  <a:tcPr marL="7620" marR="7620" marT="7620" marB="0" anchor="b"/>
                </a:tc>
                <a:tc>
                  <a:txBody>
                    <a:bodyPr/>
                    <a:lstStyle/>
                    <a:p>
                      <a:pPr algn="r" fontAlgn="b"/>
                      <a:r>
                        <a:rPr lang="en-US" sz="1400" b="0" i="0" u="none" strike="noStrike" dirty="0">
                          <a:solidFill>
                            <a:srgbClr val="FF0000"/>
                          </a:solidFill>
                          <a:effectLst/>
                          <a:latin typeface="+mj-lt"/>
                        </a:rPr>
                        <a:t>72</a:t>
                      </a:r>
                    </a:p>
                  </a:txBody>
                  <a:tcPr marL="7620" marR="7620" marT="7620" marB="0" anchor="b"/>
                </a:tc>
                <a:extLst>
                  <a:ext uri="{0D108BD9-81ED-4DB2-BD59-A6C34878D82A}">
                    <a16:rowId xmlns:a16="http://schemas.microsoft.com/office/drawing/2014/main" val="995697495"/>
                  </a:ext>
                </a:extLst>
              </a:tr>
              <a:tr h="140697">
                <a:tc>
                  <a:txBody>
                    <a:bodyPr/>
                    <a:lstStyle/>
                    <a:p>
                      <a:pPr algn="l" fontAlgn="b"/>
                      <a:endParaRPr lang="en-US" sz="1400" b="0" i="0" u="none" strike="noStrike">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101</a:t>
                      </a:r>
                      <a:r>
                        <a:rPr lang="en-US" sz="1400" b="0" i="0" u="none" strike="noStrike" dirty="0">
                          <a:solidFill>
                            <a:srgbClr val="FF9999"/>
                          </a:solidFill>
                          <a:effectLst/>
                          <a:latin typeface="+mj-lt"/>
                        </a:rPr>
                        <a:t>000</a:t>
                      </a:r>
                    </a:p>
                  </a:txBody>
                  <a:tcPr marL="7620" marR="7620" marT="7620" marB="0" anchor="b"/>
                </a:tc>
                <a:tc>
                  <a:txBody>
                    <a:bodyPr/>
                    <a:lstStyle/>
                    <a:p>
                      <a:pPr algn="r" fontAlgn="b"/>
                      <a:r>
                        <a:rPr lang="en-US" sz="1400" b="0" i="0" u="none" strike="noStrike">
                          <a:solidFill>
                            <a:srgbClr val="FF0000"/>
                          </a:solidFill>
                          <a:effectLst/>
                          <a:latin typeface="+mj-lt"/>
                        </a:rPr>
                        <a:t>40</a:t>
                      </a:r>
                    </a:p>
                  </a:txBody>
                  <a:tcPr marL="7620" marR="7620" marT="7620" marB="0" anchor="b"/>
                </a:tc>
                <a:extLst>
                  <a:ext uri="{0D108BD9-81ED-4DB2-BD59-A6C34878D82A}">
                    <a16:rowId xmlns:a16="http://schemas.microsoft.com/office/drawing/2014/main" val="24337310"/>
                  </a:ext>
                </a:extLst>
              </a:tr>
              <a:tr h="140697">
                <a:tc>
                  <a:txBody>
                    <a:bodyPr/>
                    <a:lstStyle/>
                    <a:p>
                      <a:pPr algn="l" fontAlgn="b"/>
                      <a:endParaRPr lang="en-US" sz="1400" b="0" i="0" u="none" strike="noStrike" dirty="0">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11</a:t>
                      </a:r>
                      <a:r>
                        <a:rPr lang="en-US" sz="1400" b="0" i="0" u="none" strike="noStrike" dirty="0">
                          <a:solidFill>
                            <a:srgbClr val="FF9999"/>
                          </a:solidFill>
                          <a:effectLst/>
                          <a:latin typeface="+mj-lt"/>
                        </a:rPr>
                        <a:t>000</a:t>
                      </a:r>
                    </a:p>
                  </a:txBody>
                  <a:tcPr marL="7620" marR="7620" marT="7620" marB="0" anchor="b"/>
                </a:tc>
                <a:tc>
                  <a:txBody>
                    <a:bodyPr/>
                    <a:lstStyle/>
                    <a:p>
                      <a:pPr algn="r" fontAlgn="b"/>
                      <a:r>
                        <a:rPr lang="en-US" sz="1400" b="0" i="0" u="none" strike="noStrike">
                          <a:solidFill>
                            <a:srgbClr val="FF0000"/>
                          </a:solidFill>
                          <a:effectLst/>
                          <a:latin typeface="+mj-lt"/>
                        </a:rPr>
                        <a:t>24</a:t>
                      </a:r>
                    </a:p>
                  </a:txBody>
                  <a:tcPr marL="7620" marR="7620" marT="7620" marB="0" anchor="b"/>
                </a:tc>
                <a:extLst>
                  <a:ext uri="{0D108BD9-81ED-4DB2-BD59-A6C34878D82A}">
                    <a16:rowId xmlns:a16="http://schemas.microsoft.com/office/drawing/2014/main" val="2266014237"/>
                  </a:ext>
                </a:extLst>
              </a:tr>
              <a:tr h="140697">
                <a:tc>
                  <a:txBody>
                    <a:bodyPr/>
                    <a:lstStyle/>
                    <a:p>
                      <a:pPr algn="l" fontAlgn="b"/>
                      <a:endParaRPr lang="en-US" sz="1400" b="0" i="0" u="none" strike="noStrike">
                        <a:solidFill>
                          <a:srgbClr val="000000"/>
                        </a:solidFill>
                        <a:effectLst/>
                        <a:latin typeface="+mj-lt"/>
                      </a:endParaRPr>
                    </a:p>
                  </a:txBody>
                  <a:tcPr marL="7620" marR="7620" marT="7620" marB="0" anchor="b"/>
                </a:tc>
                <a:tc>
                  <a:txBody>
                    <a:bodyPr/>
                    <a:lstStyle/>
                    <a:p>
                      <a:pPr algn="r" fontAlgn="b"/>
                      <a:r>
                        <a:rPr lang="en-US" sz="1400" b="0" i="0" u="none" strike="noStrike">
                          <a:solidFill>
                            <a:srgbClr val="FF0000"/>
                          </a:solidFill>
                          <a:effectLst/>
                          <a:latin typeface="+mj-lt"/>
                        </a:rPr>
                        <a:t>1110</a:t>
                      </a:r>
                    </a:p>
                  </a:txBody>
                  <a:tcPr marL="7620" marR="7620" marT="7620" marB="0" anchor="b"/>
                </a:tc>
                <a:tc>
                  <a:txBody>
                    <a:bodyPr/>
                    <a:lstStyle/>
                    <a:p>
                      <a:pPr algn="r" fontAlgn="b"/>
                      <a:r>
                        <a:rPr lang="en-US" sz="1400" b="0" i="0" u="none" strike="noStrike" dirty="0">
                          <a:solidFill>
                            <a:srgbClr val="FF0000"/>
                          </a:solidFill>
                          <a:effectLst/>
                          <a:latin typeface="+mj-lt"/>
                        </a:rPr>
                        <a:t>14</a:t>
                      </a:r>
                    </a:p>
                  </a:txBody>
                  <a:tcPr marL="7620" marR="7620" marT="7620" marB="0" anchor="b"/>
                </a:tc>
                <a:extLst>
                  <a:ext uri="{0D108BD9-81ED-4DB2-BD59-A6C34878D82A}">
                    <a16:rowId xmlns:a16="http://schemas.microsoft.com/office/drawing/2014/main" val="2776523013"/>
                  </a:ext>
                </a:extLst>
              </a:tr>
              <a:tr h="140697">
                <a:tc>
                  <a:txBody>
                    <a:bodyPr/>
                    <a:lstStyle/>
                    <a:p>
                      <a:pPr algn="l" fontAlgn="b"/>
                      <a:endParaRPr lang="en-US" sz="1400" b="0" i="0" u="none" strike="noStrike">
                        <a:solidFill>
                          <a:srgbClr val="000000"/>
                        </a:solidFill>
                        <a:effectLst/>
                        <a:latin typeface="+mj-lt"/>
                      </a:endParaRPr>
                    </a:p>
                  </a:txBody>
                  <a:tcPr marL="7620" marR="7620" marT="7620" marB="0" anchor="b"/>
                </a:tc>
                <a:tc>
                  <a:txBody>
                    <a:bodyPr/>
                    <a:lstStyle/>
                    <a:p>
                      <a:pPr algn="r" fontAlgn="b"/>
                      <a:r>
                        <a:rPr lang="en-US" sz="1400" b="0" i="0" u="none" strike="noStrike">
                          <a:solidFill>
                            <a:srgbClr val="FF0000"/>
                          </a:solidFill>
                          <a:effectLst/>
                          <a:latin typeface="+mj-lt"/>
                        </a:rPr>
                        <a:t>1000</a:t>
                      </a:r>
                    </a:p>
                  </a:txBody>
                  <a:tcPr marL="7620" marR="7620" marT="7620" marB="0" anchor="b"/>
                </a:tc>
                <a:tc>
                  <a:txBody>
                    <a:bodyPr/>
                    <a:lstStyle/>
                    <a:p>
                      <a:pPr algn="r" fontAlgn="b"/>
                      <a:r>
                        <a:rPr lang="en-US" sz="1400" b="0" i="0" u="none" strike="noStrike">
                          <a:solidFill>
                            <a:srgbClr val="FF0000"/>
                          </a:solidFill>
                          <a:effectLst/>
                          <a:latin typeface="+mj-lt"/>
                        </a:rPr>
                        <a:t>8</a:t>
                      </a:r>
                    </a:p>
                  </a:txBody>
                  <a:tcPr marL="7620" marR="7620" marT="7620" marB="0" anchor="b"/>
                </a:tc>
                <a:extLst>
                  <a:ext uri="{0D108BD9-81ED-4DB2-BD59-A6C34878D82A}">
                    <a16:rowId xmlns:a16="http://schemas.microsoft.com/office/drawing/2014/main" val="523728041"/>
                  </a:ext>
                </a:extLst>
              </a:tr>
              <a:tr h="140697">
                <a:tc>
                  <a:txBody>
                    <a:bodyPr/>
                    <a:lstStyle/>
                    <a:p>
                      <a:pPr algn="l" fontAlgn="b"/>
                      <a:endParaRPr lang="en-US" sz="1400" b="0" i="0" u="none" strike="noStrike">
                        <a:solidFill>
                          <a:srgbClr val="000000"/>
                        </a:solidFill>
                        <a:effectLst/>
                        <a:latin typeface="+mj-lt"/>
                      </a:endParaRPr>
                    </a:p>
                  </a:txBody>
                  <a:tcPr marL="7620" marR="7620" marT="7620" marB="0" anchor="b"/>
                </a:tc>
                <a:tc>
                  <a:txBody>
                    <a:bodyPr/>
                    <a:lstStyle/>
                    <a:p>
                      <a:pPr algn="r" fontAlgn="b"/>
                      <a:r>
                        <a:rPr lang="en-US" sz="1400" b="0" i="0" u="none" strike="noStrike">
                          <a:solidFill>
                            <a:srgbClr val="FF0000"/>
                          </a:solidFill>
                          <a:effectLst/>
                          <a:latin typeface="+mj-lt"/>
                        </a:rPr>
                        <a:t>101</a:t>
                      </a:r>
                    </a:p>
                  </a:txBody>
                  <a:tcPr marL="7620" marR="7620" marT="7620" marB="0" anchor="b"/>
                </a:tc>
                <a:tc>
                  <a:txBody>
                    <a:bodyPr/>
                    <a:lstStyle/>
                    <a:p>
                      <a:pPr algn="r" fontAlgn="b"/>
                      <a:r>
                        <a:rPr lang="en-US" sz="1400" b="0" i="0" u="none" strike="noStrike" dirty="0">
                          <a:solidFill>
                            <a:srgbClr val="FF0000"/>
                          </a:solidFill>
                          <a:effectLst/>
                          <a:latin typeface="+mj-lt"/>
                        </a:rPr>
                        <a:t>5</a:t>
                      </a:r>
                    </a:p>
                  </a:txBody>
                  <a:tcPr marL="7620" marR="7620" marT="7620" marB="0" anchor="b"/>
                </a:tc>
                <a:extLst>
                  <a:ext uri="{0D108BD9-81ED-4DB2-BD59-A6C34878D82A}">
                    <a16:rowId xmlns:a16="http://schemas.microsoft.com/office/drawing/2014/main" val="1786264882"/>
                  </a:ext>
                </a:extLst>
              </a:tr>
              <a:tr h="140697">
                <a:tc>
                  <a:txBody>
                    <a:bodyPr/>
                    <a:lstStyle/>
                    <a:p>
                      <a:pPr algn="l" fontAlgn="b"/>
                      <a:endParaRPr lang="en-US" sz="1400" b="0" i="0" u="none" strike="noStrike" dirty="0">
                        <a:solidFill>
                          <a:srgbClr val="000000"/>
                        </a:solidFill>
                        <a:effectLst/>
                        <a:latin typeface="+mj-lt"/>
                      </a:endParaRPr>
                    </a:p>
                  </a:txBody>
                  <a:tcPr marL="7620" marR="7620" marT="7620" marB="0" anchor="b"/>
                </a:tc>
                <a:tc>
                  <a:txBody>
                    <a:bodyPr/>
                    <a:lstStyle/>
                    <a:p>
                      <a:pPr algn="r" fontAlgn="b"/>
                      <a:r>
                        <a:rPr lang="en-US" sz="1400" b="0" i="0" u="none" strike="noStrike">
                          <a:solidFill>
                            <a:srgbClr val="FF0000"/>
                          </a:solidFill>
                          <a:effectLst/>
                          <a:latin typeface="+mj-lt"/>
                        </a:rPr>
                        <a:t>11</a:t>
                      </a:r>
                    </a:p>
                  </a:txBody>
                  <a:tcPr marL="7620" marR="7620" marT="7620" marB="0" anchor="b"/>
                </a:tc>
                <a:tc>
                  <a:txBody>
                    <a:bodyPr/>
                    <a:lstStyle/>
                    <a:p>
                      <a:pPr algn="r" fontAlgn="b"/>
                      <a:r>
                        <a:rPr lang="en-US" sz="1400" b="0" i="0" u="none" strike="noStrike" dirty="0">
                          <a:solidFill>
                            <a:srgbClr val="FF0000"/>
                          </a:solidFill>
                          <a:effectLst/>
                          <a:latin typeface="+mj-lt"/>
                        </a:rPr>
                        <a:t>3</a:t>
                      </a:r>
                    </a:p>
                  </a:txBody>
                  <a:tcPr marL="7620" marR="7620" marT="7620" marB="0" anchor="b"/>
                </a:tc>
                <a:extLst>
                  <a:ext uri="{0D108BD9-81ED-4DB2-BD59-A6C34878D82A}">
                    <a16:rowId xmlns:a16="http://schemas.microsoft.com/office/drawing/2014/main" val="973742073"/>
                  </a:ext>
                </a:extLst>
              </a:tr>
              <a:tr h="140697">
                <a:tc>
                  <a:txBody>
                    <a:bodyPr/>
                    <a:lstStyle/>
                    <a:p>
                      <a:pPr algn="l" fontAlgn="b"/>
                      <a:endParaRPr lang="en-US" sz="1400" b="0" i="0" u="none" strike="noStrike" dirty="0">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10</a:t>
                      </a:r>
                    </a:p>
                  </a:txBody>
                  <a:tcPr marL="7620" marR="7620" marT="7620" marB="0" anchor="b"/>
                </a:tc>
                <a:tc>
                  <a:txBody>
                    <a:bodyPr/>
                    <a:lstStyle/>
                    <a:p>
                      <a:pPr algn="r" fontAlgn="b"/>
                      <a:r>
                        <a:rPr lang="en-US" sz="1400" b="0" i="0" u="none" strike="noStrike" dirty="0">
                          <a:solidFill>
                            <a:srgbClr val="FF0000"/>
                          </a:solidFill>
                          <a:effectLst/>
                          <a:latin typeface="+mj-lt"/>
                        </a:rPr>
                        <a:t>2</a:t>
                      </a:r>
                    </a:p>
                  </a:txBody>
                  <a:tcPr marL="7620" marR="7620" marT="7620" marB="0" anchor="b"/>
                </a:tc>
                <a:extLst>
                  <a:ext uri="{0D108BD9-81ED-4DB2-BD59-A6C34878D82A}">
                    <a16:rowId xmlns:a16="http://schemas.microsoft.com/office/drawing/2014/main" val="2297142802"/>
                  </a:ext>
                </a:extLst>
              </a:tr>
              <a:tr h="140697">
                <a:tc>
                  <a:txBody>
                    <a:bodyPr/>
                    <a:lstStyle/>
                    <a:p>
                      <a:pPr algn="l" fontAlgn="b"/>
                      <a:endParaRPr lang="en-US" sz="1400" b="0" i="0" u="none" strike="noStrike" dirty="0">
                        <a:solidFill>
                          <a:srgbClr val="000000"/>
                        </a:solidFill>
                        <a:effectLst/>
                        <a:latin typeface="+mj-lt"/>
                      </a:endParaRPr>
                    </a:p>
                  </a:txBody>
                  <a:tcPr marL="7620" marR="7620" marT="7620" marB="0" anchor="b"/>
                </a:tc>
                <a:tc>
                  <a:txBody>
                    <a:bodyPr/>
                    <a:lstStyle/>
                    <a:p>
                      <a:pPr algn="r" fontAlgn="b"/>
                      <a:r>
                        <a:rPr lang="en-US" sz="1400" b="0" i="0" u="none" strike="noStrike" dirty="0">
                          <a:solidFill>
                            <a:srgbClr val="FF0000"/>
                          </a:solidFill>
                          <a:effectLst/>
                          <a:latin typeface="+mj-lt"/>
                        </a:rPr>
                        <a:t>1</a:t>
                      </a:r>
                    </a:p>
                  </a:txBody>
                  <a:tcPr marL="7620" marR="7620" marT="7620" marB="0" anchor="b"/>
                </a:tc>
                <a:tc>
                  <a:txBody>
                    <a:bodyPr/>
                    <a:lstStyle/>
                    <a:p>
                      <a:pPr algn="r" fontAlgn="b"/>
                      <a:r>
                        <a:rPr lang="en-US" sz="1400" b="0" i="0" u="none" strike="noStrike" dirty="0">
                          <a:solidFill>
                            <a:srgbClr val="FF0000"/>
                          </a:solidFill>
                          <a:effectLst/>
                          <a:latin typeface="+mj-lt"/>
                        </a:rPr>
                        <a:t>1</a:t>
                      </a:r>
                    </a:p>
                  </a:txBody>
                  <a:tcPr marL="7620" marR="7620" marT="7620" marB="0" anchor="b"/>
                </a:tc>
                <a:extLst>
                  <a:ext uri="{0D108BD9-81ED-4DB2-BD59-A6C34878D82A}">
                    <a16:rowId xmlns:a16="http://schemas.microsoft.com/office/drawing/2014/main" val="2258676177"/>
                  </a:ext>
                </a:extLst>
              </a:tr>
            </a:tbl>
          </a:graphicData>
        </a:graphic>
      </p:graphicFrame>
      <p:pic>
        <p:nvPicPr>
          <p:cNvPr id="10" name="Picture 9">
            <a:extLst>
              <a:ext uri="{FF2B5EF4-FFF2-40B4-BE49-F238E27FC236}">
                <a16:creationId xmlns:a16="http://schemas.microsoft.com/office/drawing/2014/main" id="{35116210-DB73-77D1-9F7B-40B340979E54}"/>
              </a:ext>
            </a:extLst>
          </p:cNvPr>
          <p:cNvPicPr>
            <a:picLocks noChangeAspect="1"/>
          </p:cNvPicPr>
          <p:nvPr/>
        </p:nvPicPr>
        <p:blipFill>
          <a:blip r:embed="rId2"/>
          <a:stretch>
            <a:fillRect/>
          </a:stretch>
        </p:blipFill>
        <p:spPr>
          <a:xfrm>
            <a:off x="7433602" y="1"/>
            <a:ext cx="4740981" cy="6844124"/>
          </a:xfrm>
          <a:prstGeom prst="rect">
            <a:avLst/>
          </a:prstGeom>
        </p:spPr>
      </p:pic>
    </p:spTree>
    <p:extLst>
      <p:ext uri="{BB962C8B-B14F-4D97-AF65-F5344CB8AC3E}">
        <p14:creationId xmlns:p14="http://schemas.microsoft.com/office/powerpoint/2010/main" val="1615151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4737-C113-C114-464E-CB398CFB713C}"/>
              </a:ext>
            </a:extLst>
          </p:cNvPr>
          <p:cNvSpPr>
            <a:spLocks noGrp="1"/>
          </p:cNvSpPr>
          <p:nvPr>
            <p:ph type="title"/>
          </p:nvPr>
        </p:nvSpPr>
        <p:spPr/>
        <p:txBody>
          <a:bodyPr/>
          <a:lstStyle/>
          <a:p>
            <a:r>
              <a:rPr lang="en-US" dirty="0"/>
              <a:t>Circuit SB_saradc_factor1741</a:t>
            </a:r>
          </a:p>
        </p:txBody>
      </p:sp>
      <p:sp>
        <p:nvSpPr>
          <p:cNvPr id="3" name="Content Placeholder 2">
            <a:extLst>
              <a:ext uri="{FF2B5EF4-FFF2-40B4-BE49-F238E27FC236}">
                <a16:creationId xmlns:a16="http://schemas.microsoft.com/office/drawing/2014/main" id="{173E88B4-E7DE-7F05-2D53-E8051FCF219C}"/>
              </a:ext>
            </a:extLst>
          </p:cNvPr>
          <p:cNvSpPr>
            <a:spLocks noGrp="1"/>
          </p:cNvSpPr>
          <p:nvPr>
            <p:ph idx="1"/>
          </p:nvPr>
        </p:nvSpPr>
        <p:spPr>
          <a:xfrm>
            <a:off x="609600" y="990600"/>
            <a:ext cx="7620000" cy="1066800"/>
          </a:xfrm>
        </p:spPr>
        <p:txBody>
          <a:bodyPr/>
          <a:lstStyle/>
          <a:p>
            <a:r>
              <a:rPr lang="en-US" dirty="0"/>
              <a:t>Scib library “SB” Cell “SB_saradc_factor1741”</a:t>
            </a:r>
          </a:p>
          <a:p>
            <a:r>
              <a:rPr lang="en-US" dirty="0"/>
              <a:t>Uses 15 SRFF and 5 OR2 gates, on top of sequencer shift register.</a:t>
            </a:r>
          </a:p>
        </p:txBody>
      </p:sp>
      <p:sp>
        <p:nvSpPr>
          <p:cNvPr id="4" name="Footer Placeholder 3">
            <a:extLst>
              <a:ext uri="{FF2B5EF4-FFF2-40B4-BE49-F238E27FC236}">
                <a16:creationId xmlns:a16="http://schemas.microsoft.com/office/drawing/2014/main" id="{622BCE3A-FB54-074F-BE01-C7CFC3136EFB}"/>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AA3A289F-E8E9-9397-A1AC-F1F9FF23332E}"/>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87</a:t>
            </a:fld>
            <a:endParaRPr lang="en-US" kern="0" dirty="0"/>
          </a:p>
        </p:txBody>
      </p:sp>
      <p:pic>
        <p:nvPicPr>
          <p:cNvPr id="9" name="Picture 8">
            <a:extLst>
              <a:ext uri="{FF2B5EF4-FFF2-40B4-BE49-F238E27FC236}">
                <a16:creationId xmlns:a16="http://schemas.microsoft.com/office/drawing/2014/main" id="{70EEC711-BDBD-DBD2-6800-F00D9EBEBCD8}"/>
              </a:ext>
            </a:extLst>
          </p:cNvPr>
          <p:cNvPicPr>
            <a:picLocks noChangeAspect="1"/>
          </p:cNvPicPr>
          <p:nvPr/>
        </p:nvPicPr>
        <p:blipFill>
          <a:blip r:embed="rId2"/>
          <a:stretch>
            <a:fillRect/>
          </a:stretch>
        </p:blipFill>
        <p:spPr>
          <a:xfrm>
            <a:off x="0" y="2303871"/>
            <a:ext cx="12192000" cy="4249329"/>
          </a:xfrm>
          <a:prstGeom prst="rect">
            <a:avLst/>
          </a:prstGeom>
        </p:spPr>
      </p:pic>
    </p:spTree>
    <p:extLst>
      <p:ext uri="{BB962C8B-B14F-4D97-AF65-F5344CB8AC3E}">
        <p14:creationId xmlns:p14="http://schemas.microsoft.com/office/powerpoint/2010/main" val="34133477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Radical non-binary</a:t>
            </a:r>
          </a:p>
        </p:txBody>
      </p:sp>
      <p:sp>
        <p:nvSpPr>
          <p:cNvPr id="7" name="Subtitle 6">
            <a:extLst>
              <a:ext uri="{FF2B5EF4-FFF2-40B4-BE49-F238E27FC236}">
                <a16:creationId xmlns:a16="http://schemas.microsoft.com/office/drawing/2014/main" id="{CAC2B505-9375-79C4-DF98-9F84EAAEF767}"/>
              </a:ext>
            </a:extLst>
          </p:cNvPr>
          <p:cNvSpPr>
            <a:spLocks noGrp="1"/>
          </p:cNvSpPr>
          <p:nvPr>
            <p:ph type="subTitle" idx="1"/>
          </p:nvPr>
        </p:nvSpPr>
        <p:spPr>
          <a:xfrm>
            <a:off x="914400" y="2852920"/>
            <a:ext cx="8229600" cy="2785880"/>
          </a:xfrm>
        </p:spPr>
        <p:txBody>
          <a:bodyPr/>
          <a:lstStyle/>
          <a:p>
            <a:r>
              <a:rPr lang="en-US" dirty="0"/>
              <a:t>See Notebook 20221202ba “non-binary SARADC”</a:t>
            </a:r>
          </a:p>
          <a:p>
            <a:r>
              <a:rPr lang="en-US" dirty="0"/>
              <a:t>And second section of this course</a:t>
            </a:r>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88</a:t>
            </a:fld>
            <a:endParaRPr lang="en-US" kern="0" dirty="0"/>
          </a:p>
        </p:txBody>
      </p:sp>
    </p:spTree>
    <p:extLst>
      <p:ext uri="{BB962C8B-B14F-4D97-AF65-F5344CB8AC3E}">
        <p14:creationId xmlns:p14="http://schemas.microsoft.com/office/powerpoint/2010/main" val="18449787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Not interleaving?</a:t>
            </a:r>
          </a:p>
        </p:txBody>
      </p:sp>
      <p:sp>
        <p:nvSpPr>
          <p:cNvPr id="7" name="Subtitle 6">
            <a:extLst>
              <a:ext uri="{FF2B5EF4-FFF2-40B4-BE49-F238E27FC236}">
                <a16:creationId xmlns:a16="http://schemas.microsoft.com/office/drawing/2014/main" id="{CAC2B505-9375-79C4-DF98-9F84EAAEF767}"/>
              </a:ext>
            </a:extLst>
          </p:cNvPr>
          <p:cNvSpPr>
            <a:spLocks noGrp="1"/>
          </p:cNvSpPr>
          <p:nvPr>
            <p:ph type="subTitle" idx="1"/>
          </p:nvPr>
        </p:nvSpPr>
        <p:spPr/>
        <p:txBody>
          <a:bodyPr/>
          <a:lstStyle/>
          <a:p>
            <a:r>
              <a:rPr lang="en-US" dirty="0"/>
              <a:t>Driving many parallel ADCs from one sequencer</a:t>
            </a:r>
          </a:p>
          <a:p>
            <a:r>
              <a:rPr lang="en-US" dirty="0"/>
              <a:t>One serializer feeding on many parallel or interleaved ADCs</a:t>
            </a:r>
          </a:p>
          <a:p>
            <a:r>
              <a:rPr lang="en-US" dirty="0"/>
              <a:t>A </a:t>
            </a:r>
            <a:r>
              <a:rPr lang="en-US" dirty="0" err="1"/>
              <a:t>videobus</a:t>
            </a:r>
            <a:r>
              <a:rPr lang="en-US" dirty="0"/>
              <a:t> can be interleaving or fully parallel.</a:t>
            </a:r>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89</a:t>
            </a:fld>
            <a:endParaRPr lang="en-US" kern="0" dirty="0"/>
          </a:p>
        </p:txBody>
      </p:sp>
    </p:spTree>
    <p:extLst>
      <p:ext uri="{BB962C8B-B14F-4D97-AF65-F5344CB8AC3E}">
        <p14:creationId xmlns:p14="http://schemas.microsoft.com/office/powerpoint/2010/main" val="175165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4167A9-AFC7-5E0F-7B95-7AA9B865AB24}"/>
              </a:ext>
            </a:extLst>
          </p:cNvPr>
          <p:cNvSpPr>
            <a:spLocks noGrp="1"/>
          </p:cNvSpPr>
          <p:nvPr>
            <p:ph type="ctrTitle"/>
          </p:nvPr>
        </p:nvSpPr>
        <p:spPr/>
        <p:txBody>
          <a:bodyPr/>
          <a:lstStyle/>
          <a:p>
            <a:r>
              <a:rPr lang="en-US" dirty="0"/>
              <a:t>1. Binary SARADC</a:t>
            </a:r>
          </a:p>
        </p:txBody>
      </p:sp>
      <p:sp>
        <p:nvSpPr>
          <p:cNvPr id="7" name="Subtitle 6">
            <a:extLst>
              <a:ext uri="{FF2B5EF4-FFF2-40B4-BE49-F238E27FC236}">
                <a16:creationId xmlns:a16="http://schemas.microsoft.com/office/drawing/2014/main" id="{07A2FA54-5F63-E713-15EC-37E4414F4A80}"/>
              </a:ext>
            </a:extLst>
          </p:cNvPr>
          <p:cNvSpPr>
            <a:spLocks noGrp="1"/>
          </p:cNvSpPr>
          <p:nvPr>
            <p:ph type="subTitle" idx="1"/>
          </p:nvPr>
        </p:nvSpPr>
        <p:spPr/>
        <p:txBody>
          <a:bodyPr/>
          <a:lstStyle/>
          <a:p>
            <a:r>
              <a:rPr lang="en-US" dirty="0"/>
              <a:t>Generation 2-9 and 11</a:t>
            </a:r>
          </a:p>
        </p:txBody>
      </p:sp>
      <p:sp>
        <p:nvSpPr>
          <p:cNvPr id="5" name="Slide Number Placeholder 4">
            <a:extLst>
              <a:ext uri="{FF2B5EF4-FFF2-40B4-BE49-F238E27FC236}">
                <a16:creationId xmlns:a16="http://schemas.microsoft.com/office/drawing/2014/main" id="{4D49A433-0B9C-DA8E-E81E-0B22C264C0EC}"/>
              </a:ext>
            </a:extLst>
          </p:cNvPr>
          <p:cNvSpPr>
            <a:spLocks noGrp="1"/>
          </p:cNvSpPr>
          <p:nvPr>
            <p:ph type="sldNum" sz="quarter" idx="12"/>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9</a:t>
            </a:fld>
            <a:endParaRPr lang="en-US" kern="0" dirty="0"/>
          </a:p>
        </p:txBody>
      </p:sp>
      <p:sp>
        <p:nvSpPr>
          <p:cNvPr id="4" name="Footer Placeholder 3">
            <a:extLst>
              <a:ext uri="{FF2B5EF4-FFF2-40B4-BE49-F238E27FC236}">
                <a16:creationId xmlns:a16="http://schemas.microsoft.com/office/drawing/2014/main" id="{12B71ABA-E232-5134-E280-410D3E9B0ACE}"/>
              </a:ext>
            </a:extLst>
          </p:cNvPr>
          <p:cNvSpPr>
            <a:spLocks noGrp="1"/>
          </p:cNvSpPr>
          <p:nvPr>
            <p:ph type="ftr" sz="quarter" idx="4294967295"/>
          </p:nvPr>
        </p:nvSpPr>
        <p:spPr>
          <a:xfrm>
            <a:off x="0" y="6477000"/>
            <a:ext cx="4673600" cy="381000"/>
          </a:xfrm>
        </p:spPr>
        <p:txBody>
          <a:bodyPr/>
          <a:lstStyle/>
          <a:p>
            <a:pPr fontAlgn="auto">
              <a:spcBef>
                <a:spcPts val="0"/>
              </a:spcBef>
              <a:spcAft>
                <a:spcPts val="0"/>
              </a:spcAft>
              <a:defRPr/>
            </a:pPr>
            <a:r>
              <a:rPr lang="fr-FR" kern="0"/>
              <a:t>SARADC</a:t>
            </a:r>
            <a:endParaRPr lang="en-US" kern="0" dirty="0"/>
          </a:p>
        </p:txBody>
      </p:sp>
    </p:spTree>
    <p:extLst>
      <p:ext uri="{BB962C8B-B14F-4D97-AF65-F5344CB8AC3E}">
        <p14:creationId xmlns:p14="http://schemas.microsoft.com/office/powerpoint/2010/main" val="6484933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BE77-DE4F-4FE3-B4E1-D02E45CB4E56}"/>
              </a:ext>
            </a:extLst>
          </p:cNvPr>
          <p:cNvSpPr>
            <a:spLocks noGrp="1"/>
          </p:cNvSpPr>
          <p:nvPr>
            <p:ph type="title"/>
          </p:nvPr>
        </p:nvSpPr>
        <p:spPr>
          <a:xfrm>
            <a:off x="6846848" y="162635"/>
            <a:ext cx="5116552" cy="1143000"/>
          </a:xfrm>
        </p:spPr>
        <p:txBody>
          <a:bodyPr/>
          <a:lstStyle/>
          <a:p>
            <a:r>
              <a:rPr lang="en-US" dirty="0"/>
              <a:t>How to solve this?</a:t>
            </a:r>
          </a:p>
        </p:txBody>
      </p:sp>
      <p:sp>
        <p:nvSpPr>
          <p:cNvPr id="3" name="Content Placeholder 2">
            <a:extLst>
              <a:ext uri="{FF2B5EF4-FFF2-40B4-BE49-F238E27FC236}">
                <a16:creationId xmlns:a16="http://schemas.microsoft.com/office/drawing/2014/main" id="{7E5A6544-3A07-415F-BDA3-2C18E7D8126C}"/>
              </a:ext>
            </a:extLst>
          </p:cNvPr>
          <p:cNvSpPr>
            <a:spLocks noGrp="1"/>
          </p:cNvSpPr>
          <p:nvPr>
            <p:ph idx="1"/>
          </p:nvPr>
        </p:nvSpPr>
        <p:spPr>
          <a:xfrm>
            <a:off x="6096001" y="861420"/>
            <a:ext cx="6096000" cy="2349215"/>
          </a:xfrm>
        </p:spPr>
        <p:txBody>
          <a:bodyPr/>
          <a:lstStyle/>
          <a:p>
            <a:r>
              <a:rPr lang="en-US" dirty="0">
                <a:solidFill>
                  <a:schemeClr val="accent6">
                    <a:lumMod val="60000"/>
                    <a:lumOff val="40000"/>
                  </a:schemeClr>
                </a:solidFill>
              </a:rPr>
              <a:t>←Notebook 0516</a:t>
            </a:r>
          </a:p>
          <a:p>
            <a:r>
              <a:rPr lang="en-US" dirty="0"/>
              <a:t>Separate the analog “A” and digital parts “D” of the ADC.</a:t>
            </a:r>
          </a:p>
          <a:p>
            <a:r>
              <a:rPr lang="en-US" dirty="0"/>
              <a:t>For a large array, one D drives many A, as DAAAAAAAA.</a:t>
            </a:r>
          </a:p>
          <a:p>
            <a:r>
              <a:rPr lang="en-US" dirty="0"/>
              <a:t>At larger scale, such groups may interleave.</a:t>
            </a:r>
          </a:p>
          <a:p>
            <a:r>
              <a:rPr lang="en-US" dirty="0"/>
              <a:t>For a small array, or single interleaving ADC, the ADC is a group of D-A pairs.</a:t>
            </a:r>
          </a:p>
          <a:p>
            <a:endParaRPr lang="en-US" dirty="0"/>
          </a:p>
          <a:p>
            <a:endParaRPr lang="en-US" dirty="0"/>
          </a:p>
        </p:txBody>
      </p:sp>
      <p:pic>
        <p:nvPicPr>
          <p:cNvPr id="8" name="Picture 7">
            <a:extLst>
              <a:ext uri="{FF2B5EF4-FFF2-40B4-BE49-F238E27FC236}">
                <a16:creationId xmlns:a16="http://schemas.microsoft.com/office/drawing/2014/main" id="{2BB3CABF-E1EC-4922-9CB8-FC5F6F2153D9}"/>
              </a:ext>
            </a:extLst>
          </p:cNvPr>
          <p:cNvPicPr>
            <a:picLocks noChangeAspect="1"/>
          </p:cNvPicPr>
          <p:nvPr/>
        </p:nvPicPr>
        <p:blipFill>
          <a:blip r:embed="rId2"/>
          <a:stretch>
            <a:fillRect/>
          </a:stretch>
        </p:blipFill>
        <p:spPr>
          <a:xfrm>
            <a:off x="199205" y="3110"/>
            <a:ext cx="5627545" cy="3280798"/>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9554CEBC-28E9-4851-B777-F1C43D356C4C}"/>
              </a:ext>
            </a:extLst>
          </p:cNvPr>
          <p:cNvPicPr>
            <a:picLocks noChangeAspect="1"/>
          </p:cNvPicPr>
          <p:nvPr/>
        </p:nvPicPr>
        <p:blipFill>
          <a:blip r:embed="rId3"/>
          <a:stretch>
            <a:fillRect/>
          </a:stretch>
        </p:blipFill>
        <p:spPr>
          <a:xfrm>
            <a:off x="144910" y="3383273"/>
            <a:ext cx="5736136" cy="3269131"/>
          </a:xfrm>
          <a:prstGeom prst="rect">
            <a:avLst/>
          </a:prstGeom>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43568568-D469-4A3F-89E2-4D64C5F9B9AA}"/>
              </a:ext>
            </a:extLst>
          </p:cNvPr>
          <p:cNvSpPr/>
          <p:nvPr/>
        </p:nvSpPr>
        <p:spPr bwMode="auto">
          <a:xfrm>
            <a:off x="6553200" y="3280615"/>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12" name="Rectangle 11">
            <a:extLst>
              <a:ext uri="{FF2B5EF4-FFF2-40B4-BE49-F238E27FC236}">
                <a16:creationId xmlns:a16="http://schemas.microsoft.com/office/drawing/2014/main" id="{C530241A-ED92-4927-8E25-3581089095C0}"/>
              </a:ext>
            </a:extLst>
          </p:cNvPr>
          <p:cNvSpPr/>
          <p:nvPr/>
        </p:nvSpPr>
        <p:spPr bwMode="auto">
          <a:xfrm>
            <a:off x="7142065" y="3280615"/>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3" name="Rectangle 12">
            <a:extLst>
              <a:ext uri="{FF2B5EF4-FFF2-40B4-BE49-F238E27FC236}">
                <a16:creationId xmlns:a16="http://schemas.microsoft.com/office/drawing/2014/main" id="{868863CA-1B59-4305-B5B6-3B05F44D3F57}"/>
              </a:ext>
            </a:extLst>
          </p:cNvPr>
          <p:cNvSpPr/>
          <p:nvPr/>
        </p:nvSpPr>
        <p:spPr bwMode="auto">
          <a:xfrm>
            <a:off x="7523065" y="3280615"/>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4" name="Rectangle 13">
            <a:extLst>
              <a:ext uri="{FF2B5EF4-FFF2-40B4-BE49-F238E27FC236}">
                <a16:creationId xmlns:a16="http://schemas.microsoft.com/office/drawing/2014/main" id="{A9FCFB35-32BD-401F-9860-DC789D9D3B3C}"/>
              </a:ext>
            </a:extLst>
          </p:cNvPr>
          <p:cNvSpPr/>
          <p:nvPr/>
        </p:nvSpPr>
        <p:spPr bwMode="auto">
          <a:xfrm>
            <a:off x="7904065" y="3280615"/>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5" name="Rectangle 14">
            <a:extLst>
              <a:ext uri="{FF2B5EF4-FFF2-40B4-BE49-F238E27FC236}">
                <a16:creationId xmlns:a16="http://schemas.microsoft.com/office/drawing/2014/main" id="{131BB836-8423-4613-B2DF-D41860550E87}"/>
              </a:ext>
            </a:extLst>
          </p:cNvPr>
          <p:cNvSpPr/>
          <p:nvPr/>
        </p:nvSpPr>
        <p:spPr bwMode="auto">
          <a:xfrm>
            <a:off x="8285065" y="3280615"/>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6" name="Rectangle 15">
            <a:extLst>
              <a:ext uri="{FF2B5EF4-FFF2-40B4-BE49-F238E27FC236}">
                <a16:creationId xmlns:a16="http://schemas.microsoft.com/office/drawing/2014/main" id="{34A4EA39-064D-404A-A031-C5D552AB75EB}"/>
              </a:ext>
            </a:extLst>
          </p:cNvPr>
          <p:cNvSpPr/>
          <p:nvPr/>
        </p:nvSpPr>
        <p:spPr bwMode="auto">
          <a:xfrm>
            <a:off x="8672026" y="3272839"/>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7" name="Rectangle 16">
            <a:extLst>
              <a:ext uri="{FF2B5EF4-FFF2-40B4-BE49-F238E27FC236}">
                <a16:creationId xmlns:a16="http://schemas.microsoft.com/office/drawing/2014/main" id="{77F0BF1D-53E4-4201-8E6A-7BD9C9AA57CA}"/>
              </a:ext>
            </a:extLst>
          </p:cNvPr>
          <p:cNvSpPr/>
          <p:nvPr/>
        </p:nvSpPr>
        <p:spPr bwMode="auto">
          <a:xfrm>
            <a:off x="9053026" y="3272839"/>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8" name="Rectangle 17">
            <a:extLst>
              <a:ext uri="{FF2B5EF4-FFF2-40B4-BE49-F238E27FC236}">
                <a16:creationId xmlns:a16="http://schemas.microsoft.com/office/drawing/2014/main" id="{792568C3-4AAE-4680-A30D-ACEFF5880B53}"/>
              </a:ext>
            </a:extLst>
          </p:cNvPr>
          <p:cNvSpPr/>
          <p:nvPr/>
        </p:nvSpPr>
        <p:spPr bwMode="auto">
          <a:xfrm>
            <a:off x="9434026" y="3272839"/>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19" name="Rectangle 18">
            <a:extLst>
              <a:ext uri="{FF2B5EF4-FFF2-40B4-BE49-F238E27FC236}">
                <a16:creationId xmlns:a16="http://schemas.microsoft.com/office/drawing/2014/main" id="{DAB1E2DB-7B08-422F-AB7D-7A0897F333DA}"/>
              </a:ext>
            </a:extLst>
          </p:cNvPr>
          <p:cNvSpPr/>
          <p:nvPr/>
        </p:nvSpPr>
        <p:spPr bwMode="auto">
          <a:xfrm>
            <a:off x="9815026" y="3272839"/>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21" name="Straight Arrow Connector 20">
            <a:extLst>
              <a:ext uri="{FF2B5EF4-FFF2-40B4-BE49-F238E27FC236}">
                <a16:creationId xmlns:a16="http://schemas.microsoft.com/office/drawing/2014/main" id="{9A7C9A60-D4E1-4FB5-B123-7F9275C6115D}"/>
              </a:ext>
            </a:extLst>
          </p:cNvPr>
          <p:cNvCxnSpPr/>
          <p:nvPr/>
        </p:nvCxnSpPr>
        <p:spPr bwMode="auto">
          <a:xfrm>
            <a:off x="6934200" y="3585415"/>
            <a:ext cx="2880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7" name="Group 26">
            <a:extLst>
              <a:ext uri="{FF2B5EF4-FFF2-40B4-BE49-F238E27FC236}">
                <a16:creationId xmlns:a16="http://schemas.microsoft.com/office/drawing/2014/main" id="{E66FED07-B46A-49F3-99B1-5D66F4A9DEAF}"/>
              </a:ext>
            </a:extLst>
          </p:cNvPr>
          <p:cNvGrpSpPr/>
          <p:nvPr/>
        </p:nvGrpSpPr>
        <p:grpSpPr>
          <a:xfrm>
            <a:off x="7304048" y="5185615"/>
            <a:ext cx="751632" cy="1295400"/>
            <a:chOff x="1066800" y="5175380"/>
            <a:chExt cx="751632" cy="1295400"/>
          </a:xfrm>
        </p:grpSpPr>
        <p:sp>
          <p:nvSpPr>
            <p:cNvPr id="23" name="Rectangle 22">
              <a:extLst>
                <a:ext uri="{FF2B5EF4-FFF2-40B4-BE49-F238E27FC236}">
                  <a16:creationId xmlns:a16="http://schemas.microsoft.com/office/drawing/2014/main" id="{1A303755-8091-44B3-B88A-6FD7065941DD}"/>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24" name="Rectangle 23">
              <a:extLst>
                <a:ext uri="{FF2B5EF4-FFF2-40B4-BE49-F238E27FC236}">
                  <a16:creationId xmlns:a16="http://schemas.microsoft.com/office/drawing/2014/main" id="{600F2E80-6F03-4DE6-8EF4-AB483502D558}"/>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25" name="Straight Arrow Connector 24">
              <a:extLst>
                <a:ext uri="{FF2B5EF4-FFF2-40B4-BE49-F238E27FC236}">
                  <a16:creationId xmlns:a16="http://schemas.microsoft.com/office/drawing/2014/main" id="{1AF815A4-FCD5-4D43-8FE5-E72029896FD6}"/>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8" name="Group 27">
            <a:extLst>
              <a:ext uri="{FF2B5EF4-FFF2-40B4-BE49-F238E27FC236}">
                <a16:creationId xmlns:a16="http://schemas.microsoft.com/office/drawing/2014/main" id="{ADFA19AD-6CD8-4649-BF57-8824B7671490}"/>
              </a:ext>
            </a:extLst>
          </p:cNvPr>
          <p:cNvGrpSpPr/>
          <p:nvPr/>
        </p:nvGrpSpPr>
        <p:grpSpPr>
          <a:xfrm>
            <a:off x="8142248" y="5191835"/>
            <a:ext cx="751632" cy="1295400"/>
            <a:chOff x="1066800" y="5175380"/>
            <a:chExt cx="751632" cy="1295400"/>
          </a:xfrm>
        </p:grpSpPr>
        <p:sp>
          <p:nvSpPr>
            <p:cNvPr id="29" name="Rectangle 28">
              <a:extLst>
                <a:ext uri="{FF2B5EF4-FFF2-40B4-BE49-F238E27FC236}">
                  <a16:creationId xmlns:a16="http://schemas.microsoft.com/office/drawing/2014/main" id="{02E383CD-99E4-4399-9967-6AAC778C0AF0}"/>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30" name="Rectangle 29">
              <a:extLst>
                <a:ext uri="{FF2B5EF4-FFF2-40B4-BE49-F238E27FC236}">
                  <a16:creationId xmlns:a16="http://schemas.microsoft.com/office/drawing/2014/main" id="{781477A6-DD90-44EA-99E7-FA78F6235230}"/>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31" name="Straight Arrow Connector 30">
              <a:extLst>
                <a:ext uri="{FF2B5EF4-FFF2-40B4-BE49-F238E27FC236}">
                  <a16:creationId xmlns:a16="http://schemas.microsoft.com/office/drawing/2014/main" id="{DB8FBE4F-B74C-4A7B-BB8A-EC534C901EA0}"/>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32" name="Group 31">
            <a:extLst>
              <a:ext uri="{FF2B5EF4-FFF2-40B4-BE49-F238E27FC236}">
                <a16:creationId xmlns:a16="http://schemas.microsoft.com/office/drawing/2014/main" id="{3BCF085A-A6DA-4213-AE24-70C32FEE4A74}"/>
              </a:ext>
            </a:extLst>
          </p:cNvPr>
          <p:cNvGrpSpPr/>
          <p:nvPr/>
        </p:nvGrpSpPr>
        <p:grpSpPr>
          <a:xfrm>
            <a:off x="8990816" y="5191835"/>
            <a:ext cx="751632" cy="1295400"/>
            <a:chOff x="1066800" y="5175380"/>
            <a:chExt cx="751632" cy="1295400"/>
          </a:xfrm>
        </p:grpSpPr>
        <p:sp>
          <p:nvSpPr>
            <p:cNvPr id="33" name="Rectangle 32">
              <a:extLst>
                <a:ext uri="{FF2B5EF4-FFF2-40B4-BE49-F238E27FC236}">
                  <a16:creationId xmlns:a16="http://schemas.microsoft.com/office/drawing/2014/main" id="{3CEE640A-6E03-4EA8-AECC-D26B63205975}"/>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34" name="Rectangle 33">
              <a:extLst>
                <a:ext uri="{FF2B5EF4-FFF2-40B4-BE49-F238E27FC236}">
                  <a16:creationId xmlns:a16="http://schemas.microsoft.com/office/drawing/2014/main" id="{CD253DC0-D4BD-4FB7-BC94-14EF9A46BF75}"/>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35" name="Straight Arrow Connector 34">
              <a:extLst>
                <a:ext uri="{FF2B5EF4-FFF2-40B4-BE49-F238E27FC236}">
                  <a16:creationId xmlns:a16="http://schemas.microsoft.com/office/drawing/2014/main" id="{B7FB50CC-DD02-4ED3-9DB6-931DA4E9CD5B}"/>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36" name="Group 35">
            <a:extLst>
              <a:ext uri="{FF2B5EF4-FFF2-40B4-BE49-F238E27FC236}">
                <a16:creationId xmlns:a16="http://schemas.microsoft.com/office/drawing/2014/main" id="{E9B97528-1433-4374-8D73-2FBCACE9F06E}"/>
              </a:ext>
            </a:extLst>
          </p:cNvPr>
          <p:cNvGrpSpPr/>
          <p:nvPr/>
        </p:nvGrpSpPr>
        <p:grpSpPr>
          <a:xfrm>
            <a:off x="9818648" y="5191835"/>
            <a:ext cx="751632" cy="1295400"/>
            <a:chOff x="1066800" y="5175380"/>
            <a:chExt cx="751632" cy="1295400"/>
          </a:xfrm>
        </p:grpSpPr>
        <p:sp>
          <p:nvSpPr>
            <p:cNvPr id="37" name="Rectangle 36">
              <a:extLst>
                <a:ext uri="{FF2B5EF4-FFF2-40B4-BE49-F238E27FC236}">
                  <a16:creationId xmlns:a16="http://schemas.microsoft.com/office/drawing/2014/main" id="{206CC0D9-AC2A-4A8F-8A9D-368D028A472D}"/>
                </a:ext>
              </a:extLst>
            </p:cNvPr>
            <p:cNvSpPr/>
            <p:nvPr/>
          </p:nvSpPr>
          <p:spPr bwMode="auto">
            <a:xfrm>
              <a:off x="1066800" y="5175380"/>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38" name="Rectangle 37">
              <a:extLst>
                <a:ext uri="{FF2B5EF4-FFF2-40B4-BE49-F238E27FC236}">
                  <a16:creationId xmlns:a16="http://schemas.microsoft.com/office/drawing/2014/main" id="{4D5F39B1-E0DB-409E-9AA9-6F0138C22CFE}"/>
                </a:ext>
              </a:extLst>
            </p:cNvPr>
            <p:cNvSpPr/>
            <p:nvPr/>
          </p:nvSpPr>
          <p:spPr bwMode="auto">
            <a:xfrm>
              <a:off x="1492897" y="5175380"/>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39" name="Straight Arrow Connector 38">
              <a:extLst>
                <a:ext uri="{FF2B5EF4-FFF2-40B4-BE49-F238E27FC236}">
                  <a16:creationId xmlns:a16="http://schemas.microsoft.com/office/drawing/2014/main" id="{361F7428-227F-4D52-84E4-624B75BD3BED}"/>
                </a:ext>
              </a:extLst>
            </p:cNvPr>
            <p:cNvCxnSpPr>
              <a:cxnSpLocks/>
            </p:cNvCxnSpPr>
            <p:nvPr/>
          </p:nvCxnSpPr>
          <p:spPr bwMode="auto">
            <a:xfrm>
              <a:off x="1257300" y="5486400"/>
              <a:ext cx="3983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40" name="Freeform: Shape 39">
            <a:extLst>
              <a:ext uri="{FF2B5EF4-FFF2-40B4-BE49-F238E27FC236}">
                <a16:creationId xmlns:a16="http://schemas.microsoft.com/office/drawing/2014/main" id="{3AB52C68-CAAE-488F-9AB8-9A3D472BBE40}"/>
              </a:ext>
            </a:extLst>
          </p:cNvPr>
          <p:cNvSpPr/>
          <p:nvPr/>
        </p:nvSpPr>
        <p:spPr bwMode="auto">
          <a:xfrm>
            <a:off x="7468889" y="5011424"/>
            <a:ext cx="877077" cy="186631"/>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Freeform: Shape 40">
            <a:extLst>
              <a:ext uri="{FF2B5EF4-FFF2-40B4-BE49-F238E27FC236}">
                <a16:creationId xmlns:a16="http://schemas.microsoft.com/office/drawing/2014/main" id="{CF7CCC6E-2537-459D-848E-EA6EFDE5A56D}"/>
              </a:ext>
            </a:extLst>
          </p:cNvPr>
          <p:cNvSpPr/>
          <p:nvPr/>
        </p:nvSpPr>
        <p:spPr bwMode="auto">
          <a:xfrm>
            <a:off x="8331971" y="5005204"/>
            <a:ext cx="877077" cy="186631"/>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2" name="Freeform: Shape 41">
            <a:extLst>
              <a:ext uri="{FF2B5EF4-FFF2-40B4-BE49-F238E27FC236}">
                <a16:creationId xmlns:a16="http://schemas.microsoft.com/office/drawing/2014/main" id="{C2FEA3A3-C5F4-45F9-B19E-990D338389CE}"/>
              </a:ext>
            </a:extLst>
          </p:cNvPr>
          <p:cNvSpPr/>
          <p:nvPr/>
        </p:nvSpPr>
        <p:spPr bwMode="auto">
          <a:xfrm>
            <a:off x="9209048" y="5008331"/>
            <a:ext cx="877077" cy="186631"/>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4" name="TextBox 43">
            <a:extLst>
              <a:ext uri="{FF2B5EF4-FFF2-40B4-BE49-F238E27FC236}">
                <a16:creationId xmlns:a16="http://schemas.microsoft.com/office/drawing/2014/main" id="{ACA06227-C14C-4DE1-8CF2-EB927890404B}"/>
              </a:ext>
            </a:extLst>
          </p:cNvPr>
          <p:cNvSpPr txBox="1"/>
          <p:nvPr/>
        </p:nvSpPr>
        <p:spPr>
          <a:xfrm>
            <a:off x="8088271" y="4794121"/>
            <a:ext cx="1364476" cy="369332"/>
          </a:xfrm>
          <a:prstGeom prst="rect">
            <a:avLst/>
          </a:prstGeom>
          <a:noFill/>
        </p:spPr>
        <p:txBody>
          <a:bodyPr wrap="none" rtlCol="0">
            <a:spAutoFit/>
          </a:bodyPr>
          <a:lstStyle/>
          <a:p>
            <a:r>
              <a:rPr lang="en-US" i="1" dirty="0">
                <a:solidFill>
                  <a:srgbClr val="0000FF"/>
                </a:solidFill>
              </a:rPr>
              <a:t>interleaving</a:t>
            </a:r>
          </a:p>
        </p:txBody>
      </p:sp>
      <p:sp>
        <p:nvSpPr>
          <p:cNvPr id="43" name="Rectangle 42">
            <a:extLst>
              <a:ext uri="{FF2B5EF4-FFF2-40B4-BE49-F238E27FC236}">
                <a16:creationId xmlns:a16="http://schemas.microsoft.com/office/drawing/2014/main" id="{55B67241-2BA7-43D5-8BF8-15D315CC096E}"/>
              </a:ext>
            </a:extLst>
          </p:cNvPr>
          <p:cNvSpPr/>
          <p:nvPr/>
        </p:nvSpPr>
        <p:spPr bwMode="auto">
          <a:xfrm>
            <a:off x="10332090" y="3275298"/>
            <a:ext cx="381000"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p:txBody>
      </p:sp>
      <p:sp>
        <p:nvSpPr>
          <p:cNvPr id="45" name="Rectangle 44">
            <a:extLst>
              <a:ext uri="{FF2B5EF4-FFF2-40B4-BE49-F238E27FC236}">
                <a16:creationId xmlns:a16="http://schemas.microsoft.com/office/drawing/2014/main" id="{7BB621EE-B480-4860-98AC-0FD43B1DBCFD}"/>
              </a:ext>
            </a:extLst>
          </p:cNvPr>
          <p:cNvSpPr/>
          <p:nvPr/>
        </p:nvSpPr>
        <p:spPr bwMode="auto">
          <a:xfrm>
            <a:off x="10920955" y="3275298"/>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46" name="Rectangle 45">
            <a:extLst>
              <a:ext uri="{FF2B5EF4-FFF2-40B4-BE49-F238E27FC236}">
                <a16:creationId xmlns:a16="http://schemas.microsoft.com/office/drawing/2014/main" id="{71F8C39B-1400-4485-975A-4CC0DEF2635B}"/>
              </a:ext>
            </a:extLst>
          </p:cNvPr>
          <p:cNvSpPr/>
          <p:nvPr/>
        </p:nvSpPr>
        <p:spPr bwMode="auto">
          <a:xfrm>
            <a:off x="11301955" y="3275298"/>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47" name="Rectangle 46">
            <a:extLst>
              <a:ext uri="{FF2B5EF4-FFF2-40B4-BE49-F238E27FC236}">
                <a16:creationId xmlns:a16="http://schemas.microsoft.com/office/drawing/2014/main" id="{DC1F5E46-7937-4B04-BC5F-F2683918FE75}"/>
              </a:ext>
            </a:extLst>
          </p:cNvPr>
          <p:cNvSpPr/>
          <p:nvPr/>
        </p:nvSpPr>
        <p:spPr bwMode="auto">
          <a:xfrm>
            <a:off x="11682955" y="3275298"/>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48" name="Rectangle 47">
            <a:extLst>
              <a:ext uri="{FF2B5EF4-FFF2-40B4-BE49-F238E27FC236}">
                <a16:creationId xmlns:a16="http://schemas.microsoft.com/office/drawing/2014/main" id="{B91A53CB-30B0-4540-B875-49C1671104BB}"/>
              </a:ext>
            </a:extLst>
          </p:cNvPr>
          <p:cNvSpPr/>
          <p:nvPr/>
        </p:nvSpPr>
        <p:spPr bwMode="auto">
          <a:xfrm>
            <a:off x="12063955" y="3275298"/>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49" name="Rectangle 48">
            <a:extLst>
              <a:ext uri="{FF2B5EF4-FFF2-40B4-BE49-F238E27FC236}">
                <a16:creationId xmlns:a16="http://schemas.microsoft.com/office/drawing/2014/main" id="{12258290-578C-43DE-A17E-B2A37B060627}"/>
              </a:ext>
            </a:extLst>
          </p:cNvPr>
          <p:cNvSpPr/>
          <p:nvPr/>
        </p:nvSpPr>
        <p:spPr bwMode="auto">
          <a:xfrm>
            <a:off x="12450916" y="3267522"/>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50" name="Rectangle 49">
            <a:extLst>
              <a:ext uri="{FF2B5EF4-FFF2-40B4-BE49-F238E27FC236}">
                <a16:creationId xmlns:a16="http://schemas.microsoft.com/office/drawing/2014/main" id="{D2C4E97C-9505-49FD-B6E1-B92C424BE970}"/>
              </a:ext>
            </a:extLst>
          </p:cNvPr>
          <p:cNvSpPr/>
          <p:nvPr/>
        </p:nvSpPr>
        <p:spPr bwMode="auto">
          <a:xfrm>
            <a:off x="12831916" y="3267522"/>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51" name="Rectangle 50">
            <a:extLst>
              <a:ext uri="{FF2B5EF4-FFF2-40B4-BE49-F238E27FC236}">
                <a16:creationId xmlns:a16="http://schemas.microsoft.com/office/drawing/2014/main" id="{C676C411-9A51-47F0-AE26-467FCD33F55F}"/>
              </a:ext>
            </a:extLst>
          </p:cNvPr>
          <p:cNvSpPr/>
          <p:nvPr/>
        </p:nvSpPr>
        <p:spPr bwMode="auto">
          <a:xfrm>
            <a:off x="13212916" y="3267522"/>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sp>
        <p:nvSpPr>
          <p:cNvPr id="52" name="Rectangle 51">
            <a:extLst>
              <a:ext uri="{FF2B5EF4-FFF2-40B4-BE49-F238E27FC236}">
                <a16:creationId xmlns:a16="http://schemas.microsoft.com/office/drawing/2014/main" id="{65FB7549-BEFC-4A86-A0C0-D4C311D1B32C}"/>
              </a:ext>
            </a:extLst>
          </p:cNvPr>
          <p:cNvSpPr/>
          <p:nvPr/>
        </p:nvSpPr>
        <p:spPr bwMode="auto">
          <a:xfrm>
            <a:off x="13593916" y="3267522"/>
            <a:ext cx="325535" cy="1295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p:txBody>
      </p:sp>
      <p:cxnSp>
        <p:nvCxnSpPr>
          <p:cNvPr id="53" name="Straight Arrow Connector 52">
            <a:extLst>
              <a:ext uri="{FF2B5EF4-FFF2-40B4-BE49-F238E27FC236}">
                <a16:creationId xmlns:a16="http://schemas.microsoft.com/office/drawing/2014/main" id="{436B297F-7473-414B-BD43-D9E1E5BC476E}"/>
              </a:ext>
            </a:extLst>
          </p:cNvPr>
          <p:cNvCxnSpPr/>
          <p:nvPr/>
        </p:nvCxnSpPr>
        <p:spPr bwMode="auto">
          <a:xfrm>
            <a:off x="10713090" y="3580098"/>
            <a:ext cx="288082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730D0BF3-2479-45DB-91F2-347DB6AB4505}"/>
              </a:ext>
            </a:extLst>
          </p:cNvPr>
          <p:cNvSpPr txBox="1"/>
          <p:nvPr/>
        </p:nvSpPr>
        <p:spPr>
          <a:xfrm>
            <a:off x="10570280" y="6111683"/>
            <a:ext cx="1364541" cy="369332"/>
          </a:xfrm>
          <a:prstGeom prst="rect">
            <a:avLst/>
          </a:prstGeom>
          <a:noFill/>
        </p:spPr>
        <p:txBody>
          <a:bodyPr wrap="none" rtlCol="0">
            <a:spAutoFit/>
          </a:bodyPr>
          <a:lstStyle/>
          <a:p>
            <a:r>
              <a:rPr lang="en-US" dirty="0"/>
              <a:t>Single ADC</a:t>
            </a:r>
          </a:p>
        </p:txBody>
      </p:sp>
      <p:sp>
        <p:nvSpPr>
          <p:cNvPr id="54" name="Freeform: Shape 53">
            <a:extLst>
              <a:ext uri="{FF2B5EF4-FFF2-40B4-BE49-F238E27FC236}">
                <a16:creationId xmlns:a16="http://schemas.microsoft.com/office/drawing/2014/main" id="{DEF78AAD-1DC0-447F-90C1-F6B60C33EAAF}"/>
              </a:ext>
            </a:extLst>
          </p:cNvPr>
          <p:cNvSpPr/>
          <p:nvPr/>
        </p:nvSpPr>
        <p:spPr bwMode="auto">
          <a:xfrm>
            <a:off x="6763804" y="2969595"/>
            <a:ext cx="3806476" cy="304800"/>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5" name="Freeform: Shape 54">
            <a:extLst>
              <a:ext uri="{FF2B5EF4-FFF2-40B4-BE49-F238E27FC236}">
                <a16:creationId xmlns:a16="http://schemas.microsoft.com/office/drawing/2014/main" id="{4731B63E-930D-4E0F-8FBF-2F7EB49DB3D5}"/>
              </a:ext>
            </a:extLst>
          </p:cNvPr>
          <p:cNvSpPr/>
          <p:nvPr/>
        </p:nvSpPr>
        <p:spPr bwMode="auto">
          <a:xfrm>
            <a:off x="10522590" y="2963375"/>
            <a:ext cx="3806476" cy="304800"/>
          </a:xfrm>
          <a:custGeom>
            <a:avLst/>
            <a:gdLst>
              <a:gd name="connsiteX0" fmla="*/ 0 w 877077"/>
              <a:gd name="connsiteY0" fmla="*/ 186631 h 186631"/>
              <a:gd name="connsiteX1" fmla="*/ 438539 w 877077"/>
              <a:gd name="connsiteY1" fmla="*/ 19 h 186631"/>
              <a:gd name="connsiteX2" fmla="*/ 877077 w 877077"/>
              <a:gd name="connsiteY2" fmla="*/ 177301 h 186631"/>
            </a:gdLst>
            <a:ahLst/>
            <a:cxnLst>
              <a:cxn ang="0">
                <a:pos x="connsiteX0" y="connsiteY0"/>
              </a:cxn>
              <a:cxn ang="0">
                <a:pos x="connsiteX1" y="connsiteY1"/>
              </a:cxn>
              <a:cxn ang="0">
                <a:pos x="connsiteX2" y="connsiteY2"/>
              </a:cxn>
            </a:cxnLst>
            <a:rect l="l" t="t" r="r" b="b"/>
            <a:pathLst>
              <a:path w="877077" h="186631">
                <a:moveTo>
                  <a:pt x="0" y="186631"/>
                </a:moveTo>
                <a:cubicBezTo>
                  <a:pt x="146180" y="94102"/>
                  <a:pt x="292360" y="1574"/>
                  <a:pt x="438539" y="19"/>
                </a:cubicBezTo>
                <a:cubicBezTo>
                  <a:pt x="584718" y="-1536"/>
                  <a:pt x="730897" y="87882"/>
                  <a:pt x="877077" y="177301"/>
                </a:cubicBez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E7C002C3-1A8F-EB07-D589-86BAF8B1F872}"/>
              </a:ext>
            </a:extLst>
          </p:cNvPr>
          <p:cNvSpPr txBox="1"/>
          <p:nvPr/>
        </p:nvSpPr>
        <p:spPr>
          <a:xfrm>
            <a:off x="7952994" y="2866553"/>
            <a:ext cx="2454518" cy="369332"/>
          </a:xfrm>
          <a:prstGeom prst="rect">
            <a:avLst/>
          </a:prstGeom>
          <a:noFill/>
        </p:spPr>
        <p:txBody>
          <a:bodyPr wrap="none" rtlCol="0">
            <a:spAutoFit/>
          </a:bodyPr>
          <a:lstStyle/>
          <a:p>
            <a:r>
              <a:rPr lang="en-US" i="1" dirty="0">
                <a:solidFill>
                  <a:srgbClr val="0000FF"/>
                </a:solidFill>
              </a:rPr>
              <a:t>Interleaving or parallel</a:t>
            </a:r>
          </a:p>
        </p:txBody>
      </p:sp>
    </p:spTree>
    <p:extLst>
      <p:ext uri="{BB962C8B-B14F-4D97-AF65-F5344CB8AC3E}">
        <p14:creationId xmlns:p14="http://schemas.microsoft.com/office/powerpoint/2010/main" val="3926397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C695-D7A9-BD67-9990-ECE0D04B1C52}"/>
              </a:ext>
            </a:extLst>
          </p:cNvPr>
          <p:cNvSpPr>
            <a:spLocks noGrp="1"/>
          </p:cNvSpPr>
          <p:nvPr>
            <p:ph type="title"/>
          </p:nvPr>
        </p:nvSpPr>
        <p:spPr>
          <a:xfrm>
            <a:off x="17417" y="0"/>
            <a:ext cx="11837631" cy="1143000"/>
          </a:xfrm>
        </p:spPr>
        <p:txBody>
          <a:bodyPr/>
          <a:lstStyle/>
          <a:p>
            <a:r>
              <a:rPr lang="en-US" dirty="0"/>
              <a:t>3 subcircuits: modular approach</a:t>
            </a:r>
          </a:p>
        </p:txBody>
      </p:sp>
      <p:sp>
        <p:nvSpPr>
          <p:cNvPr id="3" name="Content Placeholder 2">
            <a:extLst>
              <a:ext uri="{FF2B5EF4-FFF2-40B4-BE49-F238E27FC236}">
                <a16:creationId xmlns:a16="http://schemas.microsoft.com/office/drawing/2014/main" id="{67A7936C-F4E6-4A86-3D6A-E404A6854F23}"/>
              </a:ext>
            </a:extLst>
          </p:cNvPr>
          <p:cNvSpPr>
            <a:spLocks noGrp="1"/>
          </p:cNvSpPr>
          <p:nvPr>
            <p:ph idx="1"/>
          </p:nvPr>
        </p:nvSpPr>
        <p:spPr>
          <a:xfrm>
            <a:off x="336952" y="672580"/>
            <a:ext cx="4346870" cy="4648200"/>
          </a:xfrm>
        </p:spPr>
        <p:txBody>
          <a:bodyPr/>
          <a:lstStyle/>
          <a:p>
            <a:r>
              <a:rPr lang="en-US" dirty="0">
                <a:solidFill>
                  <a:srgbClr val="FF0000"/>
                </a:solidFill>
              </a:rPr>
              <a:t>ADC core</a:t>
            </a:r>
          </a:p>
          <a:p>
            <a:r>
              <a:rPr lang="en-US" dirty="0"/>
              <a:t>inputs</a:t>
            </a:r>
          </a:p>
          <a:p>
            <a:pPr marL="285750" indent="-285750">
              <a:buFont typeface="Arial" panose="020B0604020202020204" pitchFamily="34" charset="0"/>
              <a:buChar char="•"/>
            </a:pPr>
            <a:r>
              <a:rPr lang="en-US" dirty="0"/>
              <a:t>Analog input sampling</a:t>
            </a:r>
          </a:p>
          <a:p>
            <a:pPr marL="285750" indent="-285750">
              <a:buFont typeface="Arial" panose="020B0604020202020204" pitchFamily="34" charset="0"/>
              <a:buChar char="•"/>
            </a:pPr>
            <a:r>
              <a:rPr lang="en-US" dirty="0"/>
              <a:t>Comparator clock</a:t>
            </a:r>
          </a:p>
          <a:p>
            <a:pPr marL="285750" indent="-285750">
              <a:buFont typeface="Arial" panose="020B0604020202020204" pitchFamily="34" charset="0"/>
              <a:buChar char="•"/>
            </a:pPr>
            <a:r>
              <a:rPr lang="en-US" dirty="0"/>
              <a:t>Adder/subtractor value</a:t>
            </a:r>
          </a:p>
          <a:p>
            <a:r>
              <a:rPr lang="en-US" dirty="0"/>
              <a:t>output:</a:t>
            </a:r>
          </a:p>
          <a:p>
            <a:pPr marL="285750" indent="-285750">
              <a:buFont typeface="Arial" panose="020B0604020202020204" pitchFamily="34" charset="0"/>
              <a:buChar char="•"/>
            </a:pPr>
            <a:r>
              <a:rPr lang="en-US" dirty="0"/>
              <a:t>Comparator bits</a:t>
            </a:r>
          </a:p>
          <a:p>
            <a:endParaRPr lang="en-US" dirty="0"/>
          </a:p>
          <a:p>
            <a:r>
              <a:rPr lang="en-US" dirty="0">
                <a:solidFill>
                  <a:srgbClr val="0000FF"/>
                </a:solidFill>
              </a:rPr>
              <a:t>Sequencer</a:t>
            </a:r>
          </a:p>
          <a:p>
            <a:r>
              <a:rPr lang="en-US" dirty="0"/>
              <a:t>inputs </a:t>
            </a:r>
          </a:p>
          <a:p>
            <a:pPr marL="285750" indent="-285750">
              <a:buFont typeface="Arial" panose="020B0604020202020204" pitchFamily="34" charset="0"/>
              <a:buChar char="•"/>
            </a:pPr>
            <a:r>
              <a:rPr lang="en-US" dirty="0"/>
              <a:t>ADC clock/sync and ASPI bits</a:t>
            </a:r>
          </a:p>
          <a:p>
            <a:r>
              <a:rPr lang="en-US" dirty="0"/>
              <a:t>outputs</a:t>
            </a:r>
          </a:p>
          <a:p>
            <a:pPr marL="285750" indent="-285750">
              <a:buFont typeface="Arial" panose="020B0604020202020204" pitchFamily="34" charset="0"/>
              <a:buChar char="•"/>
            </a:pPr>
            <a:r>
              <a:rPr lang="en-US" dirty="0"/>
              <a:t>Adder/subtractor coefficients </a:t>
            </a:r>
          </a:p>
          <a:p>
            <a:pPr marL="285750" indent="-285750">
              <a:buFont typeface="Arial" panose="020B0604020202020204" pitchFamily="34" charset="0"/>
              <a:buChar char="•"/>
            </a:pPr>
            <a:r>
              <a:rPr lang="en-US" dirty="0"/>
              <a:t>Controls towards ADC core</a:t>
            </a:r>
          </a:p>
          <a:p>
            <a:endParaRPr lang="en-US" dirty="0"/>
          </a:p>
          <a:p>
            <a:r>
              <a:rPr lang="en-US" dirty="0">
                <a:solidFill>
                  <a:srgbClr val="00B050"/>
                </a:solidFill>
              </a:rPr>
              <a:t>Serializer</a:t>
            </a:r>
          </a:p>
          <a:p>
            <a:pPr marL="285750" indent="-285750">
              <a:buFont typeface="Arial" panose="020B0604020202020204" pitchFamily="34" charset="0"/>
              <a:buChar char="•"/>
            </a:pPr>
            <a:r>
              <a:rPr lang="en-US" dirty="0"/>
              <a:t>Inputs: AD converted values and LVDS clock/sync</a:t>
            </a:r>
          </a:p>
          <a:p>
            <a:pPr marL="285750" indent="-285750">
              <a:buFont typeface="Arial" panose="020B0604020202020204" pitchFamily="34" charset="0"/>
              <a:buChar char="•"/>
            </a:pPr>
            <a:r>
              <a:rPr lang="en-US" dirty="0"/>
              <a:t>Outputs: CML sender (or JESD204?)</a:t>
            </a:r>
          </a:p>
          <a:p>
            <a:endParaRPr lang="en-US" dirty="0"/>
          </a:p>
          <a:p>
            <a:endParaRPr lang="en-US" dirty="0"/>
          </a:p>
        </p:txBody>
      </p:sp>
      <p:sp>
        <p:nvSpPr>
          <p:cNvPr id="4" name="Footer Placeholder 3">
            <a:extLst>
              <a:ext uri="{FF2B5EF4-FFF2-40B4-BE49-F238E27FC236}">
                <a16:creationId xmlns:a16="http://schemas.microsoft.com/office/drawing/2014/main" id="{A8CA658E-6FC3-B94C-F0A0-BD62380B1E6D}"/>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C6C04F87-A8A9-D438-CD56-B549AE0925CF}"/>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91</a:t>
            </a:fld>
            <a:endParaRPr lang="en-US" kern="0" dirty="0"/>
          </a:p>
        </p:txBody>
      </p:sp>
      <p:sp>
        <p:nvSpPr>
          <p:cNvPr id="6" name="TextBox 5">
            <a:extLst>
              <a:ext uri="{FF2B5EF4-FFF2-40B4-BE49-F238E27FC236}">
                <a16:creationId xmlns:a16="http://schemas.microsoft.com/office/drawing/2014/main" id="{6F876444-8B41-7F37-5445-6DD2607C2E3B}"/>
              </a:ext>
            </a:extLst>
          </p:cNvPr>
          <p:cNvSpPr txBox="1"/>
          <p:nvPr/>
        </p:nvSpPr>
        <p:spPr>
          <a:xfrm>
            <a:off x="5334000" y="2238173"/>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7" name="TextBox 6">
            <a:extLst>
              <a:ext uri="{FF2B5EF4-FFF2-40B4-BE49-F238E27FC236}">
                <a16:creationId xmlns:a16="http://schemas.microsoft.com/office/drawing/2014/main" id="{5A2B172B-5A97-E7B1-36CA-3CDF054BF490}"/>
              </a:ext>
            </a:extLst>
          </p:cNvPr>
          <p:cNvSpPr txBox="1"/>
          <p:nvPr/>
        </p:nvSpPr>
        <p:spPr>
          <a:xfrm>
            <a:off x="5334000" y="1780973"/>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0" name="TextBox 9">
            <a:extLst>
              <a:ext uri="{FF2B5EF4-FFF2-40B4-BE49-F238E27FC236}">
                <a16:creationId xmlns:a16="http://schemas.microsoft.com/office/drawing/2014/main" id="{141D10BA-7216-5E60-2E87-E7F431FB70B4}"/>
              </a:ext>
            </a:extLst>
          </p:cNvPr>
          <p:cNvSpPr txBox="1"/>
          <p:nvPr/>
        </p:nvSpPr>
        <p:spPr>
          <a:xfrm>
            <a:off x="5334000" y="3149854"/>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1" name="TextBox 10">
            <a:extLst>
              <a:ext uri="{FF2B5EF4-FFF2-40B4-BE49-F238E27FC236}">
                <a16:creationId xmlns:a16="http://schemas.microsoft.com/office/drawing/2014/main" id="{4F6AAB4F-96AC-074D-F54C-B5C40E73CAE8}"/>
              </a:ext>
            </a:extLst>
          </p:cNvPr>
          <p:cNvSpPr txBox="1"/>
          <p:nvPr/>
        </p:nvSpPr>
        <p:spPr>
          <a:xfrm>
            <a:off x="5334000" y="2692654"/>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2" name="TextBox 11">
            <a:extLst>
              <a:ext uri="{FF2B5EF4-FFF2-40B4-BE49-F238E27FC236}">
                <a16:creationId xmlns:a16="http://schemas.microsoft.com/office/drawing/2014/main" id="{8959F654-25AB-06A3-3CED-FF5B0FF2EEB5}"/>
              </a:ext>
            </a:extLst>
          </p:cNvPr>
          <p:cNvSpPr txBox="1"/>
          <p:nvPr/>
        </p:nvSpPr>
        <p:spPr>
          <a:xfrm>
            <a:off x="5334000" y="4060758"/>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3" name="TextBox 12">
            <a:extLst>
              <a:ext uri="{FF2B5EF4-FFF2-40B4-BE49-F238E27FC236}">
                <a16:creationId xmlns:a16="http://schemas.microsoft.com/office/drawing/2014/main" id="{3A6BA82F-35CB-F7B2-0433-020485F8892B}"/>
              </a:ext>
            </a:extLst>
          </p:cNvPr>
          <p:cNvSpPr txBox="1"/>
          <p:nvPr/>
        </p:nvSpPr>
        <p:spPr>
          <a:xfrm>
            <a:off x="5334000" y="3603558"/>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4" name="TextBox 13">
            <a:extLst>
              <a:ext uri="{FF2B5EF4-FFF2-40B4-BE49-F238E27FC236}">
                <a16:creationId xmlns:a16="http://schemas.microsoft.com/office/drawing/2014/main" id="{014CFB8D-0F4E-9F5F-4FC8-E69585FC8E7F}"/>
              </a:ext>
            </a:extLst>
          </p:cNvPr>
          <p:cNvSpPr txBox="1"/>
          <p:nvPr/>
        </p:nvSpPr>
        <p:spPr>
          <a:xfrm>
            <a:off x="5334000" y="5000812"/>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5" name="TextBox 14">
            <a:extLst>
              <a:ext uri="{FF2B5EF4-FFF2-40B4-BE49-F238E27FC236}">
                <a16:creationId xmlns:a16="http://schemas.microsoft.com/office/drawing/2014/main" id="{3AD3602C-61E6-7710-3157-B131CC66133C}"/>
              </a:ext>
            </a:extLst>
          </p:cNvPr>
          <p:cNvSpPr txBox="1"/>
          <p:nvPr/>
        </p:nvSpPr>
        <p:spPr>
          <a:xfrm>
            <a:off x="5334000" y="4530785"/>
            <a:ext cx="1300356" cy="369332"/>
          </a:xfrm>
          <a:prstGeom prst="rect">
            <a:avLst/>
          </a:prstGeom>
          <a:noFill/>
          <a:ln>
            <a:solidFill>
              <a:srgbClr val="FF0000"/>
            </a:solidFill>
          </a:ln>
        </p:spPr>
        <p:txBody>
          <a:bodyPr wrap="square" rtlCol="0">
            <a:spAutoFit/>
          </a:bodyPr>
          <a:lstStyle/>
          <a:p>
            <a:pPr algn="ctr"/>
            <a:r>
              <a:rPr lang="en-US" dirty="0">
                <a:solidFill>
                  <a:srgbClr val="FF0000"/>
                </a:solidFill>
              </a:rPr>
              <a:t>ADC core</a:t>
            </a:r>
          </a:p>
        </p:txBody>
      </p:sp>
      <p:sp>
        <p:nvSpPr>
          <p:cNvPr id="17" name="TextBox 16">
            <a:extLst>
              <a:ext uri="{FF2B5EF4-FFF2-40B4-BE49-F238E27FC236}">
                <a16:creationId xmlns:a16="http://schemas.microsoft.com/office/drawing/2014/main" id="{3ABD704A-0356-AEC7-6A99-67652D21401C}"/>
              </a:ext>
            </a:extLst>
          </p:cNvPr>
          <p:cNvSpPr txBox="1"/>
          <p:nvPr/>
        </p:nvSpPr>
        <p:spPr>
          <a:xfrm>
            <a:off x="5334000" y="1126083"/>
            <a:ext cx="1300356" cy="369332"/>
          </a:xfrm>
          <a:prstGeom prst="rect">
            <a:avLst/>
          </a:prstGeom>
          <a:noFill/>
          <a:ln>
            <a:solidFill>
              <a:srgbClr val="0000FF"/>
            </a:solidFill>
          </a:ln>
        </p:spPr>
        <p:txBody>
          <a:bodyPr wrap="none" rtlCol="0">
            <a:spAutoFit/>
          </a:bodyPr>
          <a:lstStyle/>
          <a:p>
            <a:pPr algn="ctr"/>
            <a:r>
              <a:rPr lang="en-US" dirty="0">
                <a:solidFill>
                  <a:srgbClr val="0000FF"/>
                </a:solidFill>
              </a:rPr>
              <a:t>Sequencer</a:t>
            </a:r>
          </a:p>
        </p:txBody>
      </p:sp>
      <p:sp>
        <p:nvSpPr>
          <p:cNvPr id="18" name="TextBox 17">
            <a:extLst>
              <a:ext uri="{FF2B5EF4-FFF2-40B4-BE49-F238E27FC236}">
                <a16:creationId xmlns:a16="http://schemas.microsoft.com/office/drawing/2014/main" id="{7E6D2DC5-4B11-56DA-D042-B4E265331BDC}"/>
              </a:ext>
            </a:extLst>
          </p:cNvPr>
          <p:cNvSpPr txBox="1"/>
          <p:nvPr/>
        </p:nvSpPr>
        <p:spPr>
          <a:xfrm rot="16200000">
            <a:off x="5428474" y="3390893"/>
            <a:ext cx="3589170" cy="369332"/>
          </a:xfrm>
          <a:prstGeom prst="rect">
            <a:avLst/>
          </a:prstGeom>
          <a:noFill/>
          <a:ln>
            <a:solidFill>
              <a:srgbClr val="00B050"/>
            </a:solidFill>
          </a:ln>
        </p:spPr>
        <p:txBody>
          <a:bodyPr wrap="square" rtlCol="0">
            <a:spAutoFit/>
          </a:bodyPr>
          <a:lstStyle/>
          <a:p>
            <a:pPr algn="ctr"/>
            <a:r>
              <a:rPr lang="en-US" dirty="0">
                <a:solidFill>
                  <a:srgbClr val="00B050"/>
                </a:solidFill>
              </a:rPr>
              <a:t>Mux/serializer</a:t>
            </a:r>
          </a:p>
        </p:txBody>
      </p:sp>
      <p:cxnSp>
        <p:nvCxnSpPr>
          <p:cNvPr id="20" name="Straight Arrow Connector 19">
            <a:extLst>
              <a:ext uri="{FF2B5EF4-FFF2-40B4-BE49-F238E27FC236}">
                <a16:creationId xmlns:a16="http://schemas.microsoft.com/office/drawing/2014/main" id="{08F8A59B-8B7E-C06F-30E1-34C4FDD1E761}"/>
              </a:ext>
            </a:extLst>
          </p:cNvPr>
          <p:cNvCxnSpPr>
            <a:stCxn id="17" idx="2"/>
            <a:endCxn id="14" idx="0"/>
          </p:cNvCxnSpPr>
          <p:nvPr/>
        </p:nvCxnSpPr>
        <p:spPr bwMode="auto">
          <a:xfrm>
            <a:off x="5984178" y="1495415"/>
            <a:ext cx="0" cy="3505397"/>
          </a:xfrm>
          <a:prstGeom prst="straightConnector1">
            <a:avLst/>
          </a:prstGeom>
          <a:solidFill>
            <a:schemeClr val="accent1"/>
          </a:solidFill>
          <a:ln w="9525" cap="flat" cmpd="sng" algn="ctr">
            <a:solidFill>
              <a:srgbClr val="0000FF"/>
            </a:solidFill>
            <a:prstDash val="solid"/>
            <a:round/>
            <a:headEnd type="none" w="med" len="med"/>
            <a:tailEnd type="arrow" w="med" len="med"/>
          </a:ln>
          <a:effectLst/>
        </p:spPr>
      </p:cxnSp>
      <p:cxnSp>
        <p:nvCxnSpPr>
          <p:cNvPr id="21" name="Straight Arrow Connector 20">
            <a:extLst>
              <a:ext uri="{FF2B5EF4-FFF2-40B4-BE49-F238E27FC236}">
                <a16:creationId xmlns:a16="http://schemas.microsoft.com/office/drawing/2014/main" id="{337548A3-F445-C3F6-AD7E-62EA5E72C439}"/>
              </a:ext>
            </a:extLst>
          </p:cNvPr>
          <p:cNvCxnSpPr>
            <a:cxnSpLocks/>
            <a:stCxn id="18" idx="2"/>
          </p:cNvCxnSpPr>
          <p:nvPr/>
        </p:nvCxnSpPr>
        <p:spPr bwMode="auto">
          <a:xfrm>
            <a:off x="7407725" y="3575559"/>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sp>
        <p:nvSpPr>
          <p:cNvPr id="24" name="TextBox 23">
            <a:extLst>
              <a:ext uri="{FF2B5EF4-FFF2-40B4-BE49-F238E27FC236}">
                <a16:creationId xmlns:a16="http://schemas.microsoft.com/office/drawing/2014/main" id="{021AD138-7E7E-FBBC-A9A7-81BD8B1EDD24}"/>
              </a:ext>
            </a:extLst>
          </p:cNvPr>
          <p:cNvSpPr txBox="1"/>
          <p:nvPr/>
        </p:nvSpPr>
        <p:spPr>
          <a:xfrm rot="16200000">
            <a:off x="7526864" y="3390892"/>
            <a:ext cx="907043" cy="369332"/>
          </a:xfrm>
          <a:prstGeom prst="rect">
            <a:avLst/>
          </a:prstGeom>
          <a:noFill/>
          <a:ln>
            <a:solidFill>
              <a:schemeClr val="tx1"/>
            </a:solidFill>
          </a:ln>
        </p:spPr>
        <p:txBody>
          <a:bodyPr wrap="none" rtlCol="0">
            <a:spAutoFit/>
          </a:bodyPr>
          <a:lstStyle/>
          <a:p>
            <a:r>
              <a:rPr lang="en-US" dirty="0"/>
              <a:t>CML io</a:t>
            </a:r>
          </a:p>
        </p:txBody>
      </p:sp>
      <p:cxnSp>
        <p:nvCxnSpPr>
          <p:cNvPr id="25" name="Straight Arrow Connector 24">
            <a:extLst>
              <a:ext uri="{FF2B5EF4-FFF2-40B4-BE49-F238E27FC236}">
                <a16:creationId xmlns:a16="http://schemas.microsoft.com/office/drawing/2014/main" id="{A2A9C7D6-2484-14D2-D2A7-4FA6C38F04B4}"/>
              </a:ext>
            </a:extLst>
          </p:cNvPr>
          <p:cNvCxnSpPr>
            <a:cxnSpLocks/>
          </p:cNvCxnSpPr>
          <p:nvPr/>
        </p:nvCxnSpPr>
        <p:spPr bwMode="auto">
          <a:xfrm>
            <a:off x="6634356" y="1965639"/>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26" name="Straight Arrow Connector 25">
            <a:extLst>
              <a:ext uri="{FF2B5EF4-FFF2-40B4-BE49-F238E27FC236}">
                <a16:creationId xmlns:a16="http://schemas.microsoft.com/office/drawing/2014/main" id="{8CADE6A4-B075-A212-A76F-4B4385400F3E}"/>
              </a:ext>
            </a:extLst>
          </p:cNvPr>
          <p:cNvCxnSpPr>
            <a:cxnSpLocks/>
          </p:cNvCxnSpPr>
          <p:nvPr/>
        </p:nvCxnSpPr>
        <p:spPr bwMode="auto">
          <a:xfrm>
            <a:off x="6629400" y="2419738"/>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27" name="Straight Arrow Connector 26">
            <a:extLst>
              <a:ext uri="{FF2B5EF4-FFF2-40B4-BE49-F238E27FC236}">
                <a16:creationId xmlns:a16="http://schemas.microsoft.com/office/drawing/2014/main" id="{5B6BAD52-DA8B-48DF-743E-BC4659584714}"/>
              </a:ext>
            </a:extLst>
          </p:cNvPr>
          <p:cNvCxnSpPr>
            <a:cxnSpLocks/>
          </p:cNvCxnSpPr>
          <p:nvPr/>
        </p:nvCxnSpPr>
        <p:spPr bwMode="auto">
          <a:xfrm>
            <a:off x="6634356" y="2870708"/>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28" name="Straight Arrow Connector 27">
            <a:extLst>
              <a:ext uri="{FF2B5EF4-FFF2-40B4-BE49-F238E27FC236}">
                <a16:creationId xmlns:a16="http://schemas.microsoft.com/office/drawing/2014/main" id="{2C9220A6-7DDE-F0C6-990B-8BB893C37A55}"/>
              </a:ext>
            </a:extLst>
          </p:cNvPr>
          <p:cNvCxnSpPr>
            <a:cxnSpLocks/>
          </p:cNvCxnSpPr>
          <p:nvPr/>
        </p:nvCxnSpPr>
        <p:spPr bwMode="auto">
          <a:xfrm>
            <a:off x="6629400" y="3324807"/>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29" name="Straight Arrow Connector 28">
            <a:extLst>
              <a:ext uri="{FF2B5EF4-FFF2-40B4-BE49-F238E27FC236}">
                <a16:creationId xmlns:a16="http://schemas.microsoft.com/office/drawing/2014/main" id="{75F5663E-CD22-8B7D-5BA7-15211B19509B}"/>
              </a:ext>
            </a:extLst>
          </p:cNvPr>
          <p:cNvCxnSpPr>
            <a:cxnSpLocks/>
          </p:cNvCxnSpPr>
          <p:nvPr/>
        </p:nvCxnSpPr>
        <p:spPr bwMode="auto">
          <a:xfrm>
            <a:off x="6634356" y="3766446"/>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0" name="Straight Arrow Connector 29">
            <a:extLst>
              <a:ext uri="{FF2B5EF4-FFF2-40B4-BE49-F238E27FC236}">
                <a16:creationId xmlns:a16="http://schemas.microsoft.com/office/drawing/2014/main" id="{605345E8-5228-0608-F7A3-23E87E570F22}"/>
              </a:ext>
            </a:extLst>
          </p:cNvPr>
          <p:cNvCxnSpPr>
            <a:cxnSpLocks/>
          </p:cNvCxnSpPr>
          <p:nvPr/>
        </p:nvCxnSpPr>
        <p:spPr bwMode="auto">
          <a:xfrm>
            <a:off x="6629400" y="4220545"/>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1" name="Straight Arrow Connector 30">
            <a:extLst>
              <a:ext uri="{FF2B5EF4-FFF2-40B4-BE49-F238E27FC236}">
                <a16:creationId xmlns:a16="http://schemas.microsoft.com/office/drawing/2014/main" id="{52ADD7A3-12C4-45F8-DF76-8F138D6EFBDB}"/>
              </a:ext>
            </a:extLst>
          </p:cNvPr>
          <p:cNvCxnSpPr>
            <a:cxnSpLocks/>
          </p:cNvCxnSpPr>
          <p:nvPr/>
        </p:nvCxnSpPr>
        <p:spPr bwMode="auto">
          <a:xfrm>
            <a:off x="6634356" y="4671515"/>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2" name="Straight Arrow Connector 31">
            <a:extLst>
              <a:ext uri="{FF2B5EF4-FFF2-40B4-BE49-F238E27FC236}">
                <a16:creationId xmlns:a16="http://schemas.microsoft.com/office/drawing/2014/main" id="{5270841D-F574-394D-3012-656ECD67B17F}"/>
              </a:ext>
            </a:extLst>
          </p:cNvPr>
          <p:cNvCxnSpPr>
            <a:cxnSpLocks/>
          </p:cNvCxnSpPr>
          <p:nvPr/>
        </p:nvCxnSpPr>
        <p:spPr bwMode="auto">
          <a:xfrm>
            <a:off x="6629400" y="5125614"/>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sp>
        <p:nvSpPr>
          <p:cNvPr id="33" name="TextBox 32">
            <a:extLst>
              <a:ext uri="{FF2B5EF4-FFF2-40B4-BE49-F238E27FC236}">
                <a16:creationId xmlns:a16="http://schemas.microsoft.com/office/drawing/2014/main" id="{7F9DE58F-A473-CDE4-BA91-C39D1805DE40}"/>
              </a:ext>
            </a:extLst>
          </p:cNvPr>
          <p:cNvSpPr txBox="1"/>
          <p:nvPr/>
        </p:nvSpPr>
        <p:spPr>
          <a:xfrm>
            <a:off x="5628953" y="697468"/>
            <a:ext cx="710451" cy="369332"/>
          </a:xfrm>
          <a:prstGeom prst="rect">
            <a:avLst/>
          </a:prstGeom>
          <a:noFill/>
          <a:ln>
            <a:noFill/>
          </a:ln>
        </p:spPr>
        <p:txBody>
          <a:bodyPr wrap="none" rtlCol="0">
            <a:spAutoFit/>
          </a:bodyPr>
          <a:lstStyle/>
          <a:p>
            <a:pPr algn="ctr"/>
            <a:r>
              <a:rPr lang="en-US" dirty="0"/>
              <a:t>ASPI</a:t>
            </a:r>
          </a:p>
        </p:txBody>
      </p:sp>
      <p:cxnSp>
        <p:nvCxnSpPr>
          <p:cNvPr id="34" name="Straight Arrow Connector 33">
            <a:extLst>
              <a:ext uri="{FF2B5EF4-FFF2-40B4-BE49-F238E27FC236}">
                <a16:creationId xmlns:a16="http://schemas.microsoft.com/office/drawing/2014/main" id="{6FE34026-F947-BD6A-F68C-B7950C055395}"/>
              </a:ext>
            </a:extLst>
          </p:cNvPr>
          <p:cNvCxnSpPr>
            <a:cxnSpLocks/>
          </p:cNvCxnSpPr>
          <p:nvPr/>
        </p:nvCxnSpPr>
        <p:spPr bwMode="auto">
          <a:xfrm>
            <a:off x="4946288" y="2021625"/>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5" name="Straight Arrow Connector 34">
            <a:extLst>
              <a:ext uri="{FF2B5EF4-FFF2-40B4-BE49-F238E27FC236}">
                <a16:creationId xmlns:a16="http://schemas.microsoft.com/office/drawing/2014/main" id="{88D1D3AA-FC5A-13E4-DFD9-BB50D13400C2}"/>
              </a:ext>
            </a:extLst>
          </p:cNvPr>
          <p:cNvCxnSpPr>
            <a:cxnSpLocks/>
          </p:cNvCxnSpPr>
          <p:nvPr/>
        </p:nvCxnSpPr>
        <p:spPr bwMode="auto">
          <a:xfrm>
            <a:off x="4941332" y="2475724"/>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6" name="Straight Arrow Connector 35">
            <a:extLst>
              <a:ext uri="{FF2B5EF4-FFF2-40B4-BE49-F238E27FC236}">
                <a16:creationId xmlns:a16="http://schemas.microsoft.com/office/drawing/2014/main" id="{3C2AA719-D4DA-4347-D9B7-E3031E3085AA}"/>
              </a:ext>
            </a:extLst>
          </p:cNvPr>
          <p:cNvCxnSpPr>
            <a:cxnSpLocks/>
          </p:cNvCxnSpPr>
          <p:nvPr/>
        </p:nvCxnSpPr>
        <p:spPr bwMode="auto">
          <a:xfrm>
            <a:off x="4946288" y="2926694"/>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7" name="Straight Arrow Connector 36">
            <a:extLst>
              <a:ext uri="{FF2B5EF4-FFF2-40B4-BE49-F238E27FC236}">
                <a16:creationId xmlns:a16="http://schemas.microsoft.com/office/drawing/2014/main" id="{EF84CE32-66CD-F9D8-7595-55D9C2595907}"/>
              </a:ext>
            </a:extLst>
          </p:cNvPr>
          <p:cNvCxnSpPr>
            <a:cxnSpLocks/>
          </p:cNvCxnSpPr>
          <p:nvPr/>
        </p:nvCxnSpPr>
        <p:spPr bwMode="auto">
          <a:xfrm>
            <a:off x="4941332" y="3380793"/>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8" name="Straight Arrow Connector 37">
            <a:extLst>
              <a:ext uri="{FF2B5EF4-FFF2-40B4-BE49-F238E27FC236}">
                <a16:creationId xmlns:a16="http://schemas.microsoft.com/office/drawing/2014/main" id="{B3C049CC-F787-03A9-B4D9-F10198774AA6}"/>
              </a:ext>
            </a:extLst>
          </p:cNvPr>
          <p:cNvCxnSpPr>
            <a:cxnSpLocks/>
          </p:cNvCxnSpPr>
          <p:nvPr/>
        </p:nvCxnSpPr>
        <p:spPr bwMode="auto">
          <a:xfrm>
            <a:off x="4946288" y="3822432"/>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39" name="Straight Arrow Connector 38">
            <a:extLst>
              <a:ext uri="{FF2B5EF4-FFF2-40B4-BE49-F238E27FC236}">
                <a16:creationId xmlns:a16="http://schemas.microsoft.com/office/drawing/2014/main" id="{315B9A3D-B82C-3867-0EE7-FEB37BB828E0}"/>
              </a:ext>
            </a:extLst>
          </p:cNvPr>
          <p:cNvCxnSpPr>
            <a:cxnSpLocks/>
          </p:cNvCxnSpPr>
          <p:nvPr/>
        </p:nvCxnSpPr>
        <p:spPr bwMode="auto">
          <a:xfrm>
            <a:off x="4941332" y="4276531"/>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40" name="Straight Arrow Connector 39">
            <a:extLst>
              <a:ext uri="{FF2B5EF4-FFF2-40B4-BE49-F238E27FC236}">
                <a16:creationId xmlns:a16="http://schemas.microsoft.com/office/drawing/2014/main" id="{B1954E6D-1D90-6F95-574E-CB6957A00AC1}"/>
              </a:ext>
            </a:extLst>
          </p:cNvPr>
          <p:cNvCxnSpPr>
            <a:cxnSpLocks/>
          </p:cNvCxnSpPr>
          <p:nvPr/>
        </p:nvCxnSpPr>
        <p:spPr bwMode="auto">
          <a:xfrm>
            <a:off x="4946288" y="4727501"/>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cxnSp>
        <p:nvCxnSpPr>
          <p:cNvPr id="41" name="Straight Arrow Connector 40">
            <a:extLst>
              <a:ext uri="{FF2B5EF4-FFF2-40B4-BE49-F238E27FC236}">
                <a16:creationId xmlns:a16="http://schemas.microsoft.com/office/drawing/2014/main" id="{9A89A576-C7ED-C2AF-1C4E-868FBC21BA57}"/>
              </a:ext>
            </a:extLst>
          </p:cNvPr>
          <p:cNvCxnSpPr>
            <a:cxnSpLocks/>
          </p:cNvCxnSpPr>
          <p:nvPr/>
        </p:nvCxnSpPr>
        <p:spPr bwMode="auto">
          <a:xfrm>
            <a:off x="4941332" y="5181600"/>
            <a:ext cx="392668" cy="0"/>
          </a:xfrm>
          <a:prstGeom prst="straightConnector1">
            <a:avLst/>
          </a:prstGeom>
          <a:solidFill>
            <a:schemeClr val="accent1"/>
          </a:solidFill>
          <a:ln w="9525" cap="flat" cmpd="sng" algn="ctr">
            <a:solidFill>
              <a:schemeClr val="tx1"/>
            </a:solidFill>
            <a:prstDash val="solid"/>
            <a:round/>
            <a:headEnd type="none" w="med" len="med"/>
            <a:tailEnd type="arrow" w="med" len="med"/>
          </a:ln>
          <a:effectLst/>
        </p:spPr>
      </p:cxnSp>
      <p:sp>
        <p:nvSpPr>
          <p:cNvPr id="42" name="TextBox 41">
            <a:extLst>
              <a:ext uri="{FF2B5EF4-FFF2-40B4-BE49-F238E27FC236}">
                <a16:creationId xmlns:a16="http://schemas.microsoft.com/office/drawing/2014/main" id="{5D21BE8A-F5CA-8640-F070-2955C931FB4C}"/>
              </a:ext>
            </a:extLst>
          </p:cNvPr>
          <p:cNvSpPr txBox="1"/>
          <p:nvPr/>
        </p:nvSpPr>
        <p:spPr>
          <a:xfrm rot="16200000">
            <a:off x="2966747" y="3418892"/>
            <a:ext cx="3589170" cy="369332"/>
          </a:xfrm>
          <a:prstGeom prst="rect">
            <a:avLst/>
          </a:prstGeom>
          <a:noFill/>
          <a:ln>
            <a:noFill/>
          </a:ln>
        </p:spPr>
        <p:txBody>
          <a:bodyPr wrap="square" rtlCol="0">
            <a:spAutoFit/>
          </a:bodyPr>
          <a:lstStyle/>
          <a:p>
            <a:pPr algn="ctr"/>
            <a:r>
              <a:rPr lang="en-US" dirty="0"/>
              <a:t>Analog inputs</a:t>
            </a:r>
          </a:p>
        </p:txBody>
      </p:sp>
      <p:sp>
        <p:nvSpPr>
          <p:cNvPr id="43" name="TextBox 42">
            <a:extLst>
              <a:ext uri="{FF2B5EF4-FFF2-40B4-BE49-F238E27FC236}">
                <a16:creationId xmlns:a16="http://schemas.microsoft.com/office/drawing/2014/main" id="{D0D799F8-1A96-1888-C6F9-EDAB573D92A7}"/>
              </a:ext>
            </a:extLst>
          </p:cNvPr>
          <p:cNvSpPr txBox="1"/>
          <p:nvPr/>
        </p:nvSpPr>
        <p:spPr>
          <a:xfrm>
            <a:off x="8991600" y="1319308"/>
            <a:ext cx="2667000" cy="2308324"/>
          </a:xfrm>
          <a:prstGeom prst="rect">
            <a:avLst/>
          </a:prstGeom>
          <a:noFill/>
        </p:spPr>
        <p:txBody>
          <a:bodyPr wrap="square" rtlCol="0">
            <a:spAutoFit/>
          </a:bodyPr>
          <a:lstStyle/>
          <a:p>
            <a:r>
              <a:rPr lang="en-US" dirty="0"/>
              <a:t>ASPI and analog inputs are considered external to the circuit.</a:t>
            </a:r>
          </a:p>
          <a:p>
            <a:endParaRPr lang="en-US" dirty="0"/>
          </a:p>
          <a:p>
            <a:r>
              <a:rPr lang="en-US" dirty="0"/>
              <a:t>VCC/VEE and VHIGH/VLOW are considered externally supplied.</a:t>
            </a:r>
          </a:p>
        </p:txBody>
      </p:sp>
      <p:sp>
        <p:nvSpPr>
          <p:cNvPr id="44" name="Arrow: Right 43">
            <a:extLst>
              <a:ext uri="{FF2B5EF4-FFF2-40B4-BE49-F238E27FC236}">
                <a16:creationId xmlns:a16="http://schemas.microsoft.com/office/drawing/2014/main" id="{782996E9-0717-14A7-4B1E-4943A1BA7B1C}"/>
              </a:ext>
            </a:extLst>
          </p:cNvPr>
          <p:cNvSpPr/>
          <p:nvPr/>
        </p:nvSpPr>
        <p:spPr bwMode="auto">
          <a:xfrm flipH="1">
            <a:off x="8566512" y="3937404"/>
            <a:ext cx="3015888" cy="1432740"/>
          </a:xfrm>
          <a:prstGeom prst="rightArrow">
            <a:avLst>
              <a:gd name="adj1" fmla="val 100000"/>
              <a:gd name="adj2" fmla="val 50000"/>
            </a:avLst>
          </a:prstGeom>
          <a:solidFill>
            <a:srgbClr val="DFF1C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00B050"/>
                </a:solidFill>
              </a:rPr>
              <a:t>Define and design these three blocks separately with precise interfaces</a:t>
            </a:r>
          </a:p>
        </p:txBody>
      </p:sp>
      <p:sp>
        <p:nvSpPr>
          <p:cNvPr id="8" name="TextBox 7">
            <a:extLst>
              <a:ext uri="{FF2B5EF4-FFF2-40B4-BE49-F238E27FC236}">
                <a16:creationId xmlns:a16="http://schemas.microsoft.com/office/drawing/2014/main" id="{A21FAE17-8785-796A-377E-B738835F6D95}"/>
              </a:ext>
            </a:extLst>
          </p:cNvPr>
          <p:cNvSpPr txBox="1"/>
          <p:nvPr/>
        </p:nvSpPr>
        <p:spPr>
          <a:xfrm>
            <a:off x="4683822" y="6214971"/>
            <a:ext cx="4314001" cy="369332"/>
          </a:xfrm>
          <a:prstGeom prst="rect">
            <a:avLst/>
          </a:prstGeom>
          <a:noFill/>
        </p:spPr>
        <p:txBody>
          <a:bodyPr wrap="none" rtlCol="0">
            <a:spAutoFit/>
          </a:bodyPr>
          <a:lstStyle/>
          <a:p>
            <a:r>
              <a:rPr lang="en-US" dirty="0"/>
              <a:t>Serializer should be a 12 (or 16) bit SER</a:t>
            </a:r>
          </a:p>
        </p:txBody>
      </p:sp>
    </p:spTree>
    <p:extLst>
      <p:ext uri="{BB962C8B-B14F-4D97-AF65-F5344CB8AC3E}">
        <p14:creationId xmlns:p14="http://schemas.microsoft.com/office/powerpoint/2010/main" val="26970242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Fully 1.8V</a:t>
            </a:r>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92</a:t>
            </a:fld>
            <a:endParaRPr lang="en-US" kern="0" dirty="0"/>
          </a:p>
        </p:txBody>
      </p:sp>
    </p:spTree>
    <p:extLst>
      <p:ext uri="{BB962C8B-B14F-4D97-AF65-F5344CB8AC3E}">
        <p14:creationId xmlns:p14="http://schemas.microsoft.com/office/powerpoint/2010/main" val="3108571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A5FAD6-7D25-9313-77CF-E032FB469225}"/>
              </a:ext>
            </a:extLst>
          </p:cNvPr>
          <p:cNvSpPr>
            <a:spLocks noGrp="1"/>
          </p:cNvSpPr>
          <p:nvPr>
            <p:ph type="title"/>
          </p:nvPr>
        </p:nvSpPr>
        <p:spPr/>
        <p:txBody>
          <a:bodyPr/>
          <a:lstStyle/>
          <a:p>
            <a:r>
              <a:rPr lang="en-US" dirty="0"/>
              <a:t>Fully operating @ 1.8V?</a:t>
            </a:r>
          </a:p>
        </p:txBody>
      </p:sp>
      <p:sp>
        <p:nvSpPr>
          <p:cNvPr id="7" name="Content Placeholder 6">
            <a:extLst>
              <a:ext uri="{FF2B5EF4-FFF2-40B4-BE49-F238E27FC236}">
                <a16:creationId xmlns:a16="http://schemas.microsoft.com/office/drawing/2014/main" id="{2B670424-ACA4-6FB1-561E-B362A49BCC4F}"/>
              </a:ext>
            </a:extLst>
          </p:cNvPr>
          <p:cNvSpPr>
            <a:spLocks noGrp="1"/>
          </p:cNvSpPr>
          <p:nvPr>
            <p:ph idx="1"/>
          </p:nvPr>
        </p:nvSpPr>
        <p:spPr/>
        <p:txBody>
          <a:bodyPr/>
          <a:lstStyle/>
          <a:p>
            <a:pPr marL="285750" indent="-285750">
              <a:buFont typeface="Arial" panose="020B0604020202020204" pitchFamily="34" charset="0"/>
              <a:buChar char="•"/>
            </a:pPr>
            <a:r>
              <a:rPr lang="en-US" dirty="0"/>
              <a:t>Can be done</a:t>
            </a:r>
          </a:p>
          <a:p>
            <a:pPr marL="285750" indent="-285750">
              <a:buFont typeface="Arial" panose="020B0604020202020204" pitchFamily="34" charset="0"/>
              <a:buChar char="•"/>
            </a:pPr>
            <a:r>
              <a:rPr lang="en-US" dirty="0"/>
              <a:t>Already today the digital logic is “LOG” logic, VCC=1.8V</a:t>
            </a:r>
          </a:p>
          <a:p>
            <a:pPr marL="285750" indent="-285750">
              <a:buFont typeface="Arial" panose="020B0604020202020204" pitchFamily="34" charset="0"/>
              <a:buChar char="•"/>
            </a:pPr>
            <a:r>
              <a:rPr lang="en-US" dirty="0"/>
              <a:t>Also the CDAC switches are LOG</a:t>
            </a:r>
          </a:p>
          <a:p>
            <a:pPr marL="285750" indent="-285750">
              <a:buFont typeface="Arial" panose="020B0604020202020204" pitchFamily="34" charset="0"/>
              <a:buChar char="•"/>
            </a:pPr>
            <a:r>
              <a:rPr lang="en-US" dirty="0"/>
              <a:t>Today 3.3V is only used in</a:t>
            </a:r>
          </a:p>
          <a:p>
            <a:pPr marL="1028700" lvl="1">
              <a:buFont typeface="Arial" panose="020B0604020202020204" pitchFamily="34" charset="0"/>
              <a:buChar char="•"/>
            </a:pPr>
            <a:r>
              <a:rPr lang="en-US" dirty="0"/>
              <a:t>The regulator</a:t>
            </a:r>
          </a:p>
          <a:p>
            <a:pPr marL="1028700" lvl="1">
              <a:buFont typeface="Arial" panose="020B0604020202020204" pitchFamily="34" charset="0"/>
              <a:buChar char="•"/>
            </a:pPr>
            <a:r>
              <a:rPr lang="en-US" dirty="0"/>
              <a:t>The comparator input preamp and the tail current sources of the other preamps.</a:t>
            </a:r>
          </a:p>
          <a:p>
            <a:pPr marL="1028700" lvl="1">
              <a:buFont typeface="Arial" panose="020B0604020202020204" pitchFamily="34" charset="0"/>
              <a:buChar char="•"/>
            </a:pPr>
            <a:r>
              <a:rPr lang="en-US" dirty="0"/>
              <a:t>The input buffer if any.</a:t>
            </a:r>
          </a:p>
          <a:p>
            <a:pPr marL="1028700" lvl="1">
              <a:buFont typeface="Arial" panose="020B0604020202020204" pitchFamily="34" charset="0"/>
              <a:buChar char="•"/>
            </a:pPr>
            <a:endParaRPr lang="en-US" dirty="0"/>
          </a:p>
          <a:p>
            <a:pPr marL="1028700" lvl="1">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FF0000"/>
                </a:solidFill>
              </a:rPr>
              <a:t>Potential issues:</a:t>
            </a:r>
          </a:p>
          <a:p>
            <a:pPr marL="1028700" lvl="1">
              <a:buFont typeface="Arial" panose="020B0604020202020204" pitchFamily="34" charset="0"/>
              <a:buChar char="•"/>
            </a:pPr>
            <a:r>
              <a:rPr lang="en-US" dirty="0">
                <a:solidFill>
                  <a:srgbClr val="FF0000"/>
                </a:solidFill>
              </a:rPr>
              <a:t>What when migrating later to a LOG VCC=1.2V or lower?</a:t>
            </a:r>
          </a:p>
          <a:p>
            <a:pPr marL="1028700" lvl="1">
              <a:buFont typeface="Arial" panose="020B0604020202020204" pitchFamily="34" charset="0"/>
              <a:buChar char="•"/>
            </a:pPr>
            <a:r>
              <a:rPr lang="en-US" dirty="0">
                <a:solidFill>
                  <a:srgbClr val="FF0000"/>
                </a:solidFill>
              </a:rPr>
              <a:t>What about the ADC might have an input voltage &gt; 1.8V. </a:t>
            </a:r>
          </a:p>
        </p:txBody>
      </p:sp>
      <p:sp>
        <p:nvSpPr>
          <p:cNvPr id="4" name="Date Placeholder 3">
            <a:extLst>
              <a:ext uri="{FF2B5EF4-FFF2-40B4-BE49-F238E27FC236}">
                <a16:creationId xmlns:a16="http://schemas.microsoft.com/office/drawing/2014/main" id="{22AC97CC-A731-19F0-3E44-DAADD65F57B9}"/>
              </a:ext>
            </a:extLst>
          </p:cNvPr>
          <p:cNvSpPr>
            <a:spLocks noGrp="1"/>
          </p:cNvSpPr>
          <p:nvPr>
            <p:ph type="dt" sz="half" idx="2"/>
          </p:nvPr>
        </p:nvSpPr>
        <p:spPr/>
        <p:txBody>
          <a:bodyPr/>
          <a:lstStyle/>
          <a:p>
            <a:pPr>
              <a:defRPr/>
            </a:pPr>
            <a:fld id="{6459A2AD-FBC9-4503-986A-27D1B5052B46}" type="datetime1">
              <a:rPr lang="en-US" smtClean="0"/>
              <a:pPr>
                <a:defRPr/>
              </a:pPr>
              <a:t>10/14/2024</a:t>
            </a:fld>
            <a:endParaRPr lang="en-US"/>
          </a:p>
        </p:txBody>
      </p:sp>
      <p:sp>
        <p:nvSpPr>
          <p:cNvPr id="5" name="Slide Number Placeholder 4">
            <a:extLst>
              <a:ext uri="{FF2B5EF4-FFF2-40B4-BE49-F238E27FC236}">
                <a16:creationId xmlns:a16="http://schemas.microsoft.com/office/drawing/2014/main" id="{DC49B223-A4EA-FC43-9088-3AC93D562060}"/>
              </a:ext>
            </a:extLst>
          </p:cNvPr>
          <p:cNvSpPr>
            <a:spLocks noGrp="1"/>
          </p:cNvSpPr>
          <p:nvPr>
            <p:ph type="sldNum" sz="quarter" idx="4"/>
          </p:nvPr>
        </p:nvSpPr>
        <p:spPr/>
        <p:txBody>
          <a:bodyPr/>
          <a:lstStyle/>
          <a:p>
            <a:fld id="{7E689A40-3C96-44CF-8AD5-B8413A1FA80F}" type="slidenum">
              <a:rPr lang="en-US" altLang="nl-BE" smtClean="0"/>
              <a:pPr/>
              <a:t>93</a:t>
            </a:fld>
            <a:endParaRPr lang="en-US" altLang="nl-BE"/>
          </a:p>
        </p:txBody>
      </p:sp>
    </p:spTree>
    <p:extLst>
      <p:ext uri="{BB962C8B-B14F-4D97-AF65-F5344CB8AC3E}">
        <p14:creationId xmlns:p14="http://schemas.microsoft.com/office/powerpoint/2010/main" val="32333765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Alternatives to “SAR”</a:t>
            </a:r>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endParaRPr lang="en-US" dirty="0"/>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94</a:t>
            </a:fld>
            <a:endParaRPr lang="en-US" kern="0" dirty="0"/>
          </a:p>
        </p:txBody>
      </p:sp>
    </p:spTree>
    <p:extLst>
      <p:ext uri="{BB962C8B-B14F-4D97-AF65-F5344CB8AC3E}">
        <p14:creationId xmlns:p14="http://schemas.microsoft.com/office/powerpoint/2010/main" val="18638465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A5FAD6-7D25-9313-77CF-E032FB469225}"/>
              </a:ext>
            </a:extLst>
          </p:cNvPr>
          <p:cNvSpPr>
            <a:spLocks noGrp="1"/>
          </p:cNvSpPr>
          <p:nvPr>
            <p:ph type="title"/>
          </p:nvPr>
        </p:nvSpPr>
        <p:spPr/>
        <p:txBody>
          <a:bodyPr/>
          <a:lstStyle/>
          <a:p>
            <a:r>
              <a:rPr lang="en-US" dirty="0"/>
              <a:t>Adaptive step</a:t>
            </a:r>
          </a:p>
        </p:txBody>
      </p:sp>
      <p:sp>
        <p:nvSpPr>
          <p:cNvPr id="7" name="Content Placeholder 6">
            <a:extLst>
              <a:ext uri="{FF2B5EF4-FFF2-40B4-BE49-F238E27FC236}">
                <a16:creationId xmlns:a16="http://schemas.microsoft.com/office/drawing/2014/main" id="{2B670424-ACA4-6FB1-561E-B362A49BCC4F}"/>
              </a:ext>
            </a:extLst>
          </p:cNvPr>
          <p:cNvSpPr>
            <a:spLocks noGrp="1"/>
          </p:cNvSpPr>
          <p:nvPr>
            <p:ph idx="1"/>
          </p:nvPr>
        </p:nvSpPr>
        <p:spPr>
          <a:xfrm>
            <a:off x="186468" y="890768"/>
            <a:ext cx="7467600" cy="4648200"/>
          </a:xfrm>
        </p:spPr>
        <p:txBody>
          <a:bodyPr/>
          <a:lstStyle/>
          <a:p>
            <a:pPr marL="285750" indent="-285750">
              <a:buFont typeface="Arial" panose="020B0604020202020204" pitchFamily="34" charset="0"/>
              <a:buChar char="•"/>
            </a:pPr>
            <a:r>
              <a:rPr lang="en-US" dirty="0"/>
              <a:t>Present SAR has equal weight/precision, irrespective the code you are at.  One does not exploit a need for higher precision in the dark and a relaxed precision in the light, with higher PSN.</a:t>
            </a:r>
          </a:p>
          <a:p>
            <a:r>
              <a:rPr lang="en-US" dirty="0"/>
              <a:t>One idea:</a:t>
            </a:r>
          </a:p>
          <a:p>
            <a:pPr marL="285750" indent="-285750">
              <a:buFont typeface="Arial" panose="020B0604020202020204" pitchFamily="34" charset="0"/>
              <a:buChar char="•"/>
            </a:pPr>
            <a:r>
              <a:rPr lang="en-US" dirty="0"/>
              <a:t>Start near the dark (e.g. 0000010, with a limited step height.</a:t>
            </a:r>
          </a:p>
          <a:p>
            <a:pPr marL="285750" indent="-285750">
              <a:buFont typeface="Arial" panose="020B0604020202020204" pitchFamily="34" charset="0"/>
              <a:buChar char="•"/>
            </a:pPr>
            <a:r>
              <a:rPr lang="en-US" dirty="0"/>
              <a:t>Loop: </a:t>
            </a:r>
          </a:p>
          <a:p>
            <a:pPr marL="1028700" lvl="1">
              <a:buFont typeface="Arial" panose="020B0604020202020204" pitchFamily="34" charset="0"/>
              <a:buChar char="•"/>
            </a:pPr>
            <a:r>
              <a:rPr lang="en-US" dirty="0"/>
              <a:t>After comparison, step in the direction of the comparison</a:t>
            </a:r>
          </a:p>
          <a:p>
            <a:pPr marL="1028700" lvl="1">
              <a:buFont typeface="Arial" panose="020B0604020202020204" pitchFamily="34" charset="0"/>
              <a:buChar char="•"/>
            </a:pPr>
            <a:r>
              <a:rPr lang="en-US" dirty="0"/>
              <a:t>Find a next step height:</a:t>
            </a:r>
          </a:p>
          <a:p>
            <a:pPr marL="1428750" lvl="2">
              <a:buFont typeface="Arial" panose="020B0604020202020204" pitchFamily="34" charset="0"/>
              <a:buChar char="•"/>
            </a:pPr>
            <a:r>
              <a:rPr lang="en-US" dirty="0"/>
              <a:t>If the step direction reverses, decrease the step height with a factor [2x]</a:t>
            </a:r>
          </a:p>
          <a:p>
            <a:pPr marL="1428750" lvl="2">
              <a:buFont typeface="Arial" panose="020B0604020202020204" pitchFamily="34" charset="0"/>
              <a:buChar char="•"/>
            </a:pPr>
            <a:r>
              <a:rPr lang="en-US" dirty="0"/>
              <a:t>If the step direction is the same as before, increase it with factor [1.41x]</a:t>
            </a:r>
          </a:p>
          <a:p>
            <a:pPr marL="1028700" lvl="1">
              <a:buFont typeface="Arial" panose="020B0604020202020204" pitchFamily="34" charset="0"/>
              <a:buChar char="•"/>
            </a:pPr>
            <a:r>
              <a:rPr lang="en-US" dirty="0"/>
              <a:t>When step height &lt; 1, end loop. </a:t>
            </a:r>
          </a:p>
          <a:p>
            <a:pPr marL="1028700" lvl="1">
              <a:buFont typeface="Arial" panose="020B0604020202020204" pitchFamily="34" charset="0"/>
              <a:buChar char="•"/>
            </a:pPr>
            <a:endParaRPr lang="en-US" dirty="0"/>
          </a:p>
          <a:p>
            <a:pPr marL="285750"/>
            <a:r>
              <a:rPr lang="en-US" dirty="0"/>
              <a:t>This or similar algorithm is convenient in the adder/subtractor topology</a:t>
            </a:r>
          </a:p>
          <a:p>
            <a:pPr marL="285750" indent="-28575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22AC97CC-A731-19F0-3E44-DAADD65F57B9}"/>
              </a:ext>
            </a:extLst>
          </p:cNvPr>
          <p:cNvSpPr>
            <a:spLocks noGrp="1"/>
          </p:cNvSpPr>
          <p:nvPr>
            <p:ph type="dt" sz="half" idx="2"/>
          </p:nvPr>
        </p:nvSpPr>
        <p:spPr/>
        <p:txBody>
          <a:bodyPr/>
          <a:lstStyle/>
          <a:p>
            <a:pPr>
              <a:defRPr/>
            </a:pPr>
            <a:fld id="{6459A2AD-FBC9-4503-986A-27D1B5052B46}" type="datetime1">
              <a:rPr lang="en-US" smtClean="0"/>
              <a:pPr>
                <a:defRPr/>
              </a:pPr>
              <a:t>10/14/2024</a:t>
            </a:fld>
            <a:endParaRPr lang="en-US"/>
          </a:p>
        </p:txBody>
      </p:sp>
      <p:sp>
        <p:nvSpPr>
          <p:cNvPr id="5" name="Slide Number Placeholder 4">
            <a:extLst>
              <a:ext uri="{FF2B5EF4-FFF2-40B4-BE49-F238E27FC236}">
                <a16:creationId xmlns:a16="http://schemas.microsoft.com/office/drawing/2014/main" id="{DC49B223-A4EA-FC43-9088-3AC93D562060}"/>
              </a:ext>
            </a:extLst>
          </p:cNvPr>
          <p:cNvSpPr>
            <a:spLocks noGrp="1"/>
          </p:cNvSpPr>
          <p:nvPr>
            <p:ph type="sldNum" sz="quarter" idx="4"/>
          </p:nvPr>
        </p:nvSpPr>
        <p:spPr/>
        <p:txBody>
          <a:bodyPr/>
          <a:lstStyle/>
          <a:p>
            <a:fld id="{7E689A40-3C96-44CF-8AD5-B8413A1FA80F}" type="slidenum">
              <a:rPr lang="en-US" altLang="nl-BE" smtClean="0"/>
              <a:pPr/>
              <a:t>95</a:t>
            </a:fld>
            <a:endParaRPr lang="en-US" altLang="nl-BE"/>
          </a:p>
        </p:txBody>
      </p:sp>
      <p:pic>
        <p:nvPicPr>
          <p:cNvPr id="8" name="Picture 7">
            <a:extLst>
              <a:ext uri="{FF2B5EF4-FFF2-40B4-BE49-F238E27FC236}">
                <a16:creationId xmlns:a16="http://schemas.microsoft.com/office/drawing/2014/main" id="{A44F54A4-0E14-5ADD-DDA1-10B060F1D2C9}"/>
              </a:ext>
            </a:extLst>
          </p:cNvPr>
          <p:cNvPicPr>
            <a:picLocks noChangeAspect="1"/>
          </p:cNvPicPr>
          <p:nvPr/>
        </p:nvPicPr>
        <p:blipFill>
          <a:blip r:embed="rId2"/>
          <a:stretch>
            <a:fillRect/>
          </a:stretch>
        </p:blipFill>
        <p:spPr>
          <a:xfrm>
            <a:off x="7620000" y="889803"/>
            <a:ext cx="4385532" cy="4904969"/>
          </a:xfrm>
          <a:prstGeom prst="rect">
            <a:avLst/>
          </a:prstGeom>
        </p:spPr>
      </p:pic>
      <p:sp>
        <p:nvSpPr>
          <p:cNvPr id="2" name="Arrow: Right 1">
            <a:extLst>
              <a:ext uri="{FF2B5EF4-FFF2-40B4-BE49-F238E27FC236}">
                <a16:creationId xmlns:a16="http://schemas.microsoft.com/office/drawing/2014/main" id="{C5EECBBC-1481-A4F6-0A60-87F16AA5CA5F}"/>
              </a:ext>
            </a:extLst>
          </p:cNvPr>
          <p:cNvSpPr/>
          <p:nvPr/>
        </p:nvSpPr>
        <p:spPr bwMode="auto">
          <a:xfrm>
            <a:off x="7823119" y="5358865"/>
            <a:ext cx="3733800" cy="1307842"/>
          </a:xfrm>
          <a:prstGeom prst="rightArrow">
            <a:avLst>
              <a:gd name="adj1" fmla="val 100000"/>
              <a:gd name="adj2" fmla="val 50000"/>
            </a:avLst>
          </a:prstGeom>
          <a:solidFill>
            <a:srgbClr val="FF99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r>
              <a:rPr lang="en-US" dirty="0">
                <a:solidFill>
                  <a:srgbClr val="FF0000"/>
                </a:solidFill>
              </a:rPr>
              <a:t>Not in next generation.</a:t>
            </a:r>
          </a:p>
          <a:p>
            <a:r>
              <a:rPr lang="en-US" dirty="0">
                <a:solidFill>
                  <a:srgbClr val="FF0000"/>
                </a:solidFill>
              </a:rPr>
              <a:t>Potential idea but we have to let it mature. Probably not compatible with non-binary</a:t>
            </a:r>
            <a:endParaRPr lang="en-US" dirty="0">
              <a:solidFill>
                <a:srgbClr val="00B050"/>
              </a:solidFill>
            </a:endParaRPr>
          </a:p>
        </p:txBody>
      </p:sp>
      <p:grpSp>
        <p:nvGrpSpPr>
          <p:cNvPr id="13" name="Group 12">
            <a:extLst>
              <a:ext uri="{FF2B5EF4-FFF2-40B4-BE49-F238E27FC236}">
                <a16:creationId xmlns:a16="http://schemas.microsoft.com/office/drawing/2014/main" id="{F1A0703D-8BA6-DEF0-9476-0FA1FCCDA8F2}"/>
              </a:ext>
            </a:extLst>
          </p:cNvPr>
          <p:cNvGrpSpPr/>
          <p:nvPr/>
        </p:nvGrpSpPr>
        <p:grpSpPr>
          <a:xfrm>
            <a:off x="2286000" y="3657600"/>
            <a:ext cx="4953000" cy="3081401"/>
            <a:chOff x="2286000" y="3657600"/>
            <a:chExt cx="4953000" cy="3081401"/>
          </a:xfrm>
        </p:grpSpPr>
        <p:sp>
          <p:nvSpPr>
            <p:cNvPr id="3" name="Oval 2">
              <a:extLst>
                <a:ext uri="{FF2B5EF4-FFF2-40B4-BE49-F238E27FC236}">
                  <a16:creationId xmlns:a16="http://schemas.microsoft.com/office/drawing/2014/main" id="{6C9D68F5-8A08-2529-7140-6ABE654379BA}"/>
                </a:ext>
              </a:extLst>
            </p:cNvPr>
            <p:cNvSpPr/>
            <p:nvPr/>
          </p:nvSpPr>
          <p:spPr bwMode="auto">
            <a:xfrm>
              <a:off x="2976436" y="3657600"/>
              <a:ext cx="584200" cy="457200"/>
            </a:xfrm>
            <a:prstGeom prst="ellipse">
              <a:avLst/>
            </a:prstGeom>
            <a:noFill/>
            <a:ln w="190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101ABC62-D053-2D6D-FCB4-9D6907E6F1E9}"/>
                </a:ext>
              </a:extLst>
            </p:cNvPr>
            <p:cNvSpPr/>
            <p:nvPr/>
          </p:nvSpPr>
          <p:spPr bwMode="auto">
            <a:xfrm>
              <a:off x="2286000" y="4267200"/>
              <a:ext cx="584200" cy="457200"/>
            </a:xfrm>
            <a:prstGeom prst="ellipse">
              <a:avLst/>
            </a:prstGeom>
            <a:noFill/>
            <a:ln w="190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6A1B7A82-F60A-849B-4E9C-C8D5A049A351}"/>
                </a:ext>
              </a:extLst>
            </p:cNvPr>
            <p:cNvSpPr txBox="1"/>
            <p:nvPr/>
          </p:nvSpPr>
          <p:spPr>
            <a:xfrm>
              <a:off x="2362200" y="5815671"/>
              <a:ext cx="4876800" cy="923330"/>
            </a:xfrm>
            <a:prstGeom prst="rect">
              <a:avLst/>
            </a:prstGeom>
            <a:noFill/>
            <a:ln w="19050">
              <a:solidFill>
                <a:srgbClr val="FF0000"/>
              </a:solidFill>
              <a:prstDash val="sysDash"/>
            </a:ln>
          </p:spPr>
          <p:txBody>
            <a:bodyPr wrap="square" rtlCol="0">
              <a:spAutoFit/>
            </a:bodyPr>
            <a:lstStyle/>
            <a:p>
              <a:r>
                <a:rPr lang="en-US" dirty="0">
                  <a:solidFill>
                    <a:srgbClr val="C00000"/>
                  </a:solidFill>
                </a:rPr>
                <a:t>The values 2 and </a:t>
              </a:r>
              <a:r>
                <a:rPr lang="en-US" dirty="0">
                  <a:solidFill>
                    <a:srgbClr val="C00000"/>
                  </a:solidFill>
                  <a:latin typeface="Calibri" panose="020F0502020204030204" pitchFamily="34" charset="0"/>
                  <a:cs typeface="Calibri" panose="020F0502020204030204" pitchFamily="34" charset="0"/>
                </a:rPr>
                <a:t>√</a:t>
              </a:r>
              <a:r>
                <a:rPr lang="en-US" dirty="0">
                  <a:solidFill>
                    <a:srgbClr val="C00000"/>
                  </a:solidFill>
                </a:rPr>
                <a:t>2 are a sweet spot as these are easy to approximate from the series … 1100 1000 110 100 11 10 1</a:t>
              </a:r>
            </a:p>
          </p:txBody>
        </p:sp>
        <p:sp>
          <p:nvSpPr>
            <p:cNvPr id="11" name="Freeform: Shape 10">
              <a:extLst>
                <a:ext uri="{FF2B5EF4-FFF2-40B4-BE49-F238E27FC236}">
                  <a16:creationId xmlns:a16="http://schemas.microsoft.com/office/drawing/2014/main" id="{B0F1534C-52D0-319F-D88E-F314B3F5698C}"/>
                </a:ext>
              </a:extLst>
            </p:cNvPr>
            <p:cNvSpPr/>
            <p:nvPr/>
          </p:nvSpPr>
          <p:spPr bwMode="auto">
            <a:xfrm>
              <a:off x="3573624" y="3974841"/>
              <a:ext cx="1847462" cy="1828800"/>
            </a:xfrm>
            <a:custGeom>
              <a:avLst/>
              <a:gdLst>
                <a:gd name="connsiteX0" fmla="*/ 1847462 w 1847462"/>
                <a:gd name="connsiteY0" fmla="*/ 1828800 h 1828800"/>
                <a:gd name="connsiteX1" fmla="*/ 961054 w 1847462"/>
                <a:gd name="connsiteY1" fmla="*/ 681135 h 1828800"/>
                <a:gd name="connsiteX2" fmla="*/ 0 w 1847462"/>
                <a:gd name="connsiteY2" fmla="*/ 0 h 1828800"/>
              </a:gdLst>
              <a:ahLst/>
              <a:cxnLst>
                <a:cxn ang="0">
                  <a:pos x="connsiteX0" y="connsiteY0"/>
                </a:cxn>
                <a:cxn ang="0">
                  <a:pos x="connsiteX1" y="connsiteY1"/>
                </a:cxn>
                <a:cxn ang="0">
                  <a:pos x="connsiteX2" y="connsiteY2"/>
                </a:cxn>
              </a:cxnLst>
              <a:rect l="l" t="t" r="r" b="b"/>
              <a:pathLst>
                <a:path w="1847462" h="1828800">
                  <a:moveTo>
                    <a:pt x="1847462" y="1828800"/>
                  </a:moveTo>
                  <a:cubicBezTo>
                    <a:pt x="1558213" y="1407367"/>
                    <a:pt x="1268964" y="985935"/>
                    <a:pt x="961054" y="681135"/>
                  </a:cubicBezTo>
                  <a:cubicBezTo>
                    <a:pt x="653144" y="376335"/>
                    <a:pt x="326572" y="188167"/>
                    <a:pt x="0" y="0"/>
                  </a:cubicBezTo>
                </a:path>
              </a:pathLst>
            </a:custGeom>
            <a:noFill/>
            <a:ln w="190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Freeform: Shape 11">
              <a:extLst>
                <a:ext uri="{FF2B5EF4-FFF2-40B4-BE49-F238E27FC236}">
                  <a16:creationId xmlns:a16="http://schemas.microsoft.com/office/drawing/2014/main" id="{B3DCF685-D98B-D6A4-98BA-BED5966706B6}"/>
                </a:ext>
              </a:extLst>
            </p:cNvPr>
            <p:cNvSpPr/>
            <p:nvPr/>
          </p:nvSpPr>
          <p:spPr bwMode="auto">
            <a:xfrm>
              <a:off x="2870200" y="4495800"/>
              <a:ext cx="2550886" cy="1307842"/>
            </a:xfrm>
            <a:custGeom>
              <a:avLst/>
              <a:gdLst>
                <a:gd name="connsiteX0" fmla="*/ 1847462 w 1847462"/>
                <a:gd name="connsiteY0" fmla="*/ 1828800 h 1828800"/>
                <a:gd name="connsiteX1" fmla="*/ 961054 w 1847462"/>
                <a:gd name="connsiteY1" fmla="*/ 681135 h 1828800"/>
                <a:gd name="connsiteX2" fmla="*/ 0 w 1847462"/>
                <a:gd name="connsiteY2" fmla="*/ 0 h 1828800"/>
              </a:gdLst>
              <a:ahLst/>
              <a:cxnLst>
                <a:cxn ang="0">
                  <a:pos x="connsiteX0" y="connsiteY0"/>
                </a:cxn>
                <a:cxn ang="0">
                  <a:pos x="connsiteX1" y="connsiteY1"/>
                </a:cxn>
                <a:cxn ang="0">
                  <a:pos x="connsiteX2" y="connsiteY2"/>
                </a:cxn>
              </a:cxnLst>
              <a:rect l="l" t="t" r="r" b="b"/>
              <a:pathLst>
                <a:path w="1847462" h="1828800">
                  <a:moveTo>
                    <a:pt x="1847462" y="1828800"/>
                  </a:moveTo>
                  <a:cubicBezTo>
                    <a:pt x="1558213" y="1407367"/>
                    <a:pt x="1268964" y="985935"/>
                    <a:pt x="961054" y="681135"/>
                  </a:cubicBezTo>
                  <a:cubicBezTo>
                    <a:pt x="653144" y="376335"/>
                    <a:pt x="326572" y="188167"/>
                    <a:pt x="0" y="0"/>
                  </a:cubicBezTo>
                </a:path>
              </a:pathLst>
            </a:custGeom>
            <a:noFill/>
            <a:ln w="1905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271124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ED63-8826-7DEF-8BF5-C2D4292BA64D}"/>
              </a:ext>
            </a:extLst>
          </p:cNvPr>
          <p:cNvSpPr>
            <a:spLocks noGrp="1"/>
          </p:cNvSpPr>
          <p:nvPr>
            <p:ph type="title"/>
          </p:nvPr>
        </p:nvSpPr>
        <p:spPr/>
        <p:txBody>
          <a:bodyPr/>
          <a:lstStyle/>
          <a:p>
            <a:r>
              <a:rPr lang="en-US" dirty="0"/>
              <a:t>Change of FLAMES compared to ATON</a:t>
            </a:r>
          </a:p>
        </p:txBody>
      </p:sp>
      <p:sp>
        <p:nvSpPr>
          <p:cNvPr id="3" name="Content Placeholder 2">
            <a:extLst>
              <a:ext uri="{FF2B5EF4-FFF2-40B4-BE49-F238E27FC236}">
                <a16:creationId xmlns:a16="http://schemas.microsoft.com/office/drawing/2014/main" id="{8C0B75F7-D5BA-E006-1C41-DC92DD1481AB}"/>
              </a:ext>
            </a:extLst>
          </p:cNvPr>
          <p:cNvSpPr>
            <a:spLocks noGrp="1"/>
          </p:cNvSpPr>
          <p:nvPr>
            <p:ph idx="1"/>
          </p:nvPr>
        </p:nvSpPr>
        <p:spPr/>
        <p:txBody>
          <a:bodyPr/>
          <a:lstStyle/>
          <a:p>
            <a:r>
              <a:rPr lang="en-US" dirty="0"/>
              <a:t>Change of FLAMES compared to ATON.</a:t>
            </a:r>
          </a:p>
          <a:p>
            <a:pPr marL="285750" indent="-285750">
              <a:buFont typeface="Arial" panose="020B0604020202020204" pitchFamily="34" charset="0"/>
              <a:buChar char="•"/>
            </a:pPr>
            <a:r>
              <a:rPr lang="en-US" dirty="0"/>
              <a:t>Input offset cancellation (also as Nova and similar to FPN cancellation of ELFIS2)</a:t>
            </a:r>
          </a:p>
          <a:p>
            <a:pPr marL="285750" indent="-285750">
              <a:buFont typeface="Arial" panose="020B0604020202020204" pitchFamily="34" charset="0"/>
              <a:buChar char="•"/>
            </a:pPr>
            <a:r>
              <a:rPr lang="en-US" dirty="0"/>
              <a:t>Starting point of group of 8 </a:t>
            </a:r>
          </a:p>
          <a:p>
            <a:pPr marL="285750" indent="-285750">
              <a:buFont typeface="Arial" panose="020B0604020202020204" pitchFamily="34" charset="0"/>
              <a:buChar char="•"/>
            </a:pPr>
            <a:r>
              <a:rPr lang="en-US" dirty="0"/>
              <a:t>Disconnection the dummy CAPs, removed form the comparator inputs.</a:t>
            </a:r>
          </a:p>
          <a:p>
            <a:pPr marL="285750" indent="-285750">
              <a:buFont typeface="Arial" panose="020B0604020202020204" pitchFamily="34" charset="0"/>
              <a:buChar char="•"/>
            </a:pPr>
            <a:r>
              <a:rPr lang="en-US" dirty="0"/>
              <a:t>Comparator always without 3</a:t>
            </a:r>
            <a:r>
              <a:rPr lang="en-US" baseline="30000" dirty="0"/>
              <a:t>rd</a:t>
            </a:r>
            <a:r>
              <a:rPr lang="en-US" dirty="0"/>
              <a:t> stage. Simulation show that it is always better to remove it. </a:t>
            </a:r>
          </a:p>
          <a:p>
            <a:pPr marL="285750" indent="-285750">
              <a:buFont typeface="Arial" panose="020B0604020202020204" pitchFamily="34" charset="0"/>
              <a:buChar char="•"/>
            </a:pPr>
            <a:r>
              <a:rPr lang="en-US" dirty="0"/>
              <a:t>Small difference in connection of regulator VSSA-&gt;VSSU</a:t>
            </a:r>
          </a:p>
          <a:p>
            <a:pPr marL="285750" indent="-285750">
              <a:buFont typeface="Arial" panose="020B0604020202020204" pitchFamily="34" charset="0"/>
              <a:buChar char="•"/>
            </a:pPr>
            <a:r>
              <a:rPr lang="en-US" dirty="0"/>
              <a:t>Always new DFF9</a:t>
            </a:r>
          </a:p>
          <a:p>
            <a:pPr marL="285750" indent="-285750">
              <a:buFont typeface="Arial" panose="020B0604020202020204" pitchFamily="34" charset="0"/>
              <a:buChar char="•"/>
            </a:pPr>
            <a:r>
              <a:rPr lang="en-US" dirty="0"/>
              <a:t>Carry out S=16 instead of S=4.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id="{B207E5F5-03DF-9A88-FC74-988FB88398EF}"/>
              </a:ext>
            </a:extLst>
          </p:cNvPr>
          <p:cNvSpPr>
            <a:spLocks noGrp="1"/>
          </p:cNvSpPr>
          <p:nvPr>
            <p:ph type="ftr" sz="quarter" idx="3"/>
          </p:nvPr>
        </p:nvSpPr>
        <p:spPr/>
        <p:txBody>
          <a:bodyPr/>
          <a:lstStyle/>
          <a:p>
            <a:pPr fontAlgn="auto">
              <a:spcBef>
                <a:spcPts val="0"/>
              </a:spcBef>
              <a:spcAft>
                <a:spcPts val="0"/>
              </a:spcAft>
              <a:defRPr/>
            </a:pPr>
            <a:r>
              <a:rPr lang="fr-FR" kern="0"/>
              <a:t>SARADC</a:t>
            </a:r>
            <a:endParaRPr lang="en-US" kern="0" dirty="0"/>
          </a:p>
        </p:txBody>
      </p:sp>
      <p:sp>
        <p:nvSpPr>
          <p:cNvPr id="5" name="Slide Number Placeholder 4">
            <a:extLst>
              <a:ext uri="{FF2B5EF4-FFF2-40B4-BE49-F238E27FC236}">
                <a16:creationId xmlns:a16="http://schemas.microsoft.com/office/drawing/2014/main" id="{C24397B6-DB31-2A32-F571-0FAA5AA6D8D5}"/>
              </a:ext>
            </a:extLst>
          </p:cNvPr>
          <p:cNvSpPr>
            <a:spLocks noGrp="1"/>
          </p:cNvSpPr>
          <p:nvPr>
            <p:ph type="sldNum" sz="quarter" idx="4"/>
          </p:nvPr>
        </p:nvSpPr>
        <p:spPr/>
        <p:txBody>
          <a:bodyPr/>
          <a:lstStyle/>
          <a:p>
            <a:pPr fontAlgn="auto">
              <a:spcBef>
                <a:spcPts val="0"/>
              </a:spcBef>
              <a:spcAft>
                <a:spcPts val="0"/>
              </a:spcAft>
              <a:defRPr/>
            </a:pPr>
            <a:fld id="{D19C2587-FF4B-422C-B168-E803C62EEB52}" type="slidenum">
              <a:rPr lang="en-US" kern="0" smtClean="0"/>
              <a:pPr fontAlgn="auto">
                <a:spcBef>
                  <a:spcPts val="0"/>
                </a:spcBef>
                <a:spcAft>
                  <a:spcPts val="0"/>
                </a:spcAft>
                <a:defRPr/>
              </a:pPr>
              <a:t>96</a:t>
            </a:fld>
            <a:endParaRPr lang="en-US" kern="0" dirty="0"/>
          </a:p>
        </p:txBody>
      </p:sp>
    </p:spTree>
    <p:extLst>
      <p:ext uri="{BB962C8B-B14F-4D97-AF65-F5344CB8AC3E}">
        <p14:creationId xmlns:p14="http://schemas.microsoft.com/office/powerpoint/2010/main" val="14081372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3E6036-EE65-B7B6-9F10-1C319432AC9D}"/>
              </a:ext>
            </a:extLst>
          </p:cNvPr>
          <p:cNvSpPr>
            <a:spLocks noGrp="1"/>
          </p:cNvSpPr>
          <p:nvPr>
            <p:ph type="ctrTitle"/>
          </p:nvPr>
        </p:nvSpPr>
        <p:spPr/>
        <p:txBody>
          <a:bodyPr/>
          <a:lstStyle/>
          <a:p>
            <a:r>
              <a:rPr lang="en-US" dirty="0"/>
              <a:t>S&amp;H</a:t>
            </a:r>
          </a:p>
        </p:txBody>
      </p:sp>
      <p:sp>
        <p:nvSpPr>
          <p:cNvPr id="2" name="Subtitle 1">
            <a:extLst>
              <a:ext uri="{FF2B5EF4-FFF2-40B4-BE49-F238E27FC236}">
                <a16:creationId xmlns:a16="http://schemas.microsoft.com/office/drawing/2014/main" id="{A8A7345E-DA67-B0F9-E98F-B1F12AB449C4}"/>
              </a:ext>
            </a:extLst>
          </p:cNvPr>
          <p:cNvSpPr>
            <a:spLocks noGrp="1"/>
          </p:cNvSpPr>
          <p:nvPr>
            <p:ph type="subTitle" idx="1"/>
          </p:nvPr>
        </p:nvSpPr>
        <p:spPr/>
        <p:txBody>
          <a:bodyPr/>
          <a:lstStyle/>
          <a:p>
            <a:endParaRPr lang="en-US" dirty="0"/>
          </a:p>
        </p:txBody>
      </p:sp>
      <p:sp>
        <p:nvSpPr>
          <p:cNvPr id="5" name="Slide Number Placeholder 4">
            <a:extLst>
              <a:ext uri="{FF2B5EF4-FFF2-40B4-BE49-F238E27FC236}">
                <a16:creationId xmlns:a16="http://schemas.microsoft.com/office/drawing/2014/main" id="{A6993CC8-AC2A-A651-D0B0-FA9BB9892E7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rgbClr val="C00000"/>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fontAlgn="auto">
              <a:spcBef>
                <a:spcPts val="0"/>
              </a:spcBef>
              <a:spcAft>
                <a:spcPts val="0"/>
              </a:spcAft>
              <a:defRPr/>
            </a:pPr>
            <a:fld id="{7E689A40-3C96-44CF-8AD5-B8413A1FA80F}" type="slidenum">
              <a:rPr lang="en-US" altLang="nl-BE" smtClean="0"/>
              <a:pPr fontAlgn="auto">
                <a:spcBef>
                  <a:spcPts val="0"/>
                </a:spcBef>
                <a:spcAft>
                  <a:spcPts val="0"/>
                </a:spcAft>
                <a:defRPr/>
              </a:pPr>
              <a:t>97</a:t>
            </a:fld>
            <a:endParaRPr lang="en-US" kern="0" dirty="0"/>
          </a:p>
        </p:txBody>
      </p:sp>
    </p:spTree>
    <p:extLst>
      <p:ext uri="{BB962C8B-B14F-4D97-AF65-F5344CB8AC3E}">
        <p14:creationId xmlns:p14="http://schemas.microsoft.com/office/powerpoint/2010/main" val="12551420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F367CD-4BEE-AA9F-5C2B-E6BE023458F8}"/>
              </a:ext>
            </a:extLst>
          </p:cNvPr>
          <p:cNvSpPr>
            <a:spLocks noGrp="1"/>
          </p:cNvSpPr>
          <p:nvPr>
            <p:ph type="title"/>
          </p:nvPr>
        </p:nvSpPr>
        <p:spPr/>
        <p:txBody>
          <a:bodyPr/>
          <a:lstStyle/>
          <a:p>
            <a:r>
              <a:rPr lang="en-US" dirty="0"/>
              <a:t>S&amp;H</a:t>
            </a:r>
          </a:p>
        </p:txBody>
      </p:sp>
      <p:sp>
        <p:nvSpPr>
          <p:cNvPr id="6" name="Content Placeholder 5">
            <a:extLst>
              <a:ext uri="{FF2B5EF4-FFF2-40B4-BE49-F238E27FC236}">
                <a16:creationId xmlns:a16="http://schemas.microsoft.com/office/drawing/2014/main" id="{C03D5D85-7032-F5A4-C274-8728E1F0160F}"/>
              </a:ext>
            </a:extLst>
          </p:cNvPr>
          <p:cNvSpPr>
            <a:spLocks noGrp="1"/>
          </p:cNvSpPr>
          <p:nvPr>
            <p:ph idx="1"/>
          </p:nvPr>
        </p:nvSpPr>
        <p:spPr/>
        <p:txBody>
          <a:bodyPr/>
          <a:lstStyle/>
          <a:p>
            <a:r>
              <a:rPr lang="en-US" dirty="0"/>
              <a:t>For low/minimal kTC noise</a:t>
            </a:r>
          </a:p>
          <a:p>
            <a:r>
              <a:rPr lang="en-US" dirty="0"/>
              <a:t>Knowing the result of Notebook 0653</a:t>
            </a:r>
          </a:p>
          <a:p>
            <a:r>
              <a:rPr lang="en-US" dirty="0"/>
              <a:t>Foresee a slow switching S&amp;H, eventually an active feedback S&amp;H</a:t>
            </a:r>
          </a:p>
        </p:txBody>
      </p:sp>
      <p:sp>
        <p:nvSpPr>
          <p:cNvPr id="4" name="Slide Number Placeholder 3">
            <a:extLst>
              <a:ext uri="{FF2B5EF4-FFF2-40B4-BE49-F238E27FC236}">
                <a16:creationId xmlns:a16="http://schemas.microsoft.com/office/drawing/2014/main" id="{CE5173F8-34D3-8627-038B-2950145123AB}"/>
              </a:ext>
            </a:extLst>
          </p:cNvPr>
          <p:cNvSpPr>
            <a:spLocks noGrp="1"/>
          </p:cNvSpPr>
          <p:nvPr>
            <p:ph type="sldNum" sz="quarter" idx="4"/>
          </p:nvPr>
        </p:nvSpPr>
        <p:spPr/>
        <p:txBody>
          <a:bodyPr/>
          <a:lstStyle/>
          <a:p>
            <a:fld id="{7E689A40-3C96-44CF-8AD5-B8413A1FA80F}" type="slidenum">
              <a:rPr lang="en-US" altLang="nl-BE" smtClean="0"/>
              <a:pPr/>
              <a:t>98</a:t>
            </a:fld>
            <a:endParaRPr lang="en-US" altLang="nl-BE"/>
          </a:p>
        </p:txBody>
      </p:sp>
    </p:spTree>
    <p:extLst>
      <p:ext uri="{BB962C8B-B14F-4D97-AF65-F5344CB8AC3E}">
        <p14:creationId xmlns:p14="http://schemas.microsoft.com/office/powerpoint/2010/main" val="2034327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2DD9FD-9821-9B31-3ECF-8DCD5221111C}"/>
              </a:ext>
            </a:extLst>
          </p:cNvPr>
          <p:cNvSpPr>
            <a:spLocks noGrp="1"/>
          </p:cNvSpPr>
          <p:nvPr>
            <p:ph type="ctrTitle"/>
          </p:nvPr>
        </p:nvSpPr>
        <p:spPr/>
        <p:txBody>
          <a:bodyPr/>
          <a:lstStyle/>
          <a:p>
            <a:r>
              <a:rPr lang="en-US" dirty="0"/>
              <a:t>2. Non-binary</a:t>
            </a:r>
            <a:br>
              <a:rPr lang="en-US" dirty="0"/>
            </a:br>
            <a:r>
              <a:rPr lang="en-US" dirty="0"/>
              <a:t>SARADC</a:t>
            </a:r>
          </a:p>
        </p:txBody>
      </p:sp>
      <p:sp>
        <p:nvSpPr>
          <p:cNvPr id="8" name="Subtitle 7">
            <a:extLst>
              <a:ext uri="{FF2B5EF4-FFF2-40B4-BE49-F238E27FC236}">
                <a16:creationId xmlns:a16="http://schemas.microsoft.com/office/drawing/2014/main" id="{FA9B7888-A27B-8C87-206F-C0396B5EBC13}"/>
              </a:ext>
            </a:extLst>
          </p:cNvPr>
          <p:cNvSpPr>
            <a:spLocks noGrp="1"/>
          </p:cNvSpPr>
          <p:nvPr>
            <p:ph type="subTitle" idx="1"/>
          </p:nvPr>
        </p:nvSpPr>
        <p:spPr/>
        <p:txBody>
          <a:bodyPr/>
          <a:lstStyle/>
          <a:p>
            <a:r>
              <a:rPr lang="en-US" dirty="0"/>
              <a:t>SARADC10</a:t>
            </a:r>
          </a:p>
        </p:txBody>
      </p:sp>
      <p:sp>
        <p:nvSpPr>
          <p:cNvPr id="5" name="Slide Number Placeholder 4">
            <a:extLst>
              <a:ext uri="{FF2B5EF4-FFF2-40B4-BE49-F238E27FC236}">
                <a16:creationId xmlns:a16="http://schemas.microsoft.com/office/drawing/2014/main" id="{BCDB0040-3998-4B25-5D54-7A5DC30DE5D9}"/>
              </a:ext>
            </a:extLst>
          </p:cNvPr>
          <p:cNvSpPr>
            <a:spLocks noGrp="1"/>
          </p:cNvSpPr>
          <p:nvPr>
            <p:ph type="sldNum" sz="quarter" idx="12"/>
          </p:nvPr>
        </p:nvSpPr>
        <p:spPr/>
        <p:txBody>
          <a:bodyPr/>
          <a:lstStyle/>
          <a:p>
            <a:fld id="{D19C2587-FF4B-422C-B168-E803C62EEB52}" type="slidenum">
              <a:rPr lang="en-US" smtClean="0"/>
              <a:pPr/>
              <a:t>99</a:t>
            </a:fld>
            <a:endParaRPr lang="en-US" dirty="0"/>
          </a:p>
        </p:txBody>
      </p:sp>
    </p:spTree>
    <p:extLst>
      <p:ext uri="{BB962C8B-B14F-4D97-AF65-F5344CB8AC3E}">
        <p14:creationId xmlns:p14="http://schemas.microsoft.com/office/powerpoint/2010/main" val="3851862541"/>
      </p:ext>
    </p:extLst>
  </p:cSld>
  <p:clrMapOvr>
    <a:masterClrMapping/>
  </p:clrMapOvr>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16469</TotalTime>
  <Words>14677</Words>
  <Application>Microsoft Office PowerPoint</Application>
  <PresentationFormat>Widescreen</PresentationFormat>
  <Paragraphs>2834</Paragraphs>
  <Slides>192</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192</vt:i4>
      </vt:variant>
    </vt:vector>
  </HeadingPairs>
  <TitlesOfParts>
    <vt:vector size="200" baseType="lpstr">
      <vt:lpstr>Arial</vt:lpstr>
      <vt:lpstr>Calibri</vt:lpstr>
      <vt:lpstr>Cambria Math</vt:lpstr>
      <vt:lpstr>Courier New</vt:lpstr>
      <vt:lpstr>Symbol</vt:lpstr>
      <vt:lpstr>Wingdings</vt:lpstr>
      <vt:lpstr>1_Default Design</vt:lpstr>
      <vt:lpstr>Worksheet</vt:lpstr>
      <vt:lpstr>Course on Caeleste’s in house SAR ADC</vt:lpstr>
      <vt:lpstr>PowerPoint Presentation</vt:lpstr>
      <vt:lpstr>purpose</vt:lpstr>
      <vt:lpstr>History of Caeleste SARADCs</vt:lpstr>
      <vt:lpstr>Table of contents</vt:lpstr>
      <vt:lpstr>outline</vt:lpstr>
      <vt:lpstr>Student prior knowledge</vt:lpstr>
      <vt:lpstr>Goal of this course</vt:lpstr>
      <vt:lpstr>1. Binary SARADC</vt:lpstr>
      <vt:lpstr>Goal of this course</vt:lpstr>
      <vt:lpstr>SARADC Concepts</vt:lpstr>
      <vt:lpstr>SAR ADC principle of operation</vt:lpstr>
      <vt:lpstr>Why our SARADC concept</vt:lpstr>
      <vt:lpstr>SAR ADC Caeleste implementation generation 9</vt:lpstr>
      <vt:lpstr>SAR ADC group of 8 interleaving</vt:lpstr>
      <vt:lpstr>Interleaving/interleaving</vt:lpstr>
      <vt:lpstr>SAR ADC interleaving matched to X-scanner</vt:lpstr>
      <vt:lpstr>SAR ADC Interleaving settings</vt:lpstr>
      <vt:lpstr>SAR ADC input</vt:lpstr>
      <vt:lpstr>CDAC concepts</vt:lpstr>
      <vt:lpstr>CDAC hierarchy</vt:lpstr>
      <vt:lpstr>The “unit capacitor” approach</vt:lpstr>
      <vt:lpstr>(not) equal speed in unary/binary/RDAC</vt:lpstr>
      <vt:lpstr>Noise and DNL minimum phenomenon</vt:lpstr>
      <vt:lpstr>Origin of the noise minimum</vt:lpstr>
      <vt:lpstr>Noise and DNL minimum shift</vt:lpstr>
      <vt:lpstr>Comparator</vt:lpstr>
      <vt:lpstr>(Not) clocking the comparator (except its latch)</vt:lpstr>
      <vt:lpstr>VHIGH and VLOW regulation</vt:lpstr>
      <vt:lpstr>CDAC’s HIGH and LOW reference</vt:lpstr>
      <vt:lpstr>Regulator Modes of operation</vt:lpstr>
      <vt:lpstr>VDDU / VSSU network</vt:lpstr>
      <vt:lpstr>Double conversion and postcorrection</vt:lpstr>
      <vt:lpstr>What is “double conversion”</vt:lpstr>
      <vt:lpstr>What is postcorrection</vt:lpstr>
      <vt:lpstr>The odd/even effect of postcorrection</vt:lpstr>
      <vt:lpstr>The odd-even effect, countermeasures</vt:lpstr>
      <vt:lpstr>Oversampling</vt:lpstr>
      <vt:lpstr>Oversampling concepts</vt:lpstr>
      <vt:lpstr>int2float</vt:lpstr>
      <vt:lpstr>INT2FLOAT</vt:lpstr>
      <vt:lpstr>14bit mode</vt:lpstr>
      <vt:lpstr>16x oversampling, read out via int2float</vt:lpstr>
      <vt:lpstr>Array issues</vt:lpstr>
      <vt:lpstr>Array issues</vt:lpstr>
      <vt:lpstr>Arrays issues  (general concepts)</vt:lpstr>
      <vt:lpstr>Not all crosstalk is adverse</vt:lpstr>
      <vt:lpstr>Radiation tolerance</vt:lpstr>
      <vt:lpstr>Radiation hard</vt:lpstr>
      <vt:lpstr>Possible future improvements</vt:lpstr>
      <vt:lpstr>Update RDAC</vt:lpstr>
      <vt:lpstr>Timeconstant of RDAC</vt:lpstr>
      <vt:lpstr>In sequencer: symmetric controls</vt:lpstr>
      <vt:lpstr>Dummy caps used as decoupling</vt:lpstr>
      <vt:lpstr>also</vt:lpstr>
      <vt:lpstr>HIGH and LOW reference regulation</vt:lpstr>
      <vt:lpstr>Notebook 0621: Compensation of glitches in HIGH reference</vt:lpstr>
      <vt:lpstr>Reduce reference voltage sensitivity by split capacitor</vt:lpstr>
      <vt:lpstr>Combination of split capacitor and noise minimum shift.</vt:lpstr>
      <vt:lpstr>Further evolution of the previous see Notebook 0635</vt:lpstr>
      <vt:lpstr>Single direction CDAC switching</vt:lpstr>
      <vt:lpstr>Toplevel register loops</vt:lpstr>
      <vt:lpstr>Rethink the two register loops</vt:lpstr>
      <vt:lpstr>Avoid making/using clk_generate</vt:lpstr>
      <vt:lpstr>Simplify this part?</vt:lpstr>
      <vt:lpstr>Topology with 2 latches in each loop.</vt:lpstr>
      <vt:lpstr>Odd/even effect</vt:lpstr>
      <vt:lpstr>What happens? And first countermeasure</vt:lpstr>
      <vt:lpstr>The same with postcorrection</vt:lpstr>
      <vt:lpstr>Countermeasure implementation?</vt:lpstr>
      <vt:lpstr>Countermeasure  valuable?</vt:lpstr>
      <vt:lpstr>Solve odd/even in extra ½ conversion onlyup/onlydown</vt:lpstr>
      <vt:lpstr>Amended onlyup or onlydown</vt:lpstr>
      <vt:lpstr>Alternative ways to oversample</vt:lpstr>
      <vt:lpstr>From Notebook 0516: How to average extra postcorrections</vt:lpstr>
      <vt:lpstr>Off-chip mitigation of odd/even effect</vt:lpstr>
      <vt:lpstr>Better postcorrection?</vt:lpstr>
      <vt:lpstr>Better postcorrection</vt:lpstr>
      <vt:lpstr>vernier</vt:lpstr>
      <vt:lpstr>Postcorrection with a vernier</vt:lpstr>
      <vt:lpstr>Vernier 12 points</vt:lpstr>
      <vt:lpstr>Compressing the Vernier output.</vt:lpstr>
      <vt:lpstr>Alternative to double conversion</vt:lpstr>
      <vt:lpstr>Alternative to double conversion</vt:lpstr>
      <vt:lpstr>Alternative to double conversion</vt:lpstr>
      <vt:lpstr>Circuit and simulation</vt:lpstr>
      <vt:lpstr>Circuit SB_saradc_factor1741</vt:lpstr>
      <vt:lpstr>Radical non-binary</vt:lpstr>
      <vt:lpstr>Not interleaving?</vt:lpstr>
      <vt:lpstr>How to solve this?</vt:lpstr>
      <vt:lpstr>3 subcircuits: modular approach</vt:lpstr>
      <vt:lpstr>Fully 1.8V</vt:lpstr>
      <vt:lpstr>Fully operating @ 1.8V?</vt:lpstr>
      <vt:lpstr>Alternatives to “SAR”</vt:lpstr>
      <vt:lpstr>Adaptive step</vt:lpstr>
      <vt:lpstr>Change of FLAMES compared to ATON</vt:lpstr>
      <vt:lpstr>S&amp;H</vt:lpstr>
      <vt:lpstr>S&amp;H</vt:lpstr>
      <vt:lpstr>2. Non-binary SARADC</vt:lpstr>
      <vt:lpstr>Goal of this course</vt:lpstr>
      <vt:lpstr>SARADC10:  non-binary, short specsheet</vt:lpstr>
      <vt:lpstr>SARADC10: non-binary</vt:lpstr>
      <vt:lpstr>subcircuits: modular blocks</vt:lpstr>
      <vt:lpstr>Suitable for parallel and interleaving</vt:lpstr>
      <vt:lpstr>Towards a real standard cell (1)</vt:lpstr>
      <vt:lpstr>Towards a real standard cell (2)</vt:lpstr>
      <vt:lpstr>Towards a real standard cell (3)</vt:lpstr>
      <vt:lpstr>Towards a real standard cell (4)</vt:lpstr>
      <vt:lpstr>Non-binary CDAC</vt:lpstr>
      <vt:lpstr>CDAC, overview</vt:lpstr>
      <vt:lpstr>Non-binary capacitor array</vt:lpstr>
      <vt:lpstr>Non-binary capacitor array (Cont’d)</vt:lpstr>
      <vt:lpstr>Equivalence of number of bits</vt:lpstr>
      <vt:lpstr>Non-binary capacitor array (Cont’d)</vt:lpstr>
      <vt:lpstr>Monotonic switching scheme</vt:lpstr>
      <vt:lpstr>Split capacitors</vt:lpstr>
      <vt:lpstr>Level shift capacitors</vt:lpstr>
      <vt:lpstr>Simulation Example@120MHz</vt:lpstr>
      <vt:lpstr>Parametrization on the non-binary CDAC</vt:lpstr>
      <vt:lpstr>Parametrization of the split/level capacitors</vt:lpstr>
      <vt:lpstr>Comparator</vt:lpstr>
      <vt:lpstr>Comparator</vt:lpstr>
      <vt:lpstr>Comparator Stage 1 Preamplifier</vt:lpstr>
      <vt:lpstr>Comparator Stage 2: Offset Cancellation</vt:lpstr>
      <vt:lpstr>Comparator Stage 3: Latch</vt:lpstr>
      <vt:lpstr>Experiment: single stage “All-in-One” Preamplifier</vt:lpstr>
      <vt:lpstr>Experiment: single stage “All-in-One” Preamplifier (2)</vt:lpstr>
      <vt:lpstr>Sequencer</vt:lpstr>
      <vt:lpstr>Sequencer concept: chain of DFFs</vt:lpstr>
      <vt:lpstr>Sequencer: </vt:lpstr>
      <vt:lpstr>Sample&amp;hold</vt:lpstr>
      <vt:lpstr>Classic: cell SAMPLE</vt:lpstr>
      <vt:lpstr>optional:  cell SAMPLE_active</vt:lpstr>
      <vt:lpstr>Design/Simulations/Details</vt:lpstr>
      <vt:lpstr>Serialization</vt:lpstr>
      <vt:lpstr>Serializing interleaved core ADCs</vt:lpstr>
      <vt:lpstr>Serializing parallel core ADCs</vt:lpstr>
      <vt:lpstr>Serializer</vt:lpstr>
      <vt:lpstr>NB2B</vt:lpstr>
      <vt:lpstr>approaches</vt:lpstr>
      <vt:lpstr>DATASHEET</vt:lpstr>
      <vt:lpstr>Contents </vt:lpstr>
      <vt:lpstr>Electrical Specifications</vt:lpstr>
      <vt:lpstr>Power Consumption similation@120MHz</vt:lpstr>
      <vt:lpstr>Timing Specifications</vt:lpstr>
      <vt:lpstr>Example Timing Setups</vt:lpstr>
      <vt:lpstr>1.8V ASPI Registers</vt:lpstr>
      <vt:lpstr>1.8V ASPI Registers (Cont’d)</vt:lpstr>
      <vt:lpstr>1.8V ASPI Registers (Cont’d)</vt:lpstr>
      <vt:lpstr>1.8V ASPI Registers (Cont’d)</vt:lpstr>
      <vt:lpstr>3.3V ASPI Registers</vt:lpstr>
      <vt:lpstr>simulations</vt:lpstr>
      <vt:lpstr>SB_core_plus_sequencer</vt:lpstr>
      <vt:lpstr>Transient</vt:lpstr>
      <vt:lpstr>Zoom in</vt:lpstr>
      <vt:lpstr>Sweep with 1/100 range</vt:lpstr>
      <vt:lpstr>SB_nonbinary_CDAC</vt:lpstr>
      <vt:lpstr>Non-binary: future improvements</vt:lpstr>
      <vt:lpstr>Improve cell CDAC_control_unit_nonbinary in library SAR_CDAC</vt:lpstr>
      <vt:lpstr>Earlier version: _obsolete20230202_CDAC_control_unit</vt:lpstr>
      <vt:lpstr>Simplify BBM switches</vt:lpstr>
      <vt:lpstr>Split/level capacitor switches</vt:lpstr>
      <vt:lpstr>CDAC coupling cap: do this for every bit.</vt:lpstr>
      <vt:lpstr>Non-binary CDAC approximating radix with #unit caps</vt:lpstr>
      <vt:lpstr>NB2B with integer weights</vt:lpstr>
      <vt:lpstr>Memory effect</vt:lpstr>
      <vt:lpstr>Embed upload&lt;&gt; generation in each ADC core.</vt:lpstr>
      <vt:lpstr>Sequencing upload&lt;&gt; in parallel configuration</vt:lpstr>
      <vt:lpstr>sync/next shiftregister when interleaving</vt:lpstr>
      <vt:lpstr>“Cheap” true binary operation mode</vt:lpstr>
      <vt:lpstr>“Cheap” true binary operation mode</vt:lpstr>
      <vt:lpstr>3. Helena &amp; SASC</vt:lpstr>
      <vt:lpstr>PowerPoint Presentation</vt:lpstr>
      <vt:lpstr>Array of ADCs: helicopter view</vt:lpstr>
      <vt:lpstr>Array of ADCs: designers viewpoint</vt:lpstr>
      <vt:lpstr>Approach:</vt:lpstr>
      <vt:lpstr>PowerPoint Presentation</vt:lpstr>
      <vt:lpstr>FOMs: EPC and CSA</vt:lpstr>
      <vt:lpstr>Exercise: Notebook 0746</vt:lpstr>
      <vt:lpstr>ADC: selectable resolution</vt:lpstr>
      <vt:lpstr>Use the SARADC itself as gainstage</vt:lpstr>
      <vt:lpstr>The “SASC” library SARADC sub-circuits</vt:lpstr>
      <vt:lpstr>Comparator as in SASC </vt:lpstr>
      <vt:lpstr>kTC and power consumption</vt:lpstr>
      <vt:lpstr>Modular SASC library (Notebook 0769)</vt:lpstr>
      <vt:lpstr>Modular SASC library (Notebook 0769)</vt:lpstr>
      <vt:lpstr>Modular SASC library (Notebook 0769)</vt:lpstr>
      <vt:lpstr>Modular SASC library (Notebook 0769)</vt:lpstr>
      <vt:lpstr>Features of SASC</vt:lpstr>
      <vt:lpstr>SASC CDAC features </vt:lpstr>
      <vt:lpstr>SASC comparator features</vt:lpstr>
      <vt:lpstr>SASC “sample” (input stage)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Bart</dc:creator>
  <cp:lastModifiedBy>Bart</cp:lastModifiedBy>
  <cp:revision>234</cp:revision>
  <cp:lastPrinted>2010-09-19T15:58:00Z</cp:lastPrinted>
  <dcterms:created xsi:type="dcterms:W3CDTF">2016-09-23T14:08:33Z</dcterms:created>
  <dcterms:modified xsi:type="dcterms:W3CDTF">2024-10-14T08:20:19Z</dcterms:modified>
  <cp:category>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